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1"/>
  </p:notesMasterIdLst>
  <p:sldIdLst>
    <p:sldId id="257" r:id="rId2"/>
    <p:sldId id="380"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58"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57" r:id="rId34"/>
    <p:sldId id="326" r:id="rId35"/>
    <p:sldId id="327" r:id="rId36"/>
    <p:sldId id="328" r:id="rId37"/>
    <p:sldId id="329" r:id="rId38"/>
    <p:sldId id="330" r:id="rId39"/>
    <p:sldId id="331" r:id="rId40"/>
    <p:sldId id="356" r:id="rId41"/>
    <p:sldId id="333" r:id="rId42"/>
    <p:sldId id="334" r:id="rId43"/>
    <p:sldId id="335" r:id="rId44"/>
    <p:sldId id="336" r:id="rId45"/>
    <p:sldId id="338" r:id="rId46"/>
    <p:sldId id="339" r:id="rId47"/>
    <p:sldId id="340" r:id="rId48"/>
    <p:sldId id="342" r:id="rId49"/>
    <p:sldId id="343" r:id="rId50"/>
    <p:sldId id="344" r:id="rId51"/>
    <p:sldId id="345" r:id="rId52"/>
    <p:sldId id="346" r:id="rId53"/>
    <p:sldId id="347" r:id="rId54"/>
    <p:sldId id="348" r:id="rId55"/>
    <p:sldId id="349" r:id="rId56"/>
    <p:sldId id="350" r:id="rId57"/>
    <p:sldId id="351" r:id="rId58"/>
    <p:sldId id="352" r:id="rId59"/>
    <p:sldId id="353" r:id="rId60"/>
    <p:sldId id="354" r:id="rId61"/>
    <p:sldId id="355" r:id="rId62"/>
    <p:sldId id="359" r:id="rId63"/>
    <p:sldId id="360" r:id="rId64"/>
    <p:sldId id="361" r:id="rId65"/>
    <p:sldId id="362" r:id="rId66"/>
    <p:sldId id="363" r:id="rId67"/>
    <p:sldId id="364" r:id="rId68"/>
    <p:sldId id="365" r:id="rId69"/>
    <p:sldId id="366" r:id="rId70"/>
    <p:sldId id="367" r:id="rId71"/>
    <p:sldId id="368" r:id="rId72"/>
    <p:sldId id="369" r:id="rId73"/>
    <p:sldId id="370" r:id="rId74"/>
    <p:sldId id="371" r:id="rId75"/>
    <p:sldId id="372" r:id="rId76"/>
    <p:sldId id="373" r:id="rId77"/>
    <p:sldId id="374" r:id="rId78"/>
    <p:sldId id="375" r:id="rId79"/>
    <p:sldId id="376" r:id="rId80"/>
    <p:sldId id="377" r:id="rId81"/>
    <p:sldId id="378" r:id="rId82"/>
    <p:sldId id="379" r:id="rId83"/>
    <p:sldId id="382" r:id="rId84"/>
    <p:sldId id="397" r:id="rId85"/>
    <p:sldId id="383" r:id="rId86"/>
    <p:sldId id="384" r:id="rId87"/>
    <p:sldId id="385" r:id="rId88"/>
    <p:sldId id="386" r:id="rId89"/>
    <p:sldId id="387" r:id="rId90"/>
    <p:sldId id="388" r:id="rId91"/>
    <p:sldId id="389" r:id="rId92"/>
    <p:sldId id="390" r:id="rId93"/>
    <p:sldId id="391" r:id="rId94"/>
    <p:sldId id="392" r:id="rId95"/>
    <p:sldId id="393" r:id="rId96"/>
    <p:sldId id="394" r:id="rId97"/>
    <p:sldId id="395" r:id="rId98"/>
    <p:sldId id="396" r:id="rId99"/>
    <p:sldId id="409" r:id="rId100"/>
    <p:sldId id="399" r:id="rId101"/>
    <p:sldId id="400" r:id="rId102"/>
    <p:sldId id="401" r:id="rId103"/>
    <p:sldId id="402" r:id="rId104"/>
    <p:sldId id="403" r:id="rId105"/>
    <p:sldId id="404" r:id="rId106"/>
    <p:sldId id="405" r:id="rId107"/>
    <p:sldId id="406" r:id="rId108"/>
    <p:sldId id="407" r:id="rId109"/>
    <p:sldId id="408" r:id="rId110"/>
    <p:sldId id="411" r:id="rId111"/>
    <p:sldId id="417" r:id="rId112"/>
    <p:sldId id="412" r:id="rId113"/>
    <p:sldId id="413" r:id="rId114"/>
    <p:sldId id="414" r:id="rId115"/>
    <p:sldId id="415" r:id="rId116"/>
    <p:sldId id="416" r:id="rId117"/>
    <p:sldId id="451" r:id="rId118"/>
    <p:sldId id="419" r:id="rId119"/>
    <p:sldId id="420" r:id="rId120"/>
    <p:sldId id="421" r:id="rId121"/>
    <p:sldId id="422" r:id="rId122"/>
    <p:sldId id="423" r:id="rId123"/>
    <p:sldId id="424" r:id="rId124"/>
    <p:sldId id="425" r:id="rId125"/>
    <p:sldId id="426" r:id="rId126"/>
    <p:sldId id="427" r:id="rId127"/>
    <p:sldId id="428" r:id="rId128"/>
    <p:sldId id="429" r:id="rId129"/>
    <p:sldId id="430" r:id="rId130"/>
    <p:sldId id="431" r:id="rId131"/>
    <p:sldId id="432" r:id="rId132"/>
    <p:sldId id="433" r:id="rId133"/>
    <p:sldId id="434" r:id="rId134"/>
    <p:sldId id="435" r:id="rId135"/>
    <p:sldId id="436" r:id="rId136"/>
    <p:sldId id="437" r:id="rId137"/>
    <p:sldId id="438" r:id="rId138"/>
    <p:sldId id="439" r:id="rId139"/>
    <p:sldId id="440" r:id="rId140"/>
    <p:sldId id="441" r:id="rId141"/>
    <p:sldId id="442" r:id="rId142"/>
    <p:sldId id="443" r:id="rId143"/>
    <p:sldId id="444" r:id="rId144"/>
    <p:sldId id="445" r:id="rId145"/>
    <p:sldId id="446" r:id="rId146"/>
    <p:sldId id="447" r:id="rId147"/>
    <p:sldId id="448" r:id="rId148"/>
    <p:sldId id="449" r:id="rId149"/>
    <p:sldId id="450" r:id="rId150"/>
    <p:sldId id="453" r:id="rId151"/>
    <p:sldId id="455" r:id="rId152"/>
    <p:sldId id="456" r:id="rId153"/>
    <p:sldId id="457" r:id="rId154"/>
    <p:sldId id="458" r:id="rId155"/>
    <p:sldId id="459" r:id="rId156"/>
    <p:sldId id="460" r:id="rId157"/>
    <p:sldId id="452" r:id="rId158"/>
    <p:sldId id="462" r:id="rId159"/>
    <p:sldId id="463" r:id="rId160"/>
    <p:sldId id="464" r:id="rId161"/>
    <p:sldId id="465" r:id="rId162"/>
    <p:sldId id="466" r:id="rId163"/>
    <p:sldId id="467" r:id="rId164"/>
    <p:sldId id="468" r:id="rId165"/>
    <p:sldId id="469" r:id="rId166"/>
    <p:sldId id="470" r:id="rId167"/>
    <p:sldId id="471" r:id="rId168"/>
    <p:sldId id="472" r:id="rId169"/>
    <p:sldId id="473" r:id="rId170"/>
    <p:sldId id="474" r:id="rId171"/>
    <p:sldId id="475" r:id="rId172"/>
    <p:sldId id="476" r:id="rId173"/>
    <p:sldId id="477" r:id="rId174"/>
    <p:sldId id="478" r:id="rId175"/>
    <p:sldId id="479" r:id="rId176"/>
    <p:sldId id="480" r:id="rId177"/>
    <p:sldId id="481" r:id="rId178"/>
    <p:sldId id="482" r:id="rId179"/>
    <p:sldId id="483" r:id="rId18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613"/>
    <p:restoredTop sz="94665"/>
  </p:normalViewPr>
  <p:slideViewPr>
    <p:cSldViewPr snapToGrid="0" snapToObjects="1">
      <p:cViewPr>
        <p:scale>
          <a:sx n="128" d="100"/>
          <a:sy n="128" d="100"/>
        </p:scale>
        <p:origin x="-1856"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notesMaster" Target="notesMasters/notesMaster1.xml"/><Relationship Id="rId182"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viewProps" Target="viewProps.xml"/><Relationship Id="rId184" Type="http://schemas.openxmlformats.org/officeDocument/2006/relationships/theme" Target="theme/theme1.xml"/><Relationship Id="rId185"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15ADA-03F4-D74F-8FBA-989495FBE27A}" type="datetimeFigureOut">
              <a:rPr lang="it-IT" smtClean="0"/>
              <a:t>01/12/16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6AD80-EDF6-2F4B-81D0-DCCC09B20072}" type="slidenum">
              <a:rPr lang="it-IT" smtClean="0"/>
              <a:t>‹n.›</a:t>
            </a:fld>
            <a:endParaRPr lang="it-IT"/>
          </a:p>
        </p:txBody>
      </p:sp>
    </p:spTree>
    <p:extLst>
      <p:ext uri="{BB962C8B-B14F-4D97-AF65-F5344CB8AC3E}">
        <p14:creationId xmlns:p14="http://schemas.microsoft.com/office/powerpoint/2010/main" val="148085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ph type="sldImg"/>
          </p:nvPr>
        </p:nvSpPr>
        <p:spPr>
          <a:xfrm>
            <a:off x="381000" y="685800"/>
            <a:ext cx="6096000" cy="3429000"/>
          </a:xfrm>
        </p:spPr>
      </p:sp>
      <p:sp>
        <p:nvSpPr>
          <p:cNvPr id="13314" name="Rectangle 2"/>
          <p:cNvSpPr>
            <a:spLocks noChangeArrowheads="1"/>
          </p:cNvSpPr>
          <p:nvPr>
            <p:ph type="body" sz="quarter" idx="1"/>
          </p:nvPr>
        </p:nvSpPr>
        <p:spPr/>
        <p:txBody>
          <a:bodyPr/>
          <a:lstStyle/>
          <a:p>
            <a:r>
              <a:rPr lang="it-IT" altLang="it-IT"/>
              <a:t>sovrapposizioni </a:t>
            </a:r>
          </a:p>
        </p:txBody>
      </p:sp>
    </p:spTree>
    <p:extLst>
      <p:ext uri="{BB962C8B-B14F-4D97-AF65-F5344CB8AC3E}">
        <p14:creationId xmlns:p14="http://schemas.microsoft.com/office/powerpoint/2010/main" val="533066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stile</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E6784F7-8A88-D446-86C1-0DCABE1A1E26}" type="datetimeFigureOut">
              <a:rPr lang="it-IT" smtClean="0"/>
              <a:t>01/12/16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CADB30-C95B-B445-B021-8421083022A1}" type="slidenum">
              <a:rPr lang="it-IT" smtClean="0"/>
              <a:t>‹n.›</a:t>
            </a:fld>
            <a:endParaRPr lang="it-IT"/>
          </a:p>
        </p:txBody>
      </p:sp>
    </p:spTree>
    <p:extLst>
      <p:ext uri="{BB962C8B-B14F-4D97-AF65-F5344CB8AC3E}">
        <p14:creationId xmlns:p14="http://schemas.microsoft.com/office/powerpoint/2010/main" val="1156597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E6784F7-8A88-D446-86C1-0DCABE1A1E26}" type="datetimeFigureOut">
              <a:rPr lang="it-IT" smtClean="0"/>
              <a:t>01/12/16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CADB30-C95B-B445-B021-8421083022A1}" type="slidenum">
              <a:rPr lang="it-IT" smtClean="0"/>
              <a:t>‹n.›</a:t>
            </a:fld>
            <a:endParaRPr lang="it-IT"/>
          </a:p>
        </p:txBody>
      </p:sp>
    </p:spTree>
    <p:extLst>
      <p:ext uri="{BB962C8B-B14F-4D97-AF65-F5344CB8AC3E}">
        <p14:creationId xmlns:p14="http://schemas.microsoft.com/office/powerpoint/2010/main" val="104261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E6784F7-8A88-D446-86C1-0DCABE1A1E26}" type="datetimeFigureOut">
              <a:rPr lang="it-IT" smtClean="0"/>
              <a:t>01/12/16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CADB30-C95B-B445-B021-8421083022A1}" type="slidenum">
              <a:rPr lang="it-IT" smtClean="0"/>
              <a:t>‹n.›</a:t>
            </a:fld>
            <a:endParaRPr lang="it-IT"/>
          </a:p>
        </p:txBody>
      </p:sp>
    </p:spTree>
    <p:extLst>
      <p:ext uri="{BB962C8B-B14F-4D97-AF65-F5344CB8AC3E}">
        <p14:creationId xmlns:p14="http://schemas.microsoft.com/office/powerpoint/2010/main" val="1897581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E6784F7-8A88-D446-86C1-0DCABE1A1E26}" type="datetimeFigureOut">
              <a:rPr lang="it-IT" smtClean="0"/>
              <a:t>01/12/16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CADB30-C95B-B445-B021-8421083022A1}" type="slidenum">
              <a:rPr lang="it-IT" smtClean="0"/>
              <a:t>‹n.›</a:t>
            </a:fld>
            <a:endParaRPr lang="it-IT"/>
          </a:p>
        </p:txBody>
      </p:sp>
    </p:spTree>
    <p:extLst>
      <p:ext uri="{BB962C8B-B14F-4D97-AF65-F5344CB8AC3E}">
        <p14:creationId xmlns:p14="http://schemas.microsoft.com/office/powerpoint/2010/main" val="50690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stile</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6E6784F7-8A88-D446-86C1-0DCABE1A1E26}" type="datetimeFigureOut">
              <a:rPr lang="it-IT" smtClean="0"/>
              <a:t>01/12/16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CADB30-C95B-B445-B021-8421083022A1}" type="slidenum">
              <a:rPr lang="it-IT" smtClean="0"/>
              <a:t>‹n.›</a:t>
            </a:fld>
            <a:endParaRPr lang="it-IT"/>
          </a:p>
        </p:txBody>
      </p:sp>
    </p:spTree>
    <p:extLst>
      <p:ext uri="{BB962C8B-B14F-4D97-AF65-F5344CB8AC3E}">
        <p14:creationId xmlns:p14="http://schemas.microsoft.com/office/powerpoint/2010/main" val="108628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E6784F7-8A88-D446-86C1-0DCABE1A1E26}" type="datetimeFigureOut">
              <a:rPr lang="it-IT" smtClean="0"/>
              <a:t>01/12/16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CADB30-C95B-B445-B021-8421083022A1}" type="slidenum">
              <a:rPr lang="it-IT" smtClean="0"/>
              <a:t>‹n.›</a:t>
            </a:fld>
            <a:endParaRPr lang="it-IT"/>
          </a:p>
        </p:txBody>
      </p:sp>
    </p:spTree>
    <p:extLst>
      <p:ext uri="{BB962C8B-B14F-4D97-AF65-F5344CB8AC3E}">
        <p14:creationId xmlns:p14="http://schemas.microsoft.com/office/powerpoint/2010/main" val="1396200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stile</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E6784F7-8A88-D446-86C1-0DCABE1A1E26}" type="datetimeFigureOut">
              <a:rPr lang="it-IT" smtClean="0"/>
              <a:t>01/12/16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8CADB30-C95B-B445-B021-8421083022A1}" type="slidenum">
              <a:rPr lang="it-IT" smtClean="0"/>
              <a:t>‹n.›</a:t>
            </a:fld>
            <a:endParaRPr lang="it-IT"/>
          </a:p>
        </p:txBody>
      </p:sp>
    </p:spTree>
    <p:extLst>
      <p:ext uri="{BB962C8B-B14F-4D97-AF65-F5344CB8AC3E}">
        <p14:creationId xmlns:p14="http://schemas.microsoft.com/office/powerpoint/2010/main" val="38484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6E6784F7-8A88-D446-86C1-0DCABE1A1E26}" type="datetimeFigureOut">
              <a:rPr lang="it-IT" smtClean="0"/>
              <a:t>01/12/16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8CADB30-C95B-B445-B021-8421083022A1}" type="slidenum">
              <a:rPr lang="it-IT" smtClean="0"/>
              <a:t>‹n.›</a:t>
            </a:fld>
            <a:endParaRPr lang="it-IT"/>
          </a:p>
        </p:txBody>
      </p:sp>
    </p:spTree>
    <p:extLst>
      <p:ext uri="{BB962C8B-B14F-4D97-AF65-F5344CB8AC3E}">
        <p14:creationId xmlns:p14="http://schemas.microsoft.com/office/powerpoint/2010/main" val="2097697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E6784F7-8A88-D446-86C1-0DCABE1A1E26}" type="datetimeFigureOut">
              <a:rPr lang="it-IT" smtClean="0"/>
              <a:t>01/12/16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8CADB30-C95B-B445-B021-8421083022A1}" type="slidenum">
              <a:rPr lang="it-IT" smtClean="0"/>
              <a:t>‹n.›</a:t>
            </a:fld>
            <a:endParaRPr lang="it-IT"/>
          </a:p>
        </p:txBody>
      </p:sp>
    </p:spTree>
    <p:extLst>
      <p:ext uri="{BB962C8B-B14F-4D97-AF65-F5344CB8AC3E}">
        <p14:creationId xmlns:p14="http://schemas.microsoft.com/office/powerpoint/2010/main" val="758429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6E6784F7-8A88-D446-86C1-0DCABE1A1E26}" type="datetimeFigureOut">
              <a:rPr lang="it-IT" smtClean="0"/>
              <a:t>01/12/16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CADB30-C95B-B445-B021-8421083022A1}" type="slidenum">
              <a:rPr lang="it-IT" smtClean="0"/>
              <a:t>‹n.›</a:t>
            </a:fld>
            <a:endParaRPr lang="it-IT"/>
          </a:p>
        </p:txBody>
      </p:sp>
    </p:spTree>
    <p:extLst>
      <p:ext uri="{BB962C8B-B14F-4D97-AF65-F5344CB8AC3E}">
        <p14:creationId xmlns:p14="http://schemas.microsoft.com/office/powerpoint/2010/main" val="160848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6E6784F7-8A88-D446-86C1-0DCABE1A1E26}" type="datetimeFigureOut">
              <a:rPr lang="it-IT" smtClean="0"/>
              <a:t>01/12/16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CADB30-C95B-B445-B021-8421083022A1}" type="slidenum">
              <a:rPr lang="it-IT" smtClean="0"/>
              <a:t>‹n.›</a:t>
            </a:fld>
            <a:endParaRPr lang="it-IT"/>
          </a:p>
        </p:txBody>
      </p:sp>
    </p:spTree>
    <p:extLst>
      <p:ext uri="{BB962C8B-B14F-4D97-AF65-F5344CB8AC3E}">
        <p14:creationId xmlns:p14="http://schemas.microsoft.com/office/powerpoint/2010/main" val="13550964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784F7-8A88-D446-86C1-0DCABE1A1E26}" type="datetimeFigureOut">
              <a:rPr lang="it-IT" smtClean="0"/>
              <a:t>01/12/16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ADB30-C95B-B445-B021-8421083022A1}" type="slidenum">
              <a:rPr lang="it-IT" smtClean="0"/>
              <a:t>‹n.›</a:t>
            </a:fld>
            <a:endParaRPr lang="it-IT"/>
          </a:p>
        </p:txBody>
      </p:sp>
    </p:spTree>
    <p:extLst>
      <p:ext uri="{BB962C8B-B14F-4D97-AF65-F5344CB8AC3E}">
        <p14:creationId xmlns:p14="http://schemas.microsoft.com/office/powerpoint/2010/main" val="365500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01.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02.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03.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0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0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0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0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0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9.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0.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1.jpe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12.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1.jpeg"/><Relationship Id="rId5"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3.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1.jpeg"/><Relationship Id="rId5"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4.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1.jpeg"/><Relationship Id="rId5"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5.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6.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1.jpe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60.png"/><Relationship Id="rId11"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5.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png"/></Relationships>
</file>

<file path=ppt/slides/_rels/slide16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3.png"/><Relationship Id="rId5" Type="http://schemas.openxmlformats.org/officeDocument/2006/relationships/image" Target="../media/image11.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png"/></Relationships>
</file>

<file path=ppt/slides/_rels/slide16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pn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15.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15.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3.png"/><Relationship Id="rId7"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png"/><Relationship Id="rId5"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2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 Id="rId3" Type="http://schemas.openxmlformats.org/officeDocument/2006/relationships/image" Target="../media/image2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 Id="rId3" Type="http://schemas.openxmlformats.org/officeDocument/2006/relationships/image" Target="../media/image2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 Id="rId3" Type="http://schemas.openxmlformats.org/officeDocument/2006/relationships/image" Target="../media/image29.png"/></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35.png"/></Relationships>
</file>

<file path=ppt/slides/_rels/slide7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9.png"/><Relationship Id="rId5" Type="http://schemas.openxmlformats.org/officeDocument/2006/relationships/image" Target="../media/image29.pn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36.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8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87.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5.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92.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9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45.jpe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96.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image1.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4129"/>
            <a:ext cx="2348753" cy="2348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Rettangolo 1"/>
          <p:cNvSpPr/>
          <p:nvPr/>
        </p:nvSpPr>
        <p:spPr>
          <a:xfrm>
            <a:off x="7144870" y="708229"/>
            <a:ext cx="4197046" cy="923330"/>
          </a:xfrm>
          <a:prstGeom prst="rect">
            <a:avLst/>
          </a:prstGeom>
          <a:noFill/>
        </p:spPr>
        <p:txBody>
          <a:bodyPr wrap="none" lIns="91440" tIns="45720" rIns="91440" bIns="45720">
            <a:spAutoFit/>
          </a:bodyPr>
          <a:lstStyle/>
          <a:p>
            <a:pPr algn="ctr"/>
            <a:r>
              <a:rPr lang="it-IT" sz="5400" b="1" cap="none" spc="50" dirty="0" err="1" smtClean="0">
                <a:ln w="9525" cmpd="sng">
                  <a:solidFill>
                    <a:schemeClr val="accent1"/>
                  </a:solidFill>
                  <a:prstDash val="solid"/>
                </a:ln>
                <a:solidFill>
                  <a:srgbClr val="70AD47">
                    <a:tint val="1000"/>
                  </a:srgbClr>
                </a:solidFill>
                <a:effectLst>
                  <a:glow rad="38100">
                    <a:schemeClr val="accent1">
                      <a:alpha val="40000"/>
                    </a:schemeClr>
                  </a:glow>
                </a:effectLst>
              </a:rPr>
              <a:t>Exercise</a:t>
            </a:r>
            <a:r>
              <a:rPr lang="it-IT"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 Book</a:t>
            </a:r>
            <a:endParaRPr lang="it-IT"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7" name="CasellaDiTesto 6"/>
          <p:cNvSpPr txBox="1"/>
          <p:nvPr/>
        </p:nvSpPr>
        <p:spPr>
          <a:xfrm>
            <a:off x="5177424" y="2964493"/>
            <a:ext cx="2754001" cy="1200329"/>
          </a:xfrm>
          <a:prstGeom prst="rect">
            <a:avLst/>
          </a:prstGeom>
          <a:noFill/>
        </p:spPr>
        <p:txBody>
          <a:bodyPr wrap="square" rtlCol="0">
            <a:spAutoFit/>
          </a:bodyPr>
          <a:lstStyle/>
          <a:p>
            <a:pPr marL="285750" indent="-285750">
              <a:buFont typeface="Arial" charset="0"/>
              <a:buChar char="•"/>
            </a:pPr>
            <a:r>
              <a:rPr lang="it-IT" sz="2400" dirty="0" smtClean="0"/>
              <a:t>TECHNIQUE</a:t>
            </a:r>
          </a:p>
          <a:p>
            <a:pPr marL="285750" indent="-285750">
              <a:buFont typeface="Arial" charset="0"/>
              <a:buChar char="•"/>
            </a:pPr>
            <a:r>
              <a:rPr lang="it-IT" sz="2400" dirty="0" smtClean="0"/>
              <a:t>GAME PHASE</a:t>
            </a:r>
          </a:p>
          <a:p>
            <a:pPr marL="285750" indent="-285750">
              <a:buFont typeface="Arial" charset="0"/>
              <a:buChar char="•"/>
            </a:pPr>
            <a:r>
              <a:rPr lang="it-IT" sz="2400" dirty="0" smtClean="0"/>
              <a:t>GAME FORM</a:t>
            </a:r>
          </a:p>
        </p:txBody>
      </p:sp>
    </p:spTree>
    <p:extLst>
      <p:ext uri="{BB962C8B-B14F-4D97-AF65-F5344CB8AC3E}">
        <p14:creationId xmlns:p14="http://schemas.microsoft.com/office/powerpoint/2010/main" val="192148307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1266" name="Group 2"/>
          <p:cNvGrpSpPr>
            <a:grpSpLocks/>
          </p:cNvGrpSpPr>
          <p:nvPr/>
        </p:nvGrpSpPr>
        <p:grpSpPr bwMode="auto">
          <a:xfrm>
            <a:off x="2880519" y="171450"/>
            <a:ext cx="1620044" cy="653072"/>
            <a:chOff x="0" y="0"/>
            <a:chExt cx="3240005" cy="1305741"/>
          </a:xfrm>
        </p:grpSpPr>
        <p:sp>
          <p:nvSpPr>
            <p:cNvPr id="11267" name="Rectangle 3"/>
            <p:cNvSpPr>
              <a:spLocks/>
            </p:cNvSpPr>
            <p:nvPr/>
          </p:nvSpPr>
          <p:spPr bwMode="auto">
            <a:xfrm>
              <a:off x="0" y="0"/>
              <a:ext cx="3240005" cy="1305741"/>
            </a:xfrm>
            <a:prstGeom prst="rect">
              <a:avLst/>
            </a:prstGeom>
            <a:solidFill>
              <a:srgbClr val="F76028"/>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1500">
                <a:solidFill>
                  <a:srgbClr val="FFFFFF"/>
                </a:solidFill>
                <a:latin typeface="Calibri" charset="0"/>
                <a:ea typeface="Calibri" charset="0"/>
                <a:cs typeface="Calibri" charset="0"/>
                <a:sym typeface="Calibri" charset="0"/>
              </a:endParaRPr>
            </a:p>
          </p:txBody>
        </p:sp>
        <p:sp>
          <p:nvSpPr>
            <p:cNvPr id="11268" name="Rectangle 4"/>
            <p:cNvSpPr>
              <a:spLocks/>
            </p:cNvSpPr>
            <p:nvPr/>
          </p:nvSpPr>
          <p:spPr bwMode="auto">
            <a:xfrm>
              <a:off x="520939" y="382806"/>
              <a:ext cx="2198126" cy="553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algn="l"/>
              <a:r>
                <a:rPr lang="it-IT" altLang="it-IT" sz="1500" b="1" i="1">
                  <a:latin typeface="Calibri" charset="0"/>
                  <a:ea typeface="Calibri" charset="0"/>
                  <a:cs typeface="Calibri" charset="0"/>
                  <a:sym typeface="Calibri" charset="0"/>
                </a:rPr>
                <a:t>Game Phase</a:t>
              </a:r>
            </a:p>
          </p:txBody>
        </p:sp>
      </p:grpSp>
      <p:sp>
        <p:nvSpPr>
          <p:cNvPr id="11269" name="AutoShape 5"/>
          <p:cNvSpPr>
            <a:spLocks/>
          </p:cNvSpPr>
          <p:nvPr/>
        </p:nvSpPr>
        <p:spPr bwMode="auto">
          <a:xfrm>
            <a:off x="8206582" y="3200400"/>
            <a:ext cx="166688" cy="199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1270" name="AutoShape 6"/>
          <p:cNvSpPr>
            <a:spLocks/>
          </p:cNvSpPr>
          <p:nvPr/>
        </p:nvSpPr>
        <p:spPr bwMode="auto">
          <a:xfrm>
            <a:off x="8168482" y="4127500"/>
            <a:ext cx="204788"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1271" name="AutoShape 7"/>
          <p:cNvSpPr>
            <a:spLocks/>
          </p:cNvSpPr>
          <p:nvPr/>
        </p:nvSpPr>
        <p:spPr bwMode="auto">
          <a:xfrm>
            <a:off x="8206582" y="2844800"/>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1272" name="AutoShape 8"/>
          <p:cNvSpPr>
            <a:spLocks/>
          </p:cNvSpPr>
          <p:nvPr/>
        </p:nvSpPr>
        <p:spPr bwMode="auto">
          <a:xfrm>
            <a:off x="8241507" y="20812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1273" name="AutoShape 9"/>
          <p:cNvSpPr>
            <a:spLocks/>
          </p:cNvSpPr>
          <p:nvPr/>
        </p:nvSpPr>
        <p:spPr bwMode="auto">
          <a:xfrm>
            <a:off x="8074819" y="20812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1274" name="AutoShape 10"/>
          <p:cNvSpPr>
            <a:spLocks/>
          </p:cNvSpPr>
          <p:nvPr/>
        </p:nvSpPr>
        <p:spPr bwMode="auto">
          <a:xfrm>
            <a:off x="7905750" y="20812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1275" name="AutoShape 11"/>
          <p:cNvSpPr>
            <a:spLocks/>
          </p:cNvSpPr>
          <p:nvPr/>
        </p:nvSpPr>
        <p:spPr bwMode="auto">
          <a:xfrm>
            <a:off x="9309100" y="1583532"/>
            <a:ext cx="166688" cy="199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1276" name="AutoShape 12"/>
          <p:cNvSpPr>
            <a:spLocks/>
          </p:cNvSpPr>
          <p:nvPr/>
        </p:nvSpPr>
        <p:spPr bwMode="auto">
          <a:xfrm>
            <a:off x="9143207" y="1583532"/>
            <a:ext cx="165894" cy="199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1277" name="AutoShape 13"/>
          <p:cNvSpPr>
            <a:spLocks/>
          </p:cNvSpPr>
          <p:nvPr/>
        </p:nvSpPr>
        <p:spPr bwMode="auto">
          <a:xfrm>
            <a:off x="8974138" y="1562894"/>
            <a:ext cx="165894"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1278" name="AutoShape 14"/>
          <p:cNvSpPr>
            <a:spLocks/>
          </p:cNvSpPr>
          <p:nvPr/>
        </p:nvSpPr>
        <p:spPr bwMode="auto">
          <a:xfrm>
            <a:off x="9392444" y="2536032"/>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1279" name="AutoShape 15"/>
          <p:cNvSpPr>
            <a:spLocks/>
          </p:cNvSpPr>
          <p:nvPr/>
        </p:nvSpPr>
        <p:spPr bwMode="auto">
          <a:xfrm>
            <a:off x="9552782" y="3222625"/>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1280" name="Group 16"/>
          <p:cNvGrpSpPr>
            <a:grpSpLocks/>
          </p:cNvGrpSpPr>
          <p:nvPr/>
        </p:nvGrpSpPr>
        <p:grpSpPr bwMode="auto">
          <a:xfrm>
            <a:off x="8093869" y="3936406"/>
            <a:ext cx="150019" cy="205184"/>
            <a:chOff x="0" y="-12291"/>
            <a:chExt cx="301247" cy="409972"/>
          </a:xfrm>
        </p:grpSpPr>
        <p:sp>
          <p:nvSpPr>
            <p:cNvPr id="11281" name="Oval 17"/>
            <p:cNvSpPr>
              <a:spLocks/>
            </p:cNvSpPr>
            <p:nvPr/>
          </p:nvSpPr>
          <p:spPr bwMode="auto">
            <a:xfrm>
              <a:off x="0" y="16331"/>
              <a:ext cx="301247" cy="3527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b="1">
                <a:latin typeface="Arial" charset="0"/>
                <a:ea typeface="Arial" charset="0"/>
                <a:cs typeface="Arial" charset="0"/>
                <a:sym typeface="Arial" charset="0"/>
              </a:endParaRPr>
            </a:p>
          </p:txBody>
        </p:sp>
        <p:sp>
          <p:nvSpPr>
            <p:cNvPr id="11282" name="Rectangle 18"/>
            <p:cNvSpPr>
              <a:spLocks/>
            </p:cNvSpPr>
            <p:nvPr/>
          </p:nvSpPr>
          <p:spPr bwMode="auto">
            <a:xfrm>
              <a:off x="44115" y="-12291"/>
              <a:ext cx="213015" cy="409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latin typeface="Arial" charset="0"/>
                  <a:ea typeface="Arial" charset="0"/>
                  <a:cs typeface="Arial" charset="0"/>
                  <a:sym typeface="Arial" charset="0"/>
                </a:rPr>
                <a:t>A</a:t>
              </a:r>
            </a:p>
          </p:txBody>
        </p:sp>
      </p:grpSp>
      <p:grpSp>
        <p:nvGrpSpPr>
          <p:cNvPr id="11283" name="Group 19"/>
          <p:cNvGrpSpPr>
            <a:grpSpLocks/>
          </p:cNvGrpSpPr>
          <p:nvPr/>
        </p:nvGrpSpPr>
        <p:grpSpPr bwMode="auto">
          <a:xfrm>
            <a:off x="9340850" y="3230364"/>
            <a:ext cx="150813" cy="205184"/>
            <a:chOff x="0" y="-13140"/>
            <a:chExt cx="301247" cy="411667"/>
          </a:xfrm>
        </p:grpSpPr>
        <p:sp>
          <p:nvSpPr>
            <p:cNvPr id="11284" name="Oval 20"/>
            <p:cNvSpPr>
              <a:spLocks/>
            </p:cNvSpPr>
            <p:nvPr/>
          </p:nvSpPr>
          <p:spPr bwMode="auto">
            <a:xfrm>
              <a:off x="0" y="16331"/>
              <a:ext cx="301247" cy="3527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b="1">
                <a:latin typeface="Arial" charset="0"/>
                <a:ea typeface="Arial" charset="0"/>
                <a:cs typeface="Arial" charset="0"/>
                <a:sym typeface="Arial" charset="0"/>
              </a:endParaRPr>
            </a:p>
          </p:txBody>
        </p:sp>
        <p:sp>
          <p:nvSpPr>
            <p:cNvPr id="11285" name="Rectangle 21"/>
            <p:cNvSpPr>
              <a:spLocks/>
            </p:cNvSpPr>
            <p:nvPr/>
          </p:nvSpPr>
          <p:spPr bwMode="auto">
            <a:xfrm>
              <a:off x="44116" y="-13140"/>
              <a:ext cx="213014" cy="411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latin typeface="Arial" charset="0"/>
                  <a:ea typeface="Arial" charset="0"/>
                  <a:cs typeface="Arial" charset="0"/>
                  <a:sym typeface="Arial" charset="0"/>
                </a:rPr>
                <a:t>B</a:t>
              </a:r>
            </a:p>
          </p:txBody>
        </p:sp>
      </p:grpSp>
      <p:grpSp>
        <p:nvGrpSpPr>
          <p:cNvPr id="11286" name="Group 22"/>
          <p:cNvGrpSpPr>
            <a:grpSpLocks/>
          </p:cNvGrpSpPr>
          <p:nvPr/>
        </p:nvGrpSpPr>
        <p:grpSpPr bwMode="auto">
          <a:xfrm>
            <a:off x="8243888" y="3951288"/>
            <a:ext cx="90488" cy="98425"/>
            <a:chOff x="0" y="-2"/>
            <a:chExt cx="180006" cy="197479"/>
          </a:xfrm>
        </p:grpSpPr>
        <p:pic>
          <p:nvPicPr>
            <p:cNvPr id="11287" name="Picture 23"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88" name="Picture 2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289" name="Group 25"/>
          <p:cNvGrpSpPr>
            <a:grpSpLocks/>
          </p:cNvGrpSpPr>
          <p:nvPr/>
        </p:nvGrpSpPr>
        <p:grpSpPr bwMode="auto">
          <a:xfrm>
            <a:off x="8078788" y="4421982"/>
            <a:ext cx="89694" cy="98425"/>
            <a:chOff x="0" y="-2"/>
            <a:chExt cx="180006" cy="197479"/>
          </a:xfrm>
        </p:grpSpPr>
        <p:pic>
          <p:nvPicPr>
            <p:cNvPr id="11290" name="Picture 26"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91" name="Picture 27"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292" name="Group 28"/>
          <p:cNvGrpSpPr>
            <a:grpSpLocks/>
          </p:cNvGrpSpPr>
          <p:nvPr/>
        </p:nvGrpSpPr>
        <p:grpSpPr bwMode="auto">
          <a:xfrm>
            <a:off x="8154988" y="4498182"/>
            <a:ext cx="89694" cy="98425"/>
            <a:chOff x="0" y="-2"/>
            <a:chExt cx="180006" cy="197479"/>
          </a:xfrm>
        </p:grpSpPr>
        <p:pic>
          <p:nvPicPr>
            <p:cNvPr id="11293" name="Picture 29"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94" name="Picture 30"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295" name="Group 31"/>
          <p:cNvGrpSpPr>
            <a:grpSpLocks/>
          </p:cNvGrpSpPr>
          <p:nvPr/>
        </p:nvGrpSpPr>
        <p:grpSpPr bwMode="auto">
          <a:xfrm>
            <a:off x="8309769" y="4460875"/>
            <a:ext cx="90488" cy="98425"/>
            <a:chOff x="0" y="-2"/>
            <a:chExt cx="180006" cy="197479"/>
          </a:xfrm>
        </p:grpSpPr>
        <p:pic>
          <p:nvPicPr>
            <p:cNvPr id="11296" name="Picture 32"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97" name="Picture 33"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298" name="Group 34"/>
          <p:cNvGrpSpPr>
            <a:grpSpLocks/>
          </p:cNvGrpSpPr>
          <p:nvPr/>
        </p:nvGrpSpPr>
        <p:grpSpPr bwMode="auto">
          <a:xfrm>
            <a:off x="8200232" y="4391819"/>
            <a:ext cx="89694" cy="99219"/>
            <a:chOff x="0" y="-2"/>
            <a:chExt cx="180006" cy="197479"/>
          </a:xfrm>
        </p:grpSpPr>
        <p:pic>
          <p:nvPicPr>
            <p:cNvPr id="11299" name="Picture 35"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00" name="Picture 36"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1301" name="Line 37"/>
          <p:cNvSpPr>
            <a:spLocks noChangeShapeType="1"/>
          </p:cNvSpPr>
          <p:nvPr/>
        </p:nvSpPr>
        <p:spPr bwMode="auto">
          <a:xfrm flipV="1">
            <a:off x="8306594" y="3399632"/>
            <a:ext cx="1002506" cy="527050"/>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302" name="Line 38"/>
          <p:cNvSpPr>
            <a:spLocks noChangeShapeType="1"/>
          </p:cNvSpPr>
          <p:nvPr/>
        </p:nvSpPr>
        <p:spPr bwMode="auto">
          <a:xfrm flipH="1" flipV="1">
            <a:off x="7975600" y="3200400"/>
            <a:ext cx="118269" cy="719138"/>
          </a:xfrm>
          <a:prstGeom prst="line">
            <a:avLst/>
          </a:prstGeom>
          <a:noFill/>
          <a:ln w="6350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303" name="Line 39"/>
          <p:cNvSpPr>
            <a:spLocks noChangeShapeType="1"/>
          </p:cNvSpPr>
          <p:nvPr/>
        </p:nvSpPr>
        <p:spPr bwMode="auto">
          <a:xfrm flipH="1" flipV="1">
            <a:off x="7975600" y="3158332"/>
            <a:ext cx="1333500" cy="127794"/>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304" name="Line 40"/>
          <p:cNvSpPr>
            <a:spLocks noChangeShapeType="1"/>
          </p:cNvSpPr>
          <p:nvPr/>
        </p:nvSpPr>
        <p:spPr bwMode="auto">
          <a:xfrm flipV="1">
            <a:off x="8408194" y="2356644"/>
            <a:ext cx="984250" cy="87313"/>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305" name="AutoShape 41"/>
          <p:cNvSpPr>
            <a:spLocks/>
          </p:cNvSpPr>
          <p:nvPr/>
        </p:nvSpPr>
        <p:spPr bwMode="auto">
          <a:xfrm>
            <a:off x="9447213" y="2356644"/>
            <a:ext cx="368300" cy="876300"/>
          </a:xfrm>
          <a:custGeom>
            <a:avLst/>
            <a:gdLst>
              <a:gd name="T0" fmla="*/ 10247 w 20495"/>
              <a:gd name="T1" fmla="*/ 10800 h 21600"/>
              <a:gd name="T2" fmla="*/ 10247 w 20495"/>
              <a:gd name="T3" fmla="*/ 10800 h 21600"/>
              <a:gd name="T4" fmla="*/ 10247 w 20495"/>
              <a:gd name="T5" fmla="*/ 10800 h 21600"/>
              <a:gd name="T6" fmla="*/ 10247 w 20495"/>
              <a:gd name="T7" fmla="*/ 10800 h 21600"/>
            </a:gdLst>
            <a:ahLst/>
            <a:cxnLst>
              <a:cxn ang="0">
                <a:pos x="T0" y="T1"/>
              </a:cxn>
              <a:cxn ang="0">
                <a:pos x="T2" y="T3"/>
              </a:cxn>
              <a:cxn ang="0">
                <a:pos x="T4" y="T5"/>
              </a:cxn>
              <a:cxn ang="0">
                <a:pos x="T6" y="T7"/>
              </a:cxn>
            </a:cxnLst>
            <a:rect l="0" t="0" r="r" b="b"/>
            <a:pathLst>
              <a:path w="20495" h="21600">
                <a:moveTo>
                  <a:pt x="7498" y="21600"/>
                </a:moveTo>
                <a:cubicBezTo>
                  <a:pt x="14549" y="19484"/>
                  <a:pt x="21600" y="17367"/>
                  <a:pt x="20350" y="13767"/>
                </a:cubicBezTo>
                <a:cubicBezTo>
                  <a:pt x="19101" y="10167"/>
                  <a:pt x="0" y="0"/>
                  <a:pt x="0" y="0"/>
                </a:cubicBez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1306" name="AutoShape 42"/>
          <p:cNvSpPr>
            <a:spLocks/>
          </p:cNvSpPr>
          <p:nvPr/>
        </p:nvSpPr>
        <p:spPr bwMode="auto">
          <a:xfrm>
            <a:off x="7930357" y="2366963"/>
            <a:ext cx="439738" cy="721519"/>
          </a:xfrm>
          <a:custGeom>
            <a:avLst/>
            <a:gdLst>
              <a:gd name="T0" fmla="+- 0 10671 580"/>
              <a:gd name="T1" fmla="*/ T0 w 20182"/>
              <a:gd name="T2" fmla="*/ 10800 h 21600"/>
              <a:gd name="T3" fmla="+- 0 10671 580"/>
              <a:gd name="T4" fmla="*/ T3 w 20182"/>
              <a:gd name="T5" fmla="*/ 10800 h 21600"/>
              <a:gd name="T6" fmla="+- 0 10671 580"/>
              <a:gd name="T7" fmla="*/ T6 w 20182"/>
              <a:gd name="T8" fmla="*/ 10800 h 21600"/>
              <a:gd name="T9" fmla="+- 0 10671 580"/>
              <a:gd name="T10" fmla="*/ T9 w 20182"/>
              <a:gd name="T11" fmla="*/ 10800 h 21600"/>
            </a:gdLst>
            <a:ahLst/>
            <a:cxnLst>
              <a:cxn ang="0">
                <a:pos x="T1" y="T2"/>
              </a:cxn>
              <a:cxn ang="0">
                <a:pos x="T4" y="T5"/>
              </a:cxn>
              <a:cxn ang="0">
                <a:pos x="T7" y="T8"/>
              </a:cxn>
              <a:cxn ang="0">
                <a:pos x="T10" y="T11"/>
              </a:cxn>
            </a:cxnLst>
            <a:rect l="0" t="0" r="r" b="b"/>
            <a:pathLst>
              <a:path w="20182" h="21600">
                <a:moveTo>
                  <a:pt x="744" y="21600"/>
                </a:moveTo>
                <a:cubicBezTo>
                  <a:pt x="150" y="19665"/>
                  <a:pt x="-580" y="17936"/>
                  <a:pt x="744" y="15840"/>
                </a:cubicBezTo>
                <a:cubicBezTo>
                  <a:pt x="1098" y="15279"/>
                  <a:pt x="2511" y="15456"/>
                  <a:pt x="3394" y="15264"/>
                </a:cubicBezTo>
                <a:lnTo>
                  <a:pt x="4720" y="14976"/>
                </a:lnTo>
                <a:cubicBezTo>
                  <a:pt x="5014" y="14784"/>
                  <a:pt x="5278" y="14570"/>
                  <a:pt x="5603" y="14400"/>
                </a:cubicBezTo>
                <a:cubicBezTo>
                  <a:pt x="6018" y="14184"/>
                  <a:pt x="6553" y="14069"/>
                  <a:pt x="6929" y="13824"/>
                </a:cubicBezTo>
                <a:cubicBezTo>
                  <a:pt x="7304" y="13579"/>
                  <a:pt x="7518" y="13248"/>
                  <a:pt x="7812" y="12960"/>
                </a:cubicBezTo>
                <a:cubicBezTo>
                  <a:pt x="7115" y="12051"/>
                  <a:pt x="6228" y="10775"/>
                  <a:pt x="5162" y="10080"/>
                </a:cubicBezTo>
                <a:lnTo>
                  <a:pt x="3836" y="9216"/>
                </a:lnTo>
                <a:cubicBezTo>
                  <a:pt x="3478" y="8515"/>
                  <a:pt x="2923" y="7945"/>
                  <a:pt x="3836" y="7200"/>
                </a:cubicBezTo>
                <a:cubicBezTo>
                  <a:pt x="4127" y="6963"/>
                  <a:pt x="4754" y="7059"/>
                  <a:pt x="5162" y="6912"/>
                </a:cubicBezTo>
                <a:cubicBezTo>
                  <a:pt x="6090" y="6576"/>
                  <a:pt x="7812" y="5760"/>
                  <a:pt x="7812" y="5760"/>
                </a:cubicBezTo>
                <a:cubicBezTo>
                  <a:pt x="7959" y="5376"/>
                  <a:pt x="8087" y="4989"/>
                  <a:pt x="8254" y="4608"/>
                </a:cubicBezTo>
                <a:cubicBezTo>
                  <a:pt x="8382" y="4316"/>
                  <a:pt x="8696" y="4048"/>
                  <a:pt x="8696" y="3744"/>
                </a:cubicBezTo>
                <a:cubicBezTo>
                  <a:pt x="8696" y="2747"/>
                  <a:pt x="7751" y="1126"/>
                  <a:pt x="6487" y="576"/>
                </a:cubicBezTo>
                <a:lnTo>
                  <a:pt x="5162" y="0"/>
                </a:lnTo>
                <a:cubicBezTo>
                  <a:pt x="3282" y="306"/>
                  <a:pt x="1768" y="147"/>
                  <a:pt x="3836" y="2304"/>
                </a:cubicBezTo>
                <a:cubicBezTo>
                  <a:pt x="4158" y="2640"/>
                  <a:pt x="5020" y="2483"/>
                  <a:pt x="5603" y="2592"/>
                </a:cubicBezTo>
                <a:cubicBezTo>
                  <a:pt x="6051" y="2675"/>
                  <a:pt x="6487" y="2784"/>
                  <a:pt x="6929" y="2880"/>
                </a:cubicBezTo>
                <a:cubicBezTo>
                  <a:pt x="9189" y="2782"/>
                  <a:pt x="14786" y="2602"/>
                  <a:pt x="17531" y="2304"/>
                </a:cubicBezTo>
                <a:cubicBezTo>
                  <a:pt x="21020" y="1925"/>
                  <a:pt x="16736" y="2016"/>
                  <a:pt x="20182" y="2016"/>
                </a:cubicBezTo>
              </a:path>
            </a:pathLst>
          </a:cu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1307" name="AutoShape 43"/>
          <p:cNvSpPr>
            <a:spLocks/>
          </p:cNvSpPr>
          <p:nvPr/>
        </p:nvSpPr>
        <p:spPr bwMode="auto">
          <a:xfrm>
            <a:off x="9062244" y="1875632"/>
            <a:ext cx="346869" cy="394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200" y="20020"/>
                  <a:pt x="21163" y="18332"/>
                  <a:pt x="20400" y="16859"/>
                </a:cubicBezTo>
                <a:cubicBezTo>
                  <a:pt x="20102" y="16282"/>
                  <a:pt x="19226" y="16119"/>
                  <a:pt x="18600" y="15805"/>
                </a:cubicBezTo>
                <a:cubicBezTo>
                  <a:pt x="17823" y="15415"/>
                  <a:pt x="17022" y="15061"/>
                  <a:pt x="16200" y="14751"/>
                </a:cubicBezTo>
                <a:cubicBezTo>
                  <a:pt x="14995" y="14298"/>
                  <a:pt x="13218" y="13965"/>
                  <a:pt x="12000" y="13698"/>
                </a:cubicBezTo>
                <a:cubicBezTo>
                  <a:pt x="12400" y="12644"/>
                  <a:pt x="13600" y="11590"/>
                  <a:pt x="13200" y="10537"/>
                </a:cubicBezTo>
                <a:cubicBezTo>
                  <a:pt x="13000" y="10010"/>
                  <a:pt x="13166" y="9204"/>
                  <a:pt x="12600" y="8956"/>
                </a:cubicBezTo>
                <a:cubicBezTo>
                  <a:pt x="11335" y="8401"/>
                  <a:pt x="9800" y="8605"/>
                  <a:pt x="8400" y="8429"/>
                </a:cubicBezTo>
                <a:cubicBezTo>
                  <a:pt x="7800" y="8254"/>
                  <a:pt x="7047" y="8295"/>
                  <a:pt x="6600" y="7902"/>
                </a:cubicBezTo>
                <a:cubicBezTo>
                  <a:pt x="5800" y="7200"/>
                  <a:pt x="5800" y="5444"/>
                  <a:pt x="6600" y="4741"/>
                </a:cubicBezTo>
                <a:cubicBezTo>
                  <a:pt x="7047" y="4349"/>
                  <a:pt x="7800" y="4390"/>
                  <a:pt x="8400" y="4215"/>
                </a:cubicBezTo>
                <a:cubicBezTo>
                  <a:pt x="7200" y="3863"/>
                  <a:pt x="6016" y="3466"/>
                  <a:pt x="4800" y="3161"/>
                </a:cubicBezTo>
                <a:cubicBezTo>
                  <a:pt x="3214" y="2763"/>
                  <a:pt x="0" y="2107"/>
                  <a:pt x="0" y="2107"/>
                </a:cubicBezTo>
                <a:cubicBezTo>
                  <a:pt x="200" y="1580"/>
                  <a:pt x="153" y="920"/>
                  <a:pt x="600" y="527"/>
                </a:cubicBezTo>
                <a:cubicBezTo>
                  <a:pt x="1047" y="134"/>
                  <a:pt x="2400" y="0"/>
                  <a:pt x="2400" y="0"/>
                </a:cubicBezTo>
              </a:path>
            </a:pathLst>
          </a:custGeom>
          <a:noFill/>
          <a:ln w="571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1308" name="Line 44"/>
          <p:cNvSpPr>
            <a:spLocks noChangeShapeType="1"/>
          </p:cNvSpPr>
          <p:nvPr/>
        </p:nvSpPr>
        <p:spPr bwMode="auto">
          <a:xfrm flipV="1">
            <a:off x="8409782" y="2081213"/>
            <a:ext cx="1149350" cy="268288"/>
          </a:xfrm>
          <a:prstGeom prst="line">
            <a:avLst/>
          </a:prstGeom>
          <a:noFill/>
          <a:ln w="6350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309" name="Line 45"/>
          <p:cNvSpPr>
            <a:spLocks noChangeShapeType="1"/>
          </p:cNvSpPr>
          <p:nvPr/>
        </p:nvSpPr>
        <p:spPr bwMode="auto">
          <a:xfrm>
            <a:off x="9216232" y="1875632"/>
            <a:ext cx="342900" cy="134938"/>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310" name="AutoShape 46"/>
          <p:cNvSpPr>
            <a:spLocks/>
          </p:cNvSpPr>
          <p:nvPr/>
        </p:nvSpPr>
        <p:spPr bwMode="auto">
          <a:xfrm>
            <a:off x="8810625" y="586582"/>
            <a:ext cx="713582" cy="1279525"/>
          </a:xfrm>
          <a:custGeom>
            <a:avLst/>
            <a:gdLst>
              <a:gd name="T0" fmla="+- 0 10949 298"/>
              <a:gd name="T1" fmla="*/ T0 w 21302"/>
              <a:gd name="T2" fmla="*/ 10800 h 21600"/>
              <a:gd name="T3" fmla="+- 0 10949 298"/>
              <a:gd name="T4" fmla="*/ T3 w 21302"/>
              <a:gd name="T5" fmla="*/ 10800 h 21600"/>
              <a:gd name="T6" fmla="+- 0 10949 298"/>
              <a:gd name="T7" fmla="*/ T6 w 21302"/>
              <a:gd name="T8" fmla="*/ 10800 h 21600"/>
              <a:gd name="T9" fmla="+- 0 10949 298"/>
              <a:gd name="T10" fmla="*/ T9 w 21302"/>
              <a:gd name="T11" fmla="*/ 10800 h 21600"/>
            </a:gdLst>
            <a:ahLst/>
            <a:cxnLst>
              <a:cxn ang="0">
                <a:pos x="T1" y="T2"/>
              </a:cxn>
              <a:cxn ang="0">
                <a:pos x="T4" y="T5"/>
              </a:cxn>
              <a:cxn ang="0">
                <a:pos x="T7" y="T8"/>
              </a:cxn>
              <a:cxn ang="0">
                <a:pos x="T10" y="T11"/>
              </a:cxn>
            </a:cxnLst>
            <a:rect l="0" t="0" r="r" b="b"/>
            <a:pathLst>
              <a:path w="21302" h="21600">
                <a:moveTo>
                  <a:pt x="5784" y="21600"/>
                </a:moveTo>
                <a:cubicBezTo>
                  <a:pt x="3078" y="20598"/>
                  <a:pt x="372" y="19597"/>
                  <a:pt x="37" y="17702"/>
                </a:cubicBezTo>
                <a:cubicBezTo>
                  <a:pt x="-298" y="15808"/>
                  <a:pt x="1666" y="12559"/>
                  <a:pt x="3773" y="10232"/>
                </a:cubicBezTo>
                <a:cubicBezTo>
                  <a:pt x="5880" y="7904"/>
                  <a:pt x="9760" y="5441"/>
                  <a:pt x="12681" y="3735"/>
                </a:cubicBezTo>
                <a:cubicBezTo>
                  <a:pt x="15603" y="2030"/>
                  <a:pt x="21302" y="0"/>
                  <a:pt x="21302" y="0"/>
                </a:cubicBez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1311" name="AutoShape 47"/>
          <p:cNvSpPr>
            <a:spLocks/>
          </p:cNvSpPr>
          <p:nvPr/>
        </p:nvSpPr>
        <p:spPr bwMode="auto">
          <a:xfrm>
            <a:off x="9576594" y="487363"/>
            <a:ext cx="573088" cy="1485107"/>
          </a:xfrm>
          <a:custGeom>
            <a:avLst/>
            <a:gdLst>
              <a:gd name="T0" fmla="+- 0 11063 527"/>
              <a:gd name="T1" fmla="*/ T0 w 21073"/>
              <a:gd name="T2" fmla="+- 0 10811 93"/>
              <a:gd name="T3" fmla="*/ 10811 h 21436"/>
              <a:gd name="T4" fmla="+- 0 11063 527"/>
              <a:gd name="T5" fmla="*/ T4 w 21073"/>
              <a:gd name="T6" fmla="+- 0 10811 93"/>
              <a:gd name="T7" fmla="*/ 10811 h 21436"/>
              <a:gd name="T8" fmla="+- 0 11063 527"/>
              <a:gd name="T9" fmla="*/ T8 w 21073"/>
              <a:gd name="T10" fmla="+- 0 10811 93"/>
              <a:gd name="T11" fmla="*/ 10811 h 21436"/>
              <a:gd name="T12" fmla="+- 0 11063 527"/>
              <a:gd name="T13" fmla="*/ T12 w 21073"/>
              <a:gd name="T14" fmla="+- 0 10811 93"/>
              <a:gd name="T15" fmla="*/ 10811 h 21436"/>
            </a:gdLst>
            <a:ahLst/>
            <a:cxnLst>
              <a:cxn ang="0">
                <a:pos x="T1" y="T3"/>
              </a:cxn>
              <a:cxn ang="0">
                <a:pos x="T5" y="T7"/>
              </a:cxn>
              <a:cxn ang="0">
                <a:pos x="T9" y="T11"/>
              </a:cxn>
              <a:cxn ang="0">
                <a:pos x="T13" y="T15"/>
              </a:cxn>
            </a:cxnLst>
            <a:rect l="0" t="0" r="r" b="b"/>
            <a:pathLst>
              <a:path w="21073" h="21436">
                <a:moveTo>
                  <a:pt x="1975" y="21436"/>
                </a:moveTo>
                <a:cubicBezTo>
                  <a:pt x="3861" y="21390"/>
                  <a:pt x="5820" y="21507"/>
                  <a:pt x="7633" y="21298"/>
                </a:cubicBezTo>
                <a:cubicBezTo>
                  <a:pt x="8100" y="21244"/>
                  <a:pt x="7854" y="20926"/>
                  <a:pt x="7987" y="20742"/>
                </a:cubicBezTo>
                <a:cubicBezTo>
                  <a:pt x="8437" y="20124"/>
                  <a:pt x="8326" y="20494"/>
                  <a:pt x="8694" y="19770"/>
                </a:cubicBezTo>
                <a:cubicBezTo>
                  <a:pt x="8835" y="19494"/>
                  <a:pt x="8893" y="19211"/>
                  <a:pt x="9048" y="18936"/>
                </a:cubicBezTo>
                <a:cubicBezTo>
                  <a:pt x="9129" y="18794"/>
                  <a:pt x="9138" y="18623"/>
                  <a:pt x="9402" y="18520"/>
                </a:cubicBezTo>
                <a:cubicBezTo>
                  <a:pt x="10773" y="17981"/>
                  <a:pt x="11920" y="17912"/>
                  <a:pt x="13646" y="17687"/>
                </a:cubicBezTo>
                <a:lnTo>
                  <a:pt x="14707" y="17548"/>
                </a:lnTo>
                <a:cubicBezTo>
                  <a:pt x="14471" y="17455"/>
                  <a:pt x="14047" y="17399"/>
                  <a:pt x="14000" y="17270"/>
                </a:cubicBezTo>
                <a:cubicBezTo>
                  <a:pt x="13915" y="17036"/>
                  <a:pt x="14207" y="16804"/>
                  <a:pt x="14353" y="16575"/>
                </a:cubicBezTo>
                <a:cubicBezTo>
                  <a:pt x="14444" y="16433"/>
                  <a:pt x="14443" y="16262"/>
                  <a:pt x="14707" y="16159"/>
                </a:cubicBezTo>
                <a:cubicBezTo>
                  <a:pt x="14970" y="16055"/>
                  <a:pt x="15414" y="16066"/>
                  <a:pt x="15768" y="16020"/>
                </a:cubicBezTo>
                <a:cubicBezTo>
                  <a:pt x="16122" y="15881"/>
                  <a:pt x="16445" y="15729"/>
                  <a:pt x="16829" y="15603"/>
                </a:cubicBezTo>
                <a:cubicBezTo>
                  <a:pt x="17155" y="15496"/>
                  <a:pt x="17589" y="15443"/>
                  <a:pt x="17890" y="15325"/>
                </a:cubicBezTo>
                <a:cubicBezTo>
                  <a:pt x="18191" y="15207"/>
                  <a:pt x="18361" y="15048"/>
                  <a:pt x="18597" y="14909"/>
                </a:cubicBezTo>
                <a:cubicBezTo>
                  <a:pt x="18301" y="14096"/>
                  <a:pt x="17884" y="13527"/>
                  <a:pt x="18597" y="12687"/>
                </a:cubicBezTo>
                <a:cubicBezTo>
                  <a:pt x="18884" y="12349"/>
                  <a:pt x="20420" y="12120"/>
                  <a:pt x="21073" y="11992"/>
                </a:cubicBezTo>
                <a:cubicBezTo>
                  <a:pt x="20698" y="11550"/>
                  <a:pt x="20682" y="11385"/>
                  <a:pt x="19658" y="11020"/>
                </a:cubicBezTo>
                <a:cubicBezTo>
                  <a:pt x="18786" y="10708"/>
                  <a:pt x="16829" y="10187"/>
                  <a:pt x="16829" y="10187"/>
                </a:cubicBezTo>
                <a:cubicBezTo>
                  <a:pt x="16711" y="10048"/>
                  <a:pt x="16739" y="9873"/>
                  <a:pt x="16475" y="9770"/>
                </a:cubicBezTo>
                <a:cubicBezTo>
                  <a:pt x="15874" y="9534"/>
                  <a:pt x="14353" y="9214"/>
                  <a:pt x="14353" y="9214"/>
                </a:cubicBezTo>
                <a:cubicBezTo>
                  <a:pt x="14235" y="9075"/>
                  <a:pt x="14232" y="8912"/>
                  <a:pt x="14000" y="8798"/>
                </a:cubicBezTo>
                <a:cubicBezTo>
                  <a:pt x="13734" y="8667"/>
                  <a:pt x="13265" y="8627"/>
                  <a:pt x="12939" y="8520"/>
                </a:cubicBezTo>
                <a:cubicBezTo>
                  <a:pt x="12554" y="8394"/>
                  <a:pt x="12231" y="8242"/>
                  <a:pt x="11877" y="8103"/>
                </a:cubicBezTo>
                <a:cubicBezTo>
                  <a:pt x="11760" y="7964"/>
                  <a:pt x="11691" y="7818"/>
                  <a:pt x="11524" y="7687"/>
                </a:cubicBezTo>
                <a:cubicBezTo>
                  <a:pt x="11334" y="7537"/>
                  <a:pt x="10816" y="7437"/>
                  <a:pt x="10816" y="7270"/>
                </a:cubicBezTo>
                <a:cubicBezTo>
                  <a:pt x="10816" y="7103"/>
                  <a:pt x="11204" y="6963"/>
                  <a:pt x="11524" y="6853"/>
                </a:cubicBezTo>
                <a:cubicBezTo>
                  <a:pt x="12164" y="6633"/>
                  <a:pt x="13646" y="6298"/>
                  <a:pt x="13646" y="6298"/>
                </a:cubicBezTo>
                <a:cubicBezTo>
                  <a:pt x="13056" y="6066"/>
                  <a:pt x="12250" y="5896"/>
                  <a:pt x="11877" y="5603"/>
                </a:cubicBezTo>
                <a:cubicBezTo>
                  <a:pt x="8716" y="3120"/>
                  <a:pt x="11931" y="5353"/>
                  <a:pt x="9402" y="4076"/>
                </a:cubicBezTo>
                <a:cubicBezTo>
                  <a:pt x="7180" y="2954"/>
                  <a:pt x="8980" y="3502"/>
                  <a:pt x="6926" y="2964"/>
                </a:cubicBezTo>
                <a:cubicBezTo>
                  <a:pt x="6690" y="2826"/>
                  <a:pt x="6539" y="2658"/>
                  <a:pt x="6219" y="2548"/>
                </a:cubicBezTo>
                <a:cubicBezTo>
                  <a:pt x="5579" y="2328"/>
                  <a:pt x="4097" y="1992"/>
                  <a:pt x="4097" y="1992"/>
                </a:cubicBezTo>
                <a:cubicBezTo>
                  <a:pt x="3861" y="1853"/>
                  <a:pt x="3690" y="1694"/>
                  <a:pt x="3389" y="1576"/>
                </a:cubicBezTo>
                <a:cubicBezTo>
                  <a:pt x="3089" y="1457"/>
                  <a:pt x="2605" y="1424"/>
                  <a:pt x="2328" y="1298"/>
                </a:cubicBezTo>
                <a:cubicBezTo>
                  <a:pt x="-231" y="125"/>
                  <a:pt x="2631" y="960"/>
                  <a:pt x="206" y="326"/>
                </a:cubicBezTo>
                <a:cubicBezTo>
                  <a:pt x="324" y="927"/>
                  <a:pt x="-527" y="2558"/>
                  <a:pt x="560" y="2131"/>
                </a:cubicBezTo>
                <a:cubicBezTo>
                  <a:pt x="1813" y="1639"/>
                  <a:pt x="427" y="717"/>
                  <a:pt x="914" y="48"/>
                </a:cubicBezTo>
                <a:cubicBezTo>
                  <a:pt x="1016" y="-93"/>
                  <a:pt x="1649" y="116"/>
                  <a:pt x="1975" y="187"/>
                </a:cubicBezTo>
                <a:cubicBezTo>
                  <a:pt x="4293" y="692"/>
                  <a:pt x="4097" y="436"/>
                  <a:pt x="4097" y="1020"/>
                </a:cubicBezTo>
              </a:path>
            </a:pathLst>
          </a:custGeom>
          <a:noFill/>
          <a:ln w="571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1312" name="Rectangle 48"/>
          <p:cNvSpPr>
            <a:spLocks/>
          </p:cNvSpPr>
          <p:nvPr/>
        </p:nvSpPr>
        <p:spPr bwMode="auto">
          <a:xfrm>
            <a:off x="8894763" y="3683467"/>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1</a:t>
            </a:r>
          </a:p>
        </p:txBody>
      </p:sp>
      <p:sp>
        <p:nvSpPr>
          <p:cNvPr id="11313" name="Rectangle 49"/>
          <p:cNvSpPr>
            <a:spLocks/>
          </p:cNvSpPr>
          <p:nvPr/>
        </p:nvSpPr>
        <p:spPr bwMode="auto">
          <a:xfrm>
            <a:off x="9078119" y="2985761"/>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2</a:t>
            </a:r>
          </a:p>
        </p:txBody>
      </p:sp>
      <p:sp>
        <p:nvSpPr>
          <p:cNvPr id="11314" name="Rectangle 50"/>
          <p:cNvSpPr>
            <a:spLocks/>
          </p:cNvSpPr>
          <p:nvPr/>
        </p:nvSpPr>
        <p:spPr bwMode="auto">
          <a:xfrm>
            <a:off x="8812213" y="2425373"/>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3</a:t>
            </a:r>
          </a:p>
        </p:txBody>
      </p:sp>
      <p:sp>
        <p:nvSpPr>
          <p:cNvPr id="11315" name="Rectangle 51"/>
          <p:cNvSpPr>
            <a:spLocks/>
          </p:cNvSpPr>
          <p:nvPr/>
        </p:nvSpPr>
        <p:spPr bwMode="auto">
          <a:xfrm>
            <a:off x="9420225" y="1760340"/>
            <a:ext cx="121828" cy="205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000">
                <a:latin typeface="Helvetica Light" charset="0"/>
                <a:ea typeface="Helvetica Light" charset="0"/>
                <a:cs typeface="Helvetica Light" charset="0"/>
                <a:sym typeface="Helvetica Light" charset="0"/>
              </a:rPr>
              <a:t>4</a:t>
            </a:r>
          </a:p>
        </p:txBody>
      </p:sp>
      <p:sp>
        <p:nvSpPr>
          <p:cNvPr id="11316" name="Rectangle 52"/>
          <p:cNvSpPr>
            <a:spLocks/>
          </p:cNvSpPr>
          <p:nvPr/>
        </p:nvSpPr>
        <p:spPr bwMode="auto">
          <a:xfrm>
            <a:off x="10147300" y="1190298"/>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5</a:t>
            </a:r>
          </a:p>
        </p:txBody>
      </p:sp>
      <p:sp>
        <p:nvSpPr>
          <p:cNvPr id="11317" name="Rectangle 53"/>
          <p:cNvSpPr>
            <a:spLocks/>
          </p:cNvSpPr>
          <p:nvPr/>
        </p:nvSpPr>
        <p:spPr bwMode="auto">
          <a:xfrm>
            <a:off x="201613" y="982931"/>
            <a:ext cx="7196932" cy="46063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latin typeface="Helvetica Light" charset="0"/>
                <a:ea typeface="Helvetica Light" charset="0"/>
                <a:cs typeface="Helvetica Light" charset="0"/>
                <a:sym typeface="Helvetica Light" charset="0"/>
              </a:rPr>
              <a:t>2v0 pass &amp; go + supporto e appoggio + tiro</a:t>
            </a:r>
          </a:p>
          <a:p>
            <a:pPr algn="l"/>
            <a:endParaRPr lang="it-IT" altLang="it-IT" sz="20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A passa a B (1) e riceve il passaggio di ritorno dietro la porticina rossa (2), conduce fino ai tre coni dove esegue una finta e allarga a destra per B (3), B dopo aver ricevuto conduce fino ai coni al limite dell’area e scarica indietro (appoggio) la pallina per A che è in supporto (4), B continua la corsa per allargare la porta o cercare una deviazione, A entra in area e tira o cerca B.</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Si può fare anche sull’altro lato.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1</a:t>
            </a:r>
          </a:p>
          <a:p>
            <a:pPr algn="l"/>
            <a:r>
              <a:rPr lang="it-IT" altLang="it-IT" sz="1600">
                <a:latin typeface="Helvetica Light" charset="0"/>
                <a:ea typeface="Helvetica Light" charset="0"/>
                <a:cs typeface="Helvetica Light" charset="0"/>
                <a:sym typeface="Helvetica Light" charset="0"/>
              </a:rPr>
              <a:t>Dopo aver acquisito i movimenti, possiamo aggiungere uno o due difensori, trasformandolo in 2v1 e 2v2</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2</a:t>
            </a:r>
          </a:p>
          <a:p>
            <a:pPr algn="l"/>
            <a:r>
              <a:rPr lang="it-IT" altLang="it-IT" sz="1600">
                <a:latin typeface="Helvetica Light" charset="0"/>
                <a:ea typeface="Helvetica Light" charset="0"/>
                <a:cs typeface="Helvetica Light" charset="0"/>
                <a:sym typeface="Helvetica Light" charset="0"/>
              </a:rPr>
              <a:t>Dopo il passaggio (3) A continua la corsa all’esterno ricevendo la palla in ampiezza e profondità per attaccare sul fondo, B andrebbe a dare supporto a 90° o a 45°</a:t>
            </a:r>
          </a:p>
        </p:txBody>
      </p:sp>
      <p:grpSp>
        <p:nvGrpSpPr>
          <p:cNvPr id="11318" name="Group 54"/>
          <p:cNvGrpSpPr>
            <a:grpSpLocks/>
          </p:cNvGrpSpPr>
          <p:nvPr/>
        </p:nvGrpSpPr>
        <p:grpSpPr bwMode="auto">
          <a:xfrm>
            <a:off x="392113" y="6448426"/>
            <a:ext cx="406161" cy="146194"/>
            <a:chOff x="0" y="0"/>
            <a:chExt cx="812358" cy="291489"/>
          </a:xfrm>
        </p:grpSpPr>
        <p:sp>
          <p:nvSpPr>
            <p:cNvPr id="11319" name="Rectangle 55"/>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11320" name="Picture 56"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472083488"/>
      </p:ext>
    </p:extLst>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78619"/>
            <a:ext cx="4320382" cy="3047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8" name="Picture 2"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73856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9" name="Line 3"/>
          <p:cNvSpPr>
            <a:spLocks noChangeShapeType="1"/>
          </p:cNvSpPr>
          <p:nvPr/>
        </p:nvSpPr>
        <p:spPr bwMode="auto">
          <a:xfrm>
            <a:off x="402432"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0" name="Line 4"/>
          <p:cNvSpPr>
            <a:spLocks noChangeShapeType="1"/>
          </p:cNvSpPr>
          <p:nvPr/>
        </p:nvSpPr>
        <p:spPr bwMode="auto">
          <a:xfrm>
            <a:off x="402432" y="207883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1" name="Line 5"/>
          <p:cNvSpPr>
            <a:spLocks noChangeShapeType="1"/>
          </p:cNvSpPr>
          <p:nvPr/>
        </p:nvSpPr>
        <p:spPr bwMode="auto">
          <a:xfrm>
            <a:off x="402432" y="179784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2" name="Line 6"/>
          <p:cNvSpPr>
            <a:spLocks noChangeShapeType="1"/>
          </p:cNvSpPr>
          <p:nvPr/>
        </p:nvSpPr>
        <p:spPr bwMode="auto">
          <a:xfrm>
            <a:off x="402432" y="49204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3" name="Line 7"/>
          <p:cNvSpPr>
            <a:spLocks noChangeShapeType="1"/>
          </p:cNvSpPr>
          <p:nvPr/>
        </p:nvSpPr>
        <p:spPr bwMode="auto">
          <a:xfrm>
            <a:off x="402432" y="464820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4" name="Line 8"/>
          <p:cNvSpPr>
            <a:spLocks noChangeShapeType="1"/>
          </p:cNvSpPr>
          <p:nvPr/>
        </p:nvSpPr>
        <p:spPr bwMode="auto">
          <a:xfrm>
            <a:off x="402432" y="521176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5" name="Line 9"/>
          <p:cNvSpPr>
            <a:spLocks noChangeShapeType="1"/>
          </p:cNvSpPr>
          <p:nvPr/>
        </p:nvSpPr>
        <p:spPr bwMode="auto">
          <a:xfrm>
            <a:off x="402432" y="560943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6" name="Rectangle 10"/>
          <p:cNvSpPr>
            <a:spLocks/>
          </p:cNvSpPr>
          <p:nvPr/>
        </p:nvSpPr>
        <p:spPr bwMode="auto">
          <a:xfrm>
            <a:off x="3838575" y="164659"/>
            <a:ext cx="567463"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Technique </a:t>
            </a:r>
          </a:p>
        </p:txBody>
      </p:sp>
      <p:sp>
        <p:nvSpPr>
          <p:cNvPr id="4107" name="Rectangle 11"/>
          <p:cNvSpPr>
            <a:spLocks/>
          </p:cNvSpPr>
          <p:nvPr/>
        </p:nvSpPr>
        <p:spPr bwMode="auto">
          <a:xfrm>
            <a:off x="508000" y="777434"/>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N°1</a:t>
            </a:r>
          </a:p>
        </p:txBody>
      </p:sp>
      <p:grpSp>
        <p:nvGrpSpPr>
          <p:cNvPr id="4108" name="Group 12"/>
          <p:cNvGrpSpPr>
            <a:grpSpLocks/>
          </p:cNvGrpSpPr>
          <p:nvPr/>
        </p:nvGrpSpPr>
        <p:grpSpPr bwMode="auto">
          <a:xfrm>
            <a:off x="8121650" y="3317875"/>
            <a:ext cx="90488" cy="98425"/>
            <a:chOff x="0" y="-1"/>
            <a:chExt cx="180003" cy="197476"/>
          </a:xfrm>
        </p:grpSpPr>
        <p:pic>
          <p:nvPicPr>
            <p:cNvPr id="4109" name="Picture 13"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10" name="Picture 14"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11" name="AutoShape 15"/>
          <p:cNvSpPr>
            <a:spLocks/>
          </p:cNvSpPr>
          <p:nvPr/>
        </p:nvSpPr>
        <p:spPr bwMode="auto">
          <a:xfrm>
            <a:off x="7985919" y="22201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12" name="Oval 16"/>
          <p:cNvSpPr>
            <a:spLocks/>
          </p:cNvSpPr>
          <p:nvPr/>
        </p:nvSpPr>
        <p:spPr bwMode="auto">
          <a:xfrm>
            <a:off x="8050213" y="2059782"/>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13" name="AutoShape 17"/>
          <p:cNvSpPr>
            <a:spLocks/>
          </p:cNvSpPr>
          <p:nvPr/>
        </p:nvSpPr>
        <p:spPr bwMode="auto">
          <a:xfrm>
            <a:off x="9082088" y="220027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14" name="AutoShape 18"/>
          <p:cNvSpPr>
            <a:spLocks/>
          </p:cNvSpPr>
          <p:nvPr/>
        </p:nvSpPr>
        <p:spPr bwMode="auto">
          <a:xfrm>
            <a:off x="9102725" y="30940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15" name="AutoShape 19"/>
          <p:cNvSpPr>
            <a:spLocks/>
          </p:cNvSpPr>
          <p:nvPr/>
        </p:nvSpPr>
        <p:spPr bwMode="auto">
          <a:xfrm>
            <a:off x="7985919" y="3107532"/>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16" name="Oval 20"/>
          <p:cNvSpPr>
            <a:spLocks/>
          </p:cNvSpPr>
          <p:nvPr/>
        </p:nvSpPr>
        <p:spPr bwMode="auto">
          <a:xfrm>
            <a:off x="9240838" y="3194844"/>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17" name="Oval 21"/>
          <p:cNvSpPr>
            <a:spLocks/>
          </p:cNvSpPr>
          <p:nvPr/>
        </p:nvSpPr>
        <p:spPr bwMode="auto">
          <a:xfrm>
            <a:off x="7989094" y="3303588"/>
            <a:ext cx="140494"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18" name="Oval 22"/>
          <p:cNvSpPr>
            <a:spLocks/>
          </p:cNvSpPr>
          <p:nvPr/>
        </p:nvSpPr>
        <p:spPr bwMode="auto">
          <a:xfrm>
            <a:off x="9127332" y="2031207"/>
            <a:ext cx="141288"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4119" name="Group 23"/>
          <p:cNvGrpSpPr>
            <a:grpSpLocks/>
          </p:cNvGrpSpPr>
          <p:nvPr/>
        </p:nvGrpSpPr>
        <p:grpSpPr bwMode="auto">
          <a:xfrm>
            <a:off x="9005094" y="2079625"/>
            <a:ext cx="89694" cy="99219"/>
            <a:chOff x="0" y="-1"/>
            <a:chExt cx="180003" cy="197476"/>
          </a:xfrm>
        </p:grpSpPr>
        <p:pic>
          <p:nvPicPr>
            <p:cNvPr id="4120" name="Picture 24"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21" name="Picture 25"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22" name="Group 26"/>
          <p:cNvGrpSpPr>
            <a:grpSpLocks/>
          </p:cNvGrpSpPr>
          <p:nvPr/>
        </p:nvGrpSpPr>
        <p:grpSpPr bwMode="auto">
          <a:xfrm>
            <a:off x="9381332" y="3210719"/>
            <a:ext cx="89694" cy="99219"/>
            <a:chOff x="0" y="-1"/>
            <a:chExt cx="180003" cy="197476"/>
          </a:xfrm>
        </p:grpSpPr>
        <p:pic>
          <p:nvPicPr>
            <p:cNvPr id="4123" name="Picture 27"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24" name="Picture 28"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25" name="Group 29"/>
          <p:cNvGrpSpPr>
            <a:grpSpLocks/>
          </p:cNvGrpSpPr>
          <p:nvPr/>
        </p:nvGrpSpPr>
        <p:grpSpPr bwMode="auto">
          <a:xfrm>
            <a:off x="7945438" y="2100263"/>
            <a:ext cx="89694" cy="99219"/>
            <a:chOff x="0" y="-1"/>
            <a:chExt cx="180003" cy="197476"/>
          </a:xfrm>
        </p:grpSpPr>
        <p:pic>
          <p:nvPicPr>
            <p:cNvPr id="4126" name="Picture 30"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27" name="Picture 31"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28" name="Rectangle 32"/>
          <p:cNvSpPr>
            <a:spLocks/>
          </p:cNvSpPr>
          <p:nvPr/>
        </p:nvSpPr>
        <p:spPr bwMode="auto">
          <a:xfrm>
            <a:off x="390525" y="1483311"/>
            <a:ext cx="5954713" cy="1159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t>All four players start with the ball coming into the square with the right sides each of them trying to go in the opposite cone trying to keep control of the ball and avoiding colliding with each other</a:t>
            </a:r>
          </a:p>
        </p:txBody>
      </p:sp>
      <p:sp>
        <p:nvSpPr>
          <p:cNvPr id="4129" name="Rectangle 33"/>
          <p:cNvSpPr>
            <a:spLocks/>
          </p:cNvSpPr>
          <p:nvPr/>
        </p:nvSpPr>
        <p:spPr bwMode="auto">
          <a:xfrm>
            <a:off x="501650" y="1047601"/>
            <a:ext cx="1696362"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DEVELOPMENT:</a:t>
            </a:r>
          </a:p>
        </p:txBody>
      </p:sp>
      <p:sp>
        <p:nvSpPr>
          <p:cNvPr id="4130" name="Rectangle 34"/>
          <p:cNvSpPr>
            <a:spLocks/>
          </p:cNvSpPr>
          <p:nvPr/>
        </p:nvSpPr>
        <p:spPr bwMode="auto">
          <a:xfrm>
            <a:off x="459582" y="3569052"/>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N°2</a:t>
            </a:r>
          </a:p>
        </p:txBody>
      </p:sp>
      <p:sp>
        <p:nvSpPr>
          <p:cNvPr id="4131" name="AutoShape 35"/>
          <p:cNvSpPr>
            <a:spLocks/>
          </p:cNvSpPr>
          <p:nvPr/>
        </p:nvSpPr>
        <p:spPr bwMode="auto">
          <a:xfrm rot="10800000">
            <a:off x="8899525" y="2854325"/>
            <a:ext cx="215900"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029" y="0"/>
                </a:lnTo>
                <a:lnTo>
                  <a:pt x="8029"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4132" name="AutoShape 36"/>
          <p:cNvSpPr>
            <a:spLocks/>
          </p:cNvSpPr>
          <p:nvPr/>
        </p:nvSpPr>
        <p:spPr bwMode="auto">
          <a:xfrm>
            <a:off x="9143207" y="3008313"/>
            <a:ext cx="216694" cy="1262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4133" name="AutoShape 37"/>
          <p:cNvSpPr>
            <a:spLocks/>
          </p:cNvSpPr>
          <p:nvPr/>
        </p:nvSpPr>
        <p:spPr bwMode="auto">
          <a:xfrm rot="5400000">
            <a:off x="8739982" y="2488406"/>
            <a:ext cx="215900"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029" y="0"/>
                </a:lnTo>
                <a:lnTo>
                  <a:pt x="8029"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4134" name="AutoShape 38"/>
          <p:cNvSpPr>
            <a:spLocks/>
          </p:cNvSpPr>
          <p:nvPr/>
        </p:nvSpPr>
        <p:spPr bwMode="auto">
          <a:xfrm rot="16200000">
            <a:off x="8865791" y="2272903"/>
            <a:ext cx="215900" cy="1262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4135" name="AutoShape 39"/>
          <p:cNvSpPr>
            <a:spLocks/>
          </p:cNvSpPr>
          <p:nvPr/>
        </p:nvSpPr>
        <p:spPr bwMode="auto">
          <a:xfrm rot="16200000">
            <a:off x="8282782" y="2930525"/>
            <a:ext cx="215900"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029" y="0"/>
                </a:lnTo>
                <a:lnTo>
                  <a:pt x="8029"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4136" name="AutoShape 40"/>
          <p:cNvSpPr>
            <a:spLocks/>
          </p:cNvSpPr>
          <p:nvPr/>
        </p:nvSpPr>
        <p:spPr bwMode="auto">
          <a:xfrm rot="5400000">
            <a:off x="8157766" y="3084116"/>
            <a:ext cx="215900" cy="1262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4137" name="AutoShape 41"/>
          <p:cNvSpPr>
            <a:spLocks/>
          </p:cNvSpPr>
          <p:nvPr/>
        </p:nvSpPr>
        <p:spPr bwMode="auto">
          <a:xfrm>
            <a:off x="7928769" y="2501900"/>
            <a:ext cx="465931"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4138" name="AutoShape 42"/>
          <p:cNvSpPr>
            <a:spLocks/>
          </p:cNvSpPr>
          <p:nvPr/>
        </p:nvSpPr>
        <p:spPr bwMode="auto">
          <a:xfrm rot="16200000">
            <a:off x="7862888" y="2317750"/>
            <a:ext cx="215900"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4139" name="Line 43"/>
          <p:cNvSpPr>
            <a:spLocks noChangeShapeType="1"/>
          </p:cNvSpPr>
          <p:nvPr/>
        </p:nvSpPr>
        <p:spPr bwMode="auto">
          <a:xfrm flipH="1">
            <a:off x="9456738" y="5587207"/>
            <a:ext cx="794" cy="6992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40" name="Line 44"/>
          <p:cNvSpPr>
            <a:spLocks noChangeShapeType="1"/>
          </p:cNvSpPr>
          <p:nvPr/>
        </p:nvSpPr>
        <p:spPr bwMode="auto">
          <a:xfrm flipH="1">
            <a:off x="9717088" y="5587207"/>
            <a:ext cx="794" cy="6992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41" name="Line 45"/>
          <p:cNvSpPr>
            <a:spLocks noChangeShapeType="1"/>
          </p:cNvSpPr>
          <p:nvPr/>
        </p:nvSpPr>
        <p:spPr bwMode="auto">
          <a:xfrm>
            <a:off x="9467850" y="6169819"/>
            <a:ext cx="250032" cy="7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42" name="Line 46"/>
          <p:cNvSpPr>
            <a:spLocks noChangeShapeType="1"/>
          </p:cNvSpPr>
          <p:nvPr/>
        </p:nvSpPr>
        <p:spPr bwMode="auto">
          <a:xfrm>
            <a:off x="9470232" y="5980907"/>
            <a:ext cx="250825" cy="7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43" name="Line 47"/>
          <p:cNvSpPr>
            <a:spLocks noChangeShapeType="1"/>
          </p:cNvSpPr>
          <p:nvPr/>
        </p:nvSpPr>
        <p:spPr bwMode="auto">
          <a:xfrm>
            <a:off x="9470232" y="5803900"/>
            <a:ext cx="250825" cy="7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44" name="AutoShape 48"/>
          <p:cNvSpPr>
            <a:spLocks/>
          </p:cNvSpPr>
          <p:nvPr/>
        </p:nvSpPr>
        <p:spPr bwMode="auto">
          <a:xfrm>
            <a:off x="9224169" y="495855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45" name="AutoShape 49"/>
          <p:cNvSpPr>
            <a:spLocks/>
          </p:cNvSpPr>
          <p:nvPr/>
        </p:nvSpPr>
        <p:spPr bwMode="auto">
          <a:xfrm>
            <a:off x="9492457" y="49609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46" name="AutoShape 50"/>
          <p:cNvSpPr>
            <a:spLocks/>
          </p:cNvSpPr>
          <p:nvPr/>
        </p:nvSpPr>
        <p:spPr bwMode="auto">
          <a:xfrm>
            <a:off x="9757569" y="49760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47" name="AutoShape 51"/>
          <p:cNvSpPr>
            <a:spLocks/>
          </p:cNvSpPr>
          <p:nvPr/>
        </p:nvSpPr>
        <p:spPr bwMode="auto">
          <a:xfrm>
            <a:off x="9344819" y="510857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48" name="AutoShape 52"/>
          <p:cNvSpPr>
            <a:spLocks/>
          </p:cNvSpPr>
          <p:nvPr/>
        </p:nvSpPr>
        <p:spPr bwMode="auto">
          <a:xfrm>
            <a:off x="9625013" y="5122863"/>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49" name="AutoShape 53"/>
          <p:cNvSpPr>
            <a:spLocks/>
          </p:cNvSpPr>
          <p:nvPr/>
        </p:nvSpPr>
        <p:spPr bwMode="auto">
          <a:xfrm>
            <a:off x="9494838" y="5272882"/>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50" name="Line 54"/>
          <p:cNvSpPr>
            <a:spLocks noChangeShapeType="1"/>
          </p:cNvSpPr>
          <p:nvPr/>
        </p:nvSpPr>
        <p:spPr bwMode="auto">
          <a:xfrm>
            <a:off x="9457532" y="5658644"/>
            <a:ext cx="250825" cy="7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51" name="AutoShape 55"/>
          <p:cNvSpPr>
            <a:spLocks/>
          </p:cNvSpPr>
          <p:nvPr/>
        </p:nvSpPr>
        <p:spPr bwMode="auto">
          <a:xfrm>
            <a:off x="9409113" y="3907632"/>
            <a:ext cx="458788" cy="2345531"/>
          </a:xfrm>
          <a:custGeom>
            <a:avLst/>
            <a:gdLst>
              <a:gd name="T0" fmla="+- 0 10657 111"/>
              <a:gd name="T1" fmla="*/ T0 w 21093"/>
              <a:gd name="T2" fmla="*/ 10800 h 21600"/>
              <a:gd name="T3" fmla="+- 0 10657 111"/>
              <a:gd name="T4" fmla="*/ T3 w 21093"/>
              <a:gd name="T5" fmla="*/ 10800 h 21600"/>
              <a:gd name="T6" fmla="+- 0 10657 111"/>
              <a:gd name="T7" fmla="*/ T6 w 21093"/>
              <a:gd name="T8" fmla="*/ 10800 h 21600"/>
              <a:gd name="T9" fmla="+- 0 10657 111"/>
              <a:gd name="T10" fmla="*/ T9 w 21093"/>
              <a:gd name="T11" fmla="*/ 10800 h 21600"/>
            </a:gdLst>
            <a:ahLst/>
            <a:cxnLst>
              <a:cxn ang="0">
                <a:pos x="T1" y="T2"/>
              </a:cxn>
              <a:cxn ang="0">
                <a:pos x="T4" y="T5"/>
              </a:cxn>
              <a:cxn ang="0">
                <a:pos x="T7" y="T8"/>
              </a:cxn>
              <a:cxn ang="0">
                <a:pos x="T10" y="T11"/>
              </a:cxn>
            </a:cxnLst>
            <a:rect l="0" t="0" r="r" b="b"/>
            <a:pathLst>
              <a:path w="21093" h="21600">
                <a:moveTo>
                  <a:pt x="8144" y="21600"/>
                </a:moveTo>
                <a:cubicBezTo>
                  <a:pt x="6392" y="20955"/>
                  <a:pt x="4639" y="20309"/>
                  <a:pt x="4752" y="19970"/>
                </a:cubicBezTo>
                <a:cubicBezTo>
                  <a:pt x="4865" y="19630"/>
                  <a:pt x="8823" y="19562"/>
                  <a:pt x="8823" y="19562"/>
                </a:cubicBezTo>
                <a:cubicBezTo>
                  <a:pt x="8144" y="19313"/>
                  <a:pt x="4639" y="18340"/>
                  <a:pt x="4752" y="18068"/>
                </a:cubicBezTo>
                <a:cubicBezTo>
                  <a:pt x="4865" y="17796"/>
                  <a:pt x="9388" y="18158"/>
                  <a:pt x="9502" y="17932"/>
                </a:cubicBezTo>
                <a:cubicBezTo>
                  <a:pt x="9615" y="17706"/>
                  <a:pt x="5317" y="16913"/>
                  <a:pt x="5430" y="16709"/>
                </a:cubicBezTo>
                <a:cubicBezTo>
                  <a:pt x="5543" y="16506"/>
                  <a:pt x="9841" y="16936"/>
                  <a:pt x="10180" y="16709"/>
                </a:cubicBezTo>
                <a:cubicBezTo>
                  <a:pt x="10519" y="16483"/>
                  <a:pt x="9162" y="15826"/>
                  <a:pt x="7466" y="15351"/>
                </a:cubicBezTo>
                <a:cubicBezTo>
                  <a:pt x="5770" y="14875"/>
                  <a:pt x="-111" y="14377"/>
                  <a:pt x="2" y="13857"/>
                </a:cubicBezTo>
                <a:cubicBezTo>
                  <a:pt x="115" y="13336"/>
                  <a:pt x="5543" y="12249"/>
                  <a:pt x="8144" y="12226"/>
                </a:cubicBezTo>
                <a:cubicBezTo>
                  <a:pt x="10746" y="12204"/>
                  <a:pt x="13460" y="13608"/>
                  <a:pt x="15608" y="13721"/>
                </a:cubicBezTo>
                <a:cubicBezTo>
                  <a:pt x="17757" y="13834"/>
                  <a:pt x="20584" y="13268"/>
                  <a:pt x="21037" y="12906"/>
                </a:cubicBezTo>
                <a:cubicBezTo>
                  <a:pt x="21489" y="12543"/>
                  <a:pt x="19114" y="12000"/>
                  <a:pt x="18323" y="11547"/>
                </a:cubicBezTo>
                <a:cubicBezTo>
                  <a:pt x="17531" y="11094"/>
                  <a:pt x="16626" y="11253"/>
                  <a:pt x="16287" y="10189"/>
                </a:cubicBezTo>
                <a:cubicBezTo>
                  <a:pt x="15948" y="9125"/>
                  <a:pt x="15608" y="5638"/>
                  <a:pt x="16287" y="5162"/>
                </a:cubicBezTo>
                <a:cubicBezTo>
                  <a:pt x="16965" y="4687"/>
                  <a:pt x="20810" y="8196"/>
                  <a:pt x="20358" y="7336"/>
                </a:cubicBezTo>
                <a:cubicBezTo>
                  <a:pt x="19906" y="6475"/>
                  <a:pt x="16739" y="3238"/>
                  <a:pt x="13573"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4152" name="Line 56"/>
          <p:cNvSpPr>
            <a:spLocks noChangeShapeType="1"/>
          </p:cNvSpPr>
          <p:nvPr/>
        </p:nvSpPr>
        <p:spPr bwMode="auto">
          <a:xfrm flipH="1" flipV="1">
            <a:off x="9706769" y="3907632"/>
            <a:ext cx="80169" cy="45085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4153" name="Group 57"/>
          <p:cNvGrpSpPr>
            <a:grpSpLocks/>
          </p:cNvGrpSpPr>
          <p:nvPr/>
        </p:nvGrpSpPr>
        <p:grpSpPr bwMode="auto">
          <a:xfrm>
            <a:off x="9066213" y="6536532"/>
            <a:ext cx="90488" cy="98425"/>
            <a:chOff x="0" y="-1"/>
            <a:chExt cx="180003" cy="197476"/>
          </a:xfrm>
        </p:grpSpPr>
        <p:pic>
          <p:nvPicPr>
            <p:cNvPr id="4154" name="Picture 58"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55" name="Picture 59"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56" name="Group 60"/>
          <p:cNvGrpSpPr>
            <a:grpSpLocks/>
          </p:cNvGrpSpPr>
          <p:nvPr/>
        </p:nvGrpSpPr>
        <p:grpSpPr bwMode="auto">
          <a:xfrm>
            <a:off x="9024938" y="6612732"/>
            <a:ext cx="89694" cy="98425"/>
            <a:chOff x="0" y="-1"/>
            <a:chExt cx="180003" cy="197476"/>
          </a:xfrm>
        </p:grpSpPr>
        <p:pic>
          <p:nvPicPr>
            <p:cNvPr id="4157" name="Picture 61"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58" name="Picture 62"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59" name="Group 63"/>
          <p:cNvGrpSpPr>
            <a:grpSpLocks/>
          </p:cNvGrpSpPr>
          <p:nvPr/>
        </p:nvGrpSpPr>
        <p:grpSpPr bwMode="auto">
          <a:xfrm>
            <a:off x="8968582" y="6570663"/>
            <a:ext cx="89694" cy="98425"/>
            <a:chOff x="0" y="-1"/>
            <a:chExt cx="180003" cy="197476"/>
          </a:xfrm>
        </p:grpSpPr>
        <p:pic>
          <p:nvPicPr>
            <p:cNvPr id="4160" name="Picture 64"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61" name="Picture 65"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62" name="Group 66"/>
          <p:cNvGrpSpPr>
            <a:grpSpLocks/>
          </p:cNvGrpSpPr>
          <p:nvPr/>
        </p:nvGrpSpPr>
        <p:grpSpPr bwMode="auto">
          <a:xfrm>
            <a:off x="9492457" y="6483350"/>
            <a:ext cx="89694" cy="98425"/>
            <a:chOff x="0" y="-1"/>
            <a:chExt cx="180003" cy="197476"/>
          </a:xfrm>
        </p:grpSpPr>
        <p:pic>
          <p:nvPicPr>
            <p:cNvPr id="4163" name="Picture 67"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64" name="Picture 68"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65" name="Oval 69"/>
          <p:cNvSpPr>
            <a:spLocks/>
          </p:cNvSpPr>
          <p:nvPr/>
        </p:nvSpPr>
        <p:spPr bwMode="auto">
          <a:xfrm>
            <a:off x="9496425" y="6557169"/>
            <a:ext cx="141288"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66" name="AutoShape 70"/>
          <p:cNvSpPr>
            <a:spLocks/>
          </p:cNvSpPr>
          <p:nvPr/>
        </p:nvSpPr>
        <p:spPr bwMode="auto">
          <a:xfrm>
            <a:off x="9544844" y="6220619"/>
            <a:ext cx="97631" cy="290513"/>
          </a:xfrm>
          <a:custGeom>
            <a:avLst/>
            <a:gdLst>
              <a:gd name="T0" fmla="+- 0 11462 1324"/>
              <a:gd name="T1" fmla="*/ T0 w 20276"/>
              <a:gd name="T2" fmla="*/ 10800 h 21600"/>
              <a:gd name="T3" fmla="+- 0 11462 1324"/>
              <a:gd name="T4" fmla="*/ T3 w 20276"/>
              <a:gd name="T5" fmla="*/ 10800 h 21600"/>
              <a:gd name="T6" fmla="+- 0 11462 1324"/>
              <a:gd name="T7" fmla="*/ T6 w 20276"/>
              <a:gd name="T8" fmla="*/ 10800 h 21600"/>
              <a:gd name="T9" fmla="+- 0 11462 1324"/>
              <a:gd name="T10" fmla="*/ T9 w 20276"/>
              <a:gd name="T11" fmla="*/ 10800 h 21600"/>
            </a:gdLst>
            <a:ahLst/>
            <a:cxnLst>
              <a:cxn ang="0">
                <a:pos x="T1" y="T2"/>
              </a:cxn>
              <a:cxn ang="0">
                <a:pos x="T4" y="T5"/>
              </a:cxn>
              <a:cxn ang="0">
                <a:pos x="T7" y="T8"/>
              </a:cxn>
              <a:cxn ang="0">
                <a:pos x="T10" y="T11"/>
              </a:cxn>
            </a:cxnLst>
            <a:rect l="0" t="0" r="r" b="b"/>
            <a:pathLst>
              <a:path w="20276" h="21600">
                <a:moveTo>
                  <a:pt x="2996" y="21600"/>
                </a:moveTo>
                <a:cubicBezTo>
                  <a:pt x="10436" y="20571"/>
                  <a:pt x="17876" y="19543"/>
                  <a:pt x="17396" y="18514"/>
                </a:cubicBezTo>
                <a:cubicBezTo>
                  <a:pt x="16916" y="17486"/>
                  <a:pt x="-364" y="16457"/>
                  <a:pt x="116" y="15429"/>
                </a:cubicBezTo>
                <a:cubicBezTo>
                  <a:pt x="596" y="14400"/>
                  <a:pt x="20276" y="13543"/>
                  <a:pt x="20276" y="12343"/>
                </a:cubicBezTo>
                <a:cubicBezTo>
                  <a:pt x="20276" y="11143"/>
                  <a:pt x="1556" y="9600"/>
                  <a:pt x="116" y="8229"/>
                </a:cubicBezTo>
                <a:cubicBezTo>
                  <a:pt x="-1324" y="6857"/>
                  <a:pt x="11156" y="5486"/>
                  <a:pt x="11636" y="4114"/>
                </a:cubicBezTo>
                <a:cubicBezTo>
                  <a:pt x="12116" y="2743"/>
                  <a:pt x="7556" y="1371"/>
                  <a:pt x="2996"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4167" name="Oval 71"/>
          <p:cNvSpPr>
            <a:spLocks/>
          </p:cNvSpPr>
          <p:nvPr/>
        </p:nvSpPr>
        <p:spPr bwMode="auto">
          <a:xfrm>
            <a:off x="9628188" y="6633369"/>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68" name="Line 72"/>
          <p:cNvSpPr>
            <a:spLocks noChangeShapeType="1"/>
          </p:cNvSpPr>
          <p:nvPr/>
        </p:nvSpPr>
        <p:spPr bwMode="auto">
          <a:xfrm>
            <a:off x="395288" y="28757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69" name="Line 73"/>
          <p:cNvSpPr>
            <a:spLocks noChangeShapeType="1"/>
          </p:cNvSpPr>
          <p:nvPr/>
        </p:nvSpPr>
        <p:spPr bwMode="auto">
          <a:xfrm>
            <a:off x="402432" y="23558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70" name="Line 74"/>
          <p:cNvSpPr>
            <a:spLocks noChangeShapeType="1"/>
          </p:cNvSpPr>
          <p:nvPr/>
        </p:nvSpPr>
        <p:spPr bwMode="auto">
          <a:xfrm>
            <a:off x="408782" y="2626519"/>
            <a:ext cx="6544469"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71" name="Rectangle 75"/>
          <p:cNvSpPr>
            <a:spLocks/>
          </p:cNvSpPr>
          <p:nvPr/>
        </p:nvSpPr>
        <p:spPr bwMode="auto">
          <a:xfrm>
            <a:off x="408782" y="4333223"/>
            <a:ext cx="6548438" cy="882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dirty="0"/>
              <a:t>The player </a:t>
            </a:r>
            <a:r>
              <a:rPr lang="it-IT" altLang="it-IT" dirty="0" err="1"/>
              <a:t>conducts</a:t>
            </a:r>
            <a:r>
              <a:rPr lang="it-IT" altLang="it-IT" dirty="0"/>
              <a:t> the lifting </a:t>
            </a:r>
            <a:r>
              <a:rPr lang="it-IT" altLang="it-IT" dirty="0" err="1"/>
              <a:t>ball</a:t>
            </a:r>
            <a:r>
              <a:rPr lang="it-IT" altLang="it-IT" dirty="0"/>
              <a:t> inside the </a:t>
            </a:r>
            <a:r>
              <a:rPr lang="it-IT" altLang="it-IT" dirty="0" err="1"/>
              <a:t>ladder</a:t>
            </a:r>
            <a:r>
              <a:rPr lang="it-IT" altLang="it-IT" dirty="0"/>
              <a:t> </a:t>
            </a:r>
            <a:r>
              <a:rPr lang="it-IT" altLang="it-IT" dirty="0" err="1"/>
              <a:t>then</a:t>
            </a:r>
            <a:r>
              <a:rPr lang="it-IT" altLang="it-IT" dirty="0"/>
              <a:t> </a:t>
            </a:r>
            <a:r>
              <a:rPr lang="it-IT" altLang="it-IT" dirty="0" err="1"/>
              <a:t>continues</a:t>
            </a:r>
            <a:r>
              <a:rPr lang="it-IT" altLang="it-IT" dirty="0"/>
              <a:t> with a slalom </a:t>
            </a:r>
            <a:r>
              <a:rPr lang="it-IT" altLang="it-IT" dirty="0" err="1"/>
              <a:t>between</a:t>
            </a:r>
            <a:r>
              <a:rPr lang="it-IT" altLang="it-IT" dirty="0"/>
              <a:t> the </a:t>
            </a:r>
            <a:r>
              <a:rPr lang="it-IT" altLang="it-IT" dirty="0" err="1"/>
              <a:t>cones</a:t>
            </a:r>
            <a:r>
              <a:rPr lang="it-IT" altLang="it-IT" dirty="0"/>
              <a:t> </a:t>
            </a:r>
            <a:r>
              <a:rPr lang="it-IT" altLang="it-IT" dirty="0" err="1"/>
              <a:t>at</a:t>
            </a:r>
            <a:r>
              <a:rPr lang="it-IT" altLang="it-IT" dirty="0"/>
              <a:t> the end of </a:t>
            </a:r>
            <a:r>
              <a:rPr lang="it-IT" altLang="it-IT" dirty="0" err="1"/>
              <a:t>which</a:t>
            </a:r>
            <a:r>
              <a:rPr lang="it-IT" altLang="it-IT" dirty="0"/>
              <a:t> </a:t>
            </a:r>
            <a:r>
              <a:rPr lang="it-IT" altLang="it-IT" dirty="0" err="1"/>
              <a:t>towards</a:t>
            </a:r>
            <a:r>
              <a:rPr lang="it-IT" altLang="it-IT" dirty="0"/>
              <a:t> the goal with </a:t>
            </a:r>
            <a:r>
              <a:rPr lang="it-IT" altLang="it-IT" dirty="0" err="1"/>
              <a:t>straight</a:t>
            </a:r>
            <a:r>
              <a:rPr lang="it-IT" altLang="it-IT" dirty="0"/>
              <a:t> or reverse drive.</a:t>
            </a:r>
          </a:p>
        </p:txBody>
      </p:sp>
      <p:sp>
        <p:nvSpPr>
          <p:cNvPr id="4172" name="Rectangle 76"/>
          <p:cNvSpPr>
            <a:spLocks/>
          </p:cNvSpPr>
          <p:nvPr/>
        </p:nvSpPr>
        <p:spPr bwMode="auto">
          <a:xfrm>
            <a:off x="467519" y="3977333"/>
            <a:ext cx="1696362"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DEVELOPMENT:</a:t>
            </a:r>
          </a:p>
        </p:txBody>
      </p:sp>
    </p:spTree>
    <p:extLst>
      <p:ext uri="{BB962C8B-B14F-4D97-AF65-F5344CB8AC3E}">
        <p14:creationId xmlns:p14="http://schemas.microsoft.com/office/powerpoint/2010/main" val="472689620"/>
      </p:ext>
    </p:extLst>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78619"/>
            <a:ext cx="4320382" cy="3047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2" name="Picture 2"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73856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Line 3"/>
          <p:cNvSpPr>
            <a:spLocks noChangeShapeType="1"/>
          </p:cNvSpPr>
          <p:nvPr/>
        </p:nvSpPr>
        <p:spPr bwMode="auto">
          <a:xfrm>
            <a:off x="459582" y="140667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4" name="Line 4"/>
          <p:cNvSpPr>
            <a:spLocks noChangeShapeType="1"/>
          </p:cNvSpPr>
          <p:nvPr/>
        </p:nvSpPr>
        <p:spPr bwMode="auto">
          <a:xfrm>
            <a:off x="402432" y="207883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5" name="Line 5"/>
          <p:cNvSpPr>
            <a:spLocks noChangeShapeType="1"/>
          </p:cNvSpPr>
          <p:nvPr/>
        </p:nvSpPr>
        <p:spPr bwMode="auto">
          <a:xfrm>
            <a:off x="402432" y="179784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6" name="Line 6"/>
          <p:cNvSpPr>
            <a:spLocks noChangeShapeType="1"/>
          </p:cNvSpPr>
          <p:nvPr/>
        </p:nvSpPr>
        <p:spPr bwMode="auto">
          <a:xfrm>
            <a:off x="402432" y="49204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7" name="Line 7"/>
          <p:cNvSpPr>
            <a:spLocks noChangeShapeType="1"/>
          </p:cNvSpPr>
          <p:nvPr/>
        </p:nvSpPr>
        <p:spPr bwMode="auto">
          <a:xfrm>
            <a:off x="402432" y="464820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8" name="Line 8"/>
          <p:cNvSpPr>
            <a:spLocks noChangeShapeType="1"/>
          </p:cNvSpPr>
          <p:nvPr/>
        </p:nvSpPr>
        <p:spPr bwMode="auto">
          <a:xfrm>
            <a:off x="402432" y="521176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9" name="Line 9"/>
          <p:cNvSpPr>
            <a:spLocks noChangeShapeType="1"/>
          </p:cNvSpPr>
          <p:nvPr/>
        </p:nvSpPr>
        <p:spPr bwMode="auto">
          <a:xfrm>
            <a:off x="402432" y="560943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30" name="Rectangle 10"/>
          <p:cNvSpPr>
            <a:spLocks/>
          </p:cNvSpPr>
          <p:nvPr/>
        </p:nvSpPr>
        <p:spPr bwMode="auto">
          <a:xfrm>
            <a:off x="3838575" y="164659"/>
            <a:ext cx="567463"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Technique </a:t>
            </a:r>
          </a:p>
        </p:txBody>
      </p:sp>
      <p:sp>
        <p:nvSpPr>
          <p:cNvPr id="5131" name="Rectangle 11"/>
          <p:cNvSpPr>
            <a:spLocks/>
          </p:cNvSpPr>
          <p:nvPr/>
        </p:nvSpPr>
        <p:spPr bwMode="auto">
          <a:xfrm>
            <a:off x="508000" y="777434"/>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N°1</a:t>
            </a:r>
          </a:p>
        </p:txBody>
      </p:sp>
      <p:grpSp>
        <p:nvGrpSpPr>
          <p:cNvPr id="5132" name="Group 12"/>
          <p:cNvGrpSpPr>
            <a:grpSpLocks/>
          </p:cNvGrpSpPr>
          <p:nvPr/>
        </p:nvGrpSpPr>
        <p:grpSpPr bwMode="auto">
          <a:xfrm>
            <a:off x="8121650" y="3317875"/>
            <a:ext cx="90488" cy="98425"/>
            <a:chOff x="0" y="-1"/>
            <a:chExt cx="180003" cy="197476"/>
          </a:xfrm>
        </p:grpSpPr>
        <p:pic>
          <p:nvPicPr>
            <p:cNvPr id="5133" name="Picture 13"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34" name="Picture 14"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35" name="AutoShape 15"/>
          <p:cNvSpPr>
            <a:spLocks/>
          </p:cNvSpPr>
          <p:nvPr/>
        </p:nvSpPr>
        <p:spPr bwMode="auto">
          <a:xfrm>
            <a:off x="7985919" y="22201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36" name="Oval 16"/>
          <p:cNvSpPr>
            <a:spLocks/>
          </p:cNvSpPr>
          <p:nvPr/>
        </p:nvSpPr>
        <p:spPr bwMode="auto">
          <a:xfrm>
            <a:off x="8050213" y="2059782"/>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37" name="AutoShape 17"/>
          <p:cNvSpPr>
            <a:spLocks/>
          </p:cNvSpPr>
          <p:nvPr/>
        </p:nvSpPr>
        <p:spPr bwMode="auto">
          <a:xfrm>
            <a:off x="9082088" y="220027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38" name="AutoShape 18"/>
          <p:cNvSpPr>
            <a:spLocks/>
          </p:cNvSpPr>
          <p:nvPr/>
        </p:nvSpPr>
        <p:spPr bwMode="auto">
          <a:xfrm>
            <a:off x="9102725" y="30940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39" name="AutoShape 19"/>
          <p:cNvSpPr>
            <a:spLocks/>
          </p:cNvSpPr>
          <p:nvPr/>
        </p:nvSpPr>
        <p:spPr bwMode="auto">
          <a:xfrm>
            <a:off x="7985919" y="3107532"/>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40" name="Oval 20"/>
          <p:cNvSpPr>
            <a:spLocks/>
          </p:cNvSpPr>
          <p:nvPr/>
        </p:nvSpPr>
        <p:spPr bwMode="auto">
          <a:xfrm>
            <a:off x="9240838" y="3194844"/>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41" name="Oval 21"/>
          <p:cNvSpPr>
            <a:spLocks/>
          </p:cNvSpPr>
          <p:nvPr/>
        </p:nvSpPr>
        <p:spPr bwMode="auto">
          <a:xfrm>
            <a:off x="7989094" y="3303588"/>
            <a:ext cx="140494"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42" name="Oval 22"/>
          <p:cNvSpPr>
            <a:spLocks/>
          </p:cNvSpPr>
          <p:nvPr/>
        </p:nvSpPr>
        <p:spPr bwMode="auto">
          <a:xfrm>
            <a:off x="9127332" y="2031207"/>
            <a:ext cx="141288"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5143" name="Group 23"/>
          <p:cNvGrpSpPr>
            <a:grpSpLocks/>
          </p:cNvGrpSpPr>
          <p:nvPr/>
        </p:nvGrpSpPr>
        <p:grpSpPr bwMode="auto">
          <a:xfrm>
            <a:off x="9005094" y="2079625"/>
            <a:ext cx="89694" cy="99219"/>
            <a:chOff x="0" y="-1"/>
            <a:chExt cx="180003" cy="197476"/>
          </a:xfrm>
        </p:grpSpPr>
        <p:pic>
          <p:nvPicPr>
            <p:cNvPr id="5144" name="Picture 24"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5" name="Picture 25"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46" name="Group 26"/>
          <p:cNvGrpSpPr>
            <a:grpSpLocks/>
          </p:cNvGrpSpPr>
          <p:nvPr/>
        </p:nvGrpSpPr>
        <p:grpSpPr bwMode="auto">
          <a:xfrm>
            <a:off x="9381332" y="3210719"/>
            <a:ext cx="89694" cy="99219"/>
            <a:chOff x="0" y="-1"/>
            <a:chExt cx="180003" cy="197476"/>
          </a:xfrm>
        </p:grpSpPr>
        <p:pic>
          <p:nvPicPr>
            <p:cNvPr id="5147" name="Picture 27"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8" name="Picture 28"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49" name="Group 29"/>
          <p:cNvGrpSpPr>
            <a:grpSpLocks/>
          </p:cNvGrpSpPr>
          <p:nvPr/>
        </p:nvGrpSpPr>
        <p:grpSpPr bwMode="auto">
          <a:xfrm>
            <a:off x="7945438" y="2100263"/>
            <a:ext cx="89694" cy="99219"/>
            <a:chOff x="0" y="-1"/>
            <a:chExt cx="180003" cy="197476"/>
          </a:xfrm>
        </p:grpSpPr>
        <p:pic>
          <p:nvPicPr>
            <p:cNvPr id="5150" name="Picture 30"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1" name="Picture 31"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52" name="Rectangle 32"/>
          <p:cNvSpPr>
            <a:spLocks/>
          </p:cNvSpPr>
          <p:nvPr/>
        </p:nvSpPr>
        <p:spPr bwMode="auto">
          <a:xfrm>
            <a:off x="431417" y="1499495"/>
            <a:ext cx="5954713" cy="1159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t>Tutti e quattro i giocatori partono con la palla entrando dentro il quadrato con il dritto ognuno di loro cerca di andare nel cono opposto cercando di mantenere il controllo della palla ed evitando di scontrarsi gli uni con gli altri</a:t>
            </a:r>
          </a:p>
        </p:txBody>
      </p:sp>
      <p:sp>
        <p:nvSpPr>
          <p:cNvPr id="5153" name="Rectangle 33"/>
          <p:cNvSpPr>
            <a:spLocks/>
          </p:cNvSpPr>
          <p:nvPr/>
        </p:nvSpPr>
        <p:spPr bwMode="auto">
          <a:xfrm>
            <a:off x="434975" y="1047601"/>
            <a:ext cx="1008674"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Sviluppo:</a:t>
            </a:r>
          </a:p>
        </p:txBody>
      </p:sp>
      <p:sp>
        <p:nvSpPr>
          <p:cNvPr id="5154" name="Rectangle 34"/>
          <p:cNvSpPr>
            <a:spLocks/>
          </p:cNvSpPr>
          <p:nvPr/>
        </p:nvSpPr>
        <p:spPr bwMode="auto">
          <a:xfrm>
            <a:off x="459582" y="3569052"/>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N°2</a:t>
            </a:r>
          </a:p>
        </p:txBody>
      </p:sp>
      <p:sp>
        <p:nvSpPr>
          <p:cNvPr id="5155" name="AutoShape 35"/>
          <p:cNvSpPr>
            <a:spLocks/>
          </p:cNvSpPr>
          <p:nvPr/>
        </p:nvSpPr>
        <p:spPr bwMode="auto">
          <a:xfrm rot="10800000">
            <a:off x="8899525" y="2854325"/>
            <a:ext cx="215900"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029" y="0"/>
                </a:lnTo>
                <a:lnTo>
                  <a:pt x="8029"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5156" name="AutoShape 36"/>
          <p:cNvSpPr>
            <a:spLocks/>
          </p:cNvSpPr>
          <p:nvPr/>
        </p:nvSpPr>
        <p:spPr bwMode="auto">
          <a:xfrm>
            <a:off x="9143207" y="3008313"/>
            <a:ext cx="216694" cy="1262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5157" name="AutoShape 37"/>
          <p:cNvSpPr>
            <a:spLocks/>
          </p:cNvSpPr>
          <p:nvPr/>
        </p:nvSpPr>
        <p:spPr bwMode="auto">
          <a:xfrm rot="5400000">
            <a:off x="8739982" y="2488406"/>
            <a:ext cx="215900"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029" y="0"/>
                </a:lnTo>
                <a:lnTo>
                  <a:pt x="8029"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5158" name="AutoShape 38"/>
          <p:cNvSpPr>
            <a:spLocks/>
          </p:cNvSpPr>
          <p:nvPr/>
        </p:nvSpPr>
        <p:spPr bwMode="auto">
          <a:xfrm rot="16200000">
            <a:off x="8865791" y="2272903"/>
            <a:ext cx="215900" cy="1262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5159" name="AutoShape 39"/>
          <p:cNvSpPr>
            <a:spLocks/>
          </p:cNvSpPr>
          <p:nvPr/>
        </p:nvSpPr>
        <p:spPr bwMode="auto">
          <a:xfrm rot="16200000">
            <a:off x="8282782" y="2930525"/>
            <a:ext cx="215900"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029" y="0"/>
                </a:lnTo>
                <a:lnTo>
                  <a:pt x="8029"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5160" name="AutoShape 40"/>
          <p:cNvSpPr>
            <a:spLocks/>
          </p:cNvSpPr>
          <p:nvPr/>
        </p:nvSpPr>
        <p:spPr bwMode="auto">
          <a:xfrm rot="5400000">
            <a:off x="8157766" y="3084116"/>
            <a:ext cx="215900" cy="1262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5161" name="AutoShape 41"/>
          <p:cNvSpPr>
            <a:spLocks/>
          </p:cNvSpPr>
          <p:nvPr/>
        </p:nvSpPr>
        <p:spPr bwMode="auto">
          <a:xfrm>
            <a:off x="7928769" y="2501900"/>
            <a:ext cx="465931"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5162" name="AutoShape 42"/>
          <p:cNvSpPr>
            <a:spLocks/>
          </p:cNvSpPr>
          <p:nvPr/>
        </p:nvSpPr>
        <p:spPr bwMode="auto">
          <a:xfrm rot="16200000">
            <a:off x="7862888" y="2317750"/>
            <a:ext cx="215900"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5163" name="Line 43"/>
          <p:cNvSpPr>
            <a:spLocks noChangeShapeType="1"/>
          </p:cNvSpPr>
          <p:nvPr/>
        </p:nvSpPr>
        <p:spPr bwMode="auto">
          <a:xfrm flipH="1">
            <a:off x="9456738" y="5587207"/>
            <a:ext cx="794" cy="6992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64" name="Line 44"/>
          <p:cNvSpPr>
            <a:spLocks noChangeShapeType="1"/>
          </p:cNvSpPr>
          <p:nvPr/>
        </p:nvSpPr>
        <p:spPr bwMode="auto">
          <a:xfrm flipH="1">
            <a:off x="9717088" y="5587207"/>
            <a:ext cx="794" cy="6992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65" name="Line 45"/>
          <p:cNvSpPr>
            <a:spLocks noChangeShapeType="1"/>
          </p:cNvSpPr>
          <p:nvPr/>
        </p:nvSpPr>
        <p:spPr bwMode="auto">
          <a:xfrm>
            <a:off x="9467850" y="6169819"/>
            <a:ext cx="250032" cy="7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66" name="Line 46"/>
          <p:cNvSpPr>
            <a:spLocks noChangeShapeType="1"/>
          </p:cNvSpPr>
          <p:nvPr/>
        </p:nvSpPr>
        <p:spPr bwMode="auto">
          <a:xfrm>
            <a:off x="9470232" y="5980907"/>
            <a:ext cx="250825" cy="7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67" name="Line 47"/>
          <p:cNvSpPr>
            <a:spLocks noChangeShapeType="1"/>
          </p:cNvSpPr>
          <p:nvPr/>
        </p:nvSpPr>
        <p:spPr bwMode="auto">
          <a:xfrm>
            <a:off x="9470232" y="5803900"/>
            <a:ext cx="250825" cy="7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68" name="AutoShape 48"/>
          <p:cNvSpPr>
            <a:spLocks/>
          </p:cNvSpPr>
          <p:nvPr/>
        </p:nvSpPr>
        <p:spPr bwMode="auto">
          <a:xfrm>
            <a:off x="9224169" y="495855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69" name="AutoShape 49"/>
          <p:cNvSpPr>
            <a:spLocks/>
          </p:cNvSpPr>
          <p:nvPr/>
        </p:nvSpPr>
        <p:spPr bwMode="auto">
          <a:xfrm>
            <a:off x="9492457" y="49609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70" name="AutoShape 50"/>
          <p:cNvSpPr>
            <a:spLocks/>
          </p:cNvSpPr>
          <p:nvPr/>
        </p:nvSpPr>
        <p:spPr bwMode="auto">
          <a:xfrm>
            <a:off x="9757569" y="49760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71" name="AutoShape 51"/>
          <p:cNvSpPr>
            <a:spLocks/>
          </p:cNvSpPr>
          <p:nvPr/>
        </p:nvSpPr>
        <p:spPr bwMode="auto">
          <a:xfrm>
            <a:off x="9344819" y="510857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72" name="AutoShape 52"/>
          <p:cNvSpPr>
            <a:spLocks/>
          </p:cNvSpPr>
          <p:nvPr/>
        </p:nvSpPr>
        <p:spPr bwMode="auto">
          <a:xfrm>
            <a:off x="9625013" y="5122863"/>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73" name="AutoShape 53"/>
          <p:cNvSpPr>
            <a:spLocks/>
          </p:cNvSpPr>
          <p:nvPr/>
        </p:nvSpPr>
        <p:spPr bwMode="auto">
          <a:xfrm>
            <a:off x="9494838" y="5272882"/>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74" name="Line 54"/>
          <p:cNvSpPr>
            <a:spLocks noChangeShapeType="1"/>
          </p:cNvSpPr>
          <p:nvPr/>
        </p:nvSpPr>
        <p:spPr bwMode="auto">
          <a:xfrm>
            <a:off x="9457532" y="5658644"/>
            <a:ext cx="250825" cy="7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75" name="AutoShape 55"/>
          <p:cNvSpPr>
            <a:spLocks/>
          </p:cNvSpPr>
          <p:nvPr/>
        </p:nvSpPr>
        <p:spPr bwMode="auto">
          <a:xfrm>
            <a:off x="9409113" y="3907632"/>
            <a:ext cx="458788" cy="2345531"/>
          </a:xfrm>
          <a:custGeom>
            <a:avLst/>
            <a:gdLst>
              <a:gd name="T0" fmla="+- 0 10657 111"/>
              <a:gd name="T1" fmla="*/ T0 w 21093"/>
              <a:gd name="T2" fmla="*/ 10800 h 21600"/>
              <a:gd name="T3" fmla="+- 0 10657 111"/>
              <a:gd name="T4" fmla="*/ T3 w 21093"/>
              <a:gd name="T5" fmla="*/ 10800 h 21600"/>
              <a:gd name="T6" fmla="+- 0 10657 111"/>
              <a:gd name="T7" fmla="*/ T6 w 21093"/>
              <a:gd name="T8" fmla="*/ 10800 h 21600"/>
              <a:gd name="T9" fmla="+- 0 10657 111"/>
              <a:gd name="T10" fmla="*/ T9 w 21093"/>
              <a:gd name="T11" fmla="*/ 10800 h 21600"/>
            </a:gdLst>
            <a:ahLst/>
            <a:cxnLst>
              <a:cxn ang="0">
                <a:pos x="T1" y="T2"/>
              </a:cxn>
              <a:cxn ang="0">
                <a:pos x="T4" y="T5"/>
              </a:cxn>
              <a:cxn ang="0">
                <a:pos x="T7" y="T8"/>
              </a:cxn>
              <a:cxn ang="0">
                <a:pos x="T10" y="T11"/>
              </a:cxn>
            </a:cxnLst>
            <a:rect l="0" t="0" r="r" b="b"/>
            <a:pathLst>
              <a:path w="21093" h="21600">
                <a:moveTo>
                  <a:pt x="8144" y="21600"/>
                </a:moveTo>
                <a:cubicBezTo>
                  <a:pt x="6392" y="20955"/>
                  <a:pt x="4639" y="20309"/>
                  <a:pt x="4752" y="19970"/>
                </a:cubicBezTo>
                <a:cubicBezTo>
                  <a:pt x="4865" y="19630"/>
                  <a:pt x="8823" y="19562"/>
                  <a:pt x="8823" y="19562"/>
                </a:cubicBezTo>
                <a:cubicBezTo>
                  <a:pt x="8144" y="19313"/>
                  <a:pt x="4639" y="18340"/>
                  <a:pt x="4752" y="18068"/>
                </a:cubicBezTo>
                <a:cubicBezTo>
                  <a:pt x="4865" y="17796"/>
                  <a:pt x="9388" y="18158"/>
                  <a:pt x="9502" y="17932"/>
                </a:cubicBezTo>
                <a:cubicBezTo>
                  <a:pt x="9615" y="17706"/>
                  <a:pt x="5317" y="16913"/>
                  <a:pt x="5430" y="16709"/>
                </a:cubicBezTo>
                <a:cubicBezTo>
                  <a:pt x="5543" y="16506"/>
                  <a:pt x="9841" y="16936"/>
                  <a:pt x="10180" y="16709"/>
                </a:cubicBezTo>
                <a:cubicBezTo>
                  <a:pt x="10519" y="16483"/>
                  <a:pt x="9162" y="15826"/>
                  <a:pt x="7466" y="15351"/>
                </a:cubicBezTo>
                <a:cubicBezTo>
                  <a:pt x="5770" y="14875"/>
                  <a:pt x="-111" y="14377"/>
                  <a:pt x="2" y="13857"/>
                </a:cubicBezTo>
                <a:cubicBezTo>
                  <a:pt x="115" y="13336"/>
                  <a:pt x="5543" y="12249"/>
                  <a:pt x="8144" y="12226"/>
                </a:cubicBezTo>
                <a:cubicBezTo>
                  <a:pt x="10746" y="12204"/>
                  <a:pt x="13460" y="13608"/>
                  <a:pt x="15608" y="13721"/>
                </a:cubicBezTo>
                <a:cubicBezTo>
                  <a:pt x="17757" y="13834"/>
                  <a:pt x="20584" y="13268"/>
                  <a:pt x="21037" y="12906"/>
                </a:cubicBezTo>
                <a:cubicBezTo>
                  <a:pt x="21489" y="12543"/>
                  <a:pt x="19114" y="12000"/>
                  <a:pt x="18323" y="11547"/>
                </a:cubicBezTo>
                <a:cubicBezTo>
                  <a:pt x="17531" y="11094"/>
                  <a:pt x="16626" y="11253"/>
                  <a:pt x="16287" y="10189"/>
                </a:cubicBezTo>
                <a:cubicBezTo>
                  <a:pt x="15948" y="9125"/>
                  <a:pt x="15608" y="5638"/>
                  <a:pt x="16287" y="5162"/>
                </a:cubicBezTo>
                <a:cubicBezTo>
                  <a:pt x="16965" y="4687"/>
                  <a:pt x="20810" y="8196"/>
                  <a:pt x="20358" y="7336"/>
                </a:cubicBezTo>
                <a:cubicBezTo>
                  <a:pt x="19906" y="6475"/>
                  <a:pt x="16739" y="3238"/>
                  <a:pt x="13573"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5176" name="Line 56"/>
          <p:cNvSpPr>
            <a:spLocks noChangeShapeType="1"/>
          </p:cNvSpPr>
          <p:nvPr/>
        </p:nvSpPr>
        <p:spPr bwMode="auto">
          <a:xfrm flipH="1" flipV="1">
            <a:off x="9706769" y="3907632"/>
            <a:ext cx="80169" cy="45085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5177" name="Group 57"/>
          <p:cNvGrpSpPr>
            <a:grpSpLocks/>
          </p:cNvGrpSpPr>
          <p:nvPr/>
        </p:nvGrpSpPr>
        <p:grpSpPr bwMode="auto">
          <a:xfrm>
            <a:off x="9066213" y="6536532"/>
            <a:ext cx="90488" cy="98425"/>
            <a:chOff x="0" y="-1"/>
            <a:chExt cx="180003" cy="197476"/>
          </a:xfrm>
        </p:grpSpPr>
        <p:pic>
          <p:nvPicPr>
            <p:cNvPr id="5178" name="Picture 58"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79" name="Picture 59"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80" name="Group 60"/>
          <p:cNvGrpSpPr>
            <a:grpSpLocks/>
          </p:cNvGrpSpPr>
          <p:nvPr/>
        </p:nvGrpSpPr>
        <p:grpSpPr bwMode="auto">
          <a:xfrm>
            <a:off x="9024938" y="6612732"/>
            <a:ext cx="89694" cy="98425"/>
            <a:chOff x="0" y="-1"/>
            <a:chExt cx="180003" cy="197476"/>
          </a:xfrm>
        </p:grpSpPr>
        <p:pic>
          <p:nvPicPr>
            <p:cNvPr id="5181" name="Picture 61"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82" name="Picture 62"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83" name="Group 63"/>
          <p:cNvGrpSpPr>
            <a:grpSpLocks/>
          </p:cNvGrpSpPr>
          <p:nvPr/>
        </p:nvGrpSpPr>
        <p:grpSpPr bwMode="auto">
          <a:xfrm>
            <a:off x="8968582" y="6570663"/>
            <a:ext cx="89694" cy="98425"/>
            <a:chOff x="0" y="-1"/>
            <a:chExt cx="180003" cy="197476"/>
          </a:xfrm>
        </p:grpSpPr>
        <p:pic>
          <p:nvPicPr>
            <p:cNvPr id="5184" name="Picture 64"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85" name="Picture 65"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86" name="Group 66"/>
          <p:cNvGrpSpPr>
            <a:grpSpLocks/>
          </p:cNvGrpSpPr>
          <p:nvPr/>
        </p:nvGrpSpPr>
        <p:grpSpPr bwMode="auto">
          <a:xfrm>
            <a:off x="9492457" y="6483350"/>
            <a:ext cx="89694" cy="98425"/>
            <a:chOff x="0" y="-1"/>
            <a:chExt cx="180003" cy="197476"/>
          </a:xfrm>
        </p:grpSpPr>
        <p:pic>
          <p:nvPicPr>
            <p:cNvPr id="5187" name="Picture 67"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88" name="Picture 68"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89" name="Oval 69"/>
          <p:cNvSpPr>
            <a:spLocks/>
          </p:cNvSpPr>
          <p:nvPr/>
        </p:nvSpPr>
        <p:spPr bwMode="auto">
          <a:xfrm>
            <a:off x="9496425" y="6557169"/>
            <a:ext cx="141288"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90" name="AutoShape 70"/>
          <p:cNvSpPr>
            <a:spLocks/>
          </p:cNvSpPr>
          <p:nvPr/>
        </p:nvSpPr>
        <p:spPr bwMode="auto">
          <a:xfrm>
            <a:off x="9544844" y="6220619"/>
            <a:ext cx="97631" cy="290513"/>
          </a:xfrm>
          <a:custGeom>
            <a:avLst/>
            <a:gdLst>
              <a:gd name="T0" fmla="+- 0 11462 1324"/>
              <a:gd name="T1" fmla="*/ T0 w 20276"/>
              <a:gd name="T2" fmla="*/ 10800 h 21600"/>
              <a:gd name="T3" fmla="+- 0 11462 1324"/>
              <a:gd name="T4" fmla="*/ T3 w 20276"/>
              <a:gd name="T5" fmla="*/ 10800 h 21600"/>
              <a:gd name="T6" fmla="+- 0 11462 1324"/>
              <a:gd name="T7" fmla="*/ T6 w 20276"/>
              <a:gd name="T8" fmla="*/ 10800 h 21600"/>
              <a:gd name="T9" fmla="+- 0 11462 1324"/>
              <a:gd name="T10" fmla="*/ T9 w 20276"/>
              <a:gd name="T11" fmla="*/ 10800 h 21600"/>
            </a:gdLst>
            <a:ahLst/>
            <a:cxnLst>
              <a:cxn ang="0">
                <a:pos x="T1" y="T2"/>
              </a:cxn>
              <a:cxn ang="0">
                <a:pos x="T4" y="T5"/>
              </a:cxn>
              <a:cxn ang="0">
                <a:pos x="T7" y="T8"/>
              </a:cxn>
              <a:cxn ang="0">
                <a:pos x="T10" y="T11"/>
              </a:cxn>
            </a:cxnLst>
            <a:rect l="0" t="0" r="r" b="b"/>
            <a:pathLst>
              <a:path w="20276" h="21600">
                <a:moveTo>
                  <a:pt x="2996" y="21600"/>
                </a:moveTo>
                <a:cubicBezTo>
                  <a:pt x="10436" y="20571"/>
                  <a:pt x="17876" y="19543"/>
                  <a:pt x="17396" y="18514"/>
                </a:cubicBezTo>
                <a:cubicBezTo>
                  <a:pt x="16916" y="17486"/>
                  <a:pt x="-364" y="16457"/>
                  <a:pt x="116" y="15429"/>
                </a:cubicBezTo>
                <a:cubicBezTo>
                  <a:pt x="596" y="14400"/>
                  <a:pt x="20276" y="13543"/>
                  <a:pt x="20276" y="12343"/>
                </a:cubicBezTo>
                <a:cubicBezTo>
                  <a:pt x="20276" y="11143"/>
                  <a:pt x="1556" y="9600"/>
                  <a:pt x="116" y="8229"/>
                </a:cubicBezTo>
                <a:cubicBezTo>
                  <a:pt x="-1324" y="6857"/>
                  <a:pt x="11156" y="5486"/>
                  <a:pt x="11636" y="4114"/>
                </a:cubicBezTo>
                <a:cubicBezTo>
                  <a:pt x="12116" y="2743"/>
                  <a:pt x="7556" y="1371"/>
                  <a:pt x="2996"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5191" name="Oval 71"/>
          <p:cNvSpPr>
            <a:spLocks/>
          </p:cNvSpPr>
          <p:nvPr/>
        </p:nvSpPr>
        <p:spPr bwMode="auto">
          <a:xfrm>
            <a:off x="9628188" y="6633369"/>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92" name="Line 72"/>
          <p:cNvSpPr>
            <a:spLocks noChangeShapeType="1"/>
          </p:cNvSpPr>
          <p:nvPr/>
        </p:nvSpPr>
        <p:spPr bwMode="auto">
          <a:xfrm>
            <a:off x="395288" y="28757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93" name="Line 73"/>
          <p:cNvSpPr>
            <a:spLocks noChangeShapeType="1"/>
          </p:cNvSpPr>
          <p:nvPr/>
        </p:nvSpPr>
        <p:spPr bwMode="auto">
          <a:xfrm>
            <a:off x="402432" y="23558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94" name="Line 74"/>
          <p:cNvSpPr>
            <a:spLocks noChangeShapeType="1"/>
          </p:cNvSpPr>
          <p:nvPr/>
        </p:nvSpPr>
        <p:spPr bwMode="auto">
          <a:xfrm>
            <a:off x="408782" y="2626519"/>
            <a:ext cx="6544469"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95" name="Rectangle 75"/>
          <p:cNvSpPr>
            <a:spLocks/>
          </p:cNvSpPr>
          <p:nvPr/>
        </p:nvSpPr>
        <p:spPr bwMode="auto">
          <a:xfrm>
            <a:off x="403822" y="4346814"/>
            <a:ext cx="6548438" cy="882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t>Conduzione di dritto con sollevamenti palla dentro la scaletta slalom tra i coni se si esce da dx tiro in porta di drive di dritto se si esce dai coni sulla </a:t>
            </a:r>
            <a:r>
              <a:rPr lang="it-IT" altLang="it-IT" dirty="0" err="1"/>
              <a:t>sx</a:t>
            </a:r>
            <a:r>
              <a:rPr lang="it-IT" altLang="it-IT" dirty="0"/>
              <a:t> si tira in porta con drive di rovescio.</a:t>
            </a:r>
          </a:p>
        </p:txBody>
      </p:sp>
      <p:sp>
        <p:nvSpPr>
          <p:cNvPr id="5196" name="Rectangle 76"/>
          <p:cNvSpPr>
            <a:spLocks/>
          </p:cNvSpPr>
          <p:nvPr/>
        </p:nvSpPr>
        <p:spPr bwMode="auto">
          <a:xfrm>
            <a:off x="400050" y="3977333"/>
            <a:ext cx="1008674"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Sviluppo:</a:t>
            </a:r>
          </a:p>
        </p:txBody>
      </p:sp>
    </p:spTree>
    <p:extLst>
      <p:ext uri="{BB962C8B-B14F-4D97-AF65-F5344CB8AC3E}">
        <p14:creationId xmlns:p14="http://schemas.microsoft.com/office/powerpoint/2010/main" val="952433087"/>
      </p:ext>
    </p:extLst>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78619"/>
            <a:ext cx="4320382" cy="3047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6" name="Picture 2"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73856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7" name="Line 3"/>
          <p:cNvSpPr>
            <a:spLocks noChangeShapeType="1"/>
          </p:cNvSpPr>
          <p:nvPr/>
        </p:nvSpPr>
        <p:spPr bwMode="auto">
          <a:xfrm>
            <a:off x="402432" y="204708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48" name="Line 4"/>
          <p:cNvSpPr>
            <a:spLocks noChangeShapeType="1"/>
          </p:cNvSpPr>
          <p:nvPr/>
        </p:nvSpPr>
        <p:spPr bwMode="auto">
          <a:xfrm>
            <a:off x="402432" y="177403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49" name="Line 5"/>
          <p:cNvSpPr>
            <a:spLocks noChangeShapeType="1"/>
          </p:cNvSpPr>
          <p:nvPr/>
        </p:nvSpPr>
        <p:spPr bwMode="auto">
          <a:xfrm>
            <a:off x="402432" y="231060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0" name="Line 6"/>
          <p:cNvSpPr>
            <a:spLocks noChangeShapeType="1"/>
          </p:cNvSpPr>
          <p:nvPr/>
        </p:nvSpPr>
        <p:spPr bwMode="auto">
          <a:xfrm>
            <a:off x="402432" y="25971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1" name="Line 7"/>
          <p:cNvSpPr>
            <a:spLocks noChangeShapeType="1"/>
          </p:cNvSpPr>
          <p:nvPr/>
        </p:nvSpPr>
        <p:spPr bwMode="auto">
          <a:xfrm>
            <a:off x="402432" y="288369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2" name="Line 8"/>
          <p:cNvSpPr>
            <a:spLocks noChangeShapeType="1"/>
          </p:cNvSpPr>
          <p:nvPr/>
        </p:nvSpPr>
        <p:spPr bwMode="auto">
          <a:xfrm>
            <a:off x="402432" y="482838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3" name="Line 9"/>
          <p:cNvSpPr>
            <a:spLocks noChangeShapeType="1"/>
          </p:cNvSpPr>
          <p:nvPr/>
        </p:nvSpPr>
        <p:spPr bwMode="auto">
          <a:xfrm>
            <a:off x="402432" y="31424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4" name="Line 10"/>
          <p:cNvSpPr>
            <a:spLocks noChangeShapeType="1"/>
          </p:cNvSpPr>
          <p:nvPr/>
        </p:nvSpPr>
        <p:spPr bwMode="auto">
          <a:xfrm>
            <a:off x="402432"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5" name="Line 11"/>
          <p:cNvSpPr>
            <a:spLocks noChangeShapeType="1"/>
          </p:cNvSpPr>
          <p:nvPr/>
        </p:nvSpPr>
        <p:spPr bwMode="auto">
          <a:xfrm>
            <a:off x="402432" y="51109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6" name="Rectangle 12"/>
          <p:cNvSpPr>
            <a:spLocks/>
          </p:cNvSpPr>
          <p:nvPr/>
        </p:nvSpPr>
        <p:spPr bwMode="auto">
          <a:xfrm>
            <a:off x="3837782" y="164659"/>
            <a:ext cx="541815"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Technique</a:t>
            </a:r>
          </a:p>
        </p:txBody>
      </p:sp>
      <p:sp>
        <p:nvSpPr>
          <p:cNvPr id="6157" name="Rectangle 13"/>
          <p:cNvSpPr>
            <a:spLocks/>
          </p:cNvSpPr>
          <p:nvPr/>
        </p:nvSpPr>
        <p:spPr bwMode="auto">
          <a:xfrm>
            <a:off x="411163" y="749652"/>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N°3</a:t>
            </a:r>
          </a:p>
        </p:txBody>
      </p:sp>
      <p:sp>
        <p:nvSpPr>
          <p:cNvPr id="6158" name="Rectangle 14"/>
          <p:cNvSpPr>
            <a:spLocks/>
          </p:cNvSpPr>
          <p:nvPr/>
        </p:nvSpPr>
        <p:spPr bwMode="auto">
          <a:xfrm>
            <a:off x="459582" y="3749234"/>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N°4</a:t>
            </a:r>
          </a:p>
        </p:txBody>
      </p:sp>
      <p:sp>
        <p:nvSpPr>
          <p:cNvPr id="6159" name="Rectangle 15"/>
          <p:cNvSpPr>
            <a:spLocks/>
          </p:cNvSpPr>
          <p:nvPr/>
        </p:nvSpPr>
        <p:spPr bwMode="auto">
          <a:xfrm>
            <a:off x="466725" y="4510674"/>
            <a:ext cx="6479382" cy="1159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t>The player begins to lead the ball after a fake looks up and passes the ball to the player who starts from the red cone to get going to meet , he received the ball look where goes the companion to pass it , which receives and shoot at goal</a:t>
            </a:r>
          </a:p>
        </p:txBody>
      </p:sp>
      <p:grpSp>
        <p:nvGrpSpPr>
          <p:cNvPr id="6160" name="Group 16"/>
          <p:cNvGrpSpPr>
            <a:grpSpLocks/>
          </p:cNvGrpSpPr>
          <p:nvPr/>
        </p:nvGrpSpPr>
        <p:grpSpPr bwMode="auto">
          <a:xfrm>
            <a:off x="7731125" y="5705475"/>
            <a:ext cx="264319" cy="698500"/>
            <a:chOff x="-1" y="-1"/>
            <a:chExt cx="528315" cy="1397913"/>
          </a:xfrm>
        </p:grpSpPr>
        <p:sp>
          <p:nvSpPr>
            <p:cNvPr id="6161" name="Line 17"/>
            <p:cNvSpPr>
              <a:spLocks noChangeShapeType="1"/>
            </p:cNvSpPr>
            <p:nvPr/>
          </p:nvSpPr>
          <p:spPr bwMode="auto">
            <a:xfrm flipH="1">
              <a:off x="-1" y="-1"/>
              <a:ext cx="1590" cy="1397913"/>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62" name="Line 18"/>
            <p:cNvSpPr>
              <a:spLocks noChangeShapeType="1"/>
            </p:cNvSpPr>
            <p:nvPr/>
          </p:nvSpPr>
          <p:spPr bwMode="auto">
            <a:xfrm flipH="1">
              <a:off x="521809" y="-1"/>
              <a:ext cx="1590" cy="1397913"/>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63" name="Line 19"/>
            <p:cNvSpPr>
              <a:spLocks noChangeShapeType="1"/>
            </p:cNvSpPr>
            <p:nvPr/>
          </p:nvSpPr>
          <p:spPr bwMode="auto">
            <a:xfrm>
              <a:off x="21952" y="1166094"/>
              <a:ext cx="501447" cy="1589"/>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64" name="Line 20"/>
            <p:cNvSpPr>
              <a:spLocks noChangeShapeType="1"/>
            </p:cNvSpPr>
            <p:nvPr/>
          </p:nvSpPr>
          <p:spPr bwMode="auto">
            <a:xfrm>
              <a:off x="26867" y="787548"/>
              <a:ext cx="501447" cy="1590"/>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65" name="Line 21"/>
            <p:cNvSpPr>
              <a:spLocks noChangeShapeType="1"/>
            </p:cNvSpPr>
            <p:nvPr/>
          </p:nvSpPr>
          <p:spPr bwMode="auto">
            <a:xfrm>
              <a:off x="26867" y="433584"/>
              <a:ext cx="501447" cy="1590"/>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66" name="Line 22"/>
            <p:cNvSpPr>
              <a:spLocks noChangeShapeType="1"/>
            </p:cNvSpPr>
            <p:nvPr/>
          </p:nvSpPr>
          <p:spPr bwMode="auto">
            <a:xfrm>
              <a:off x="2285" y="143529"/>
              <a:ext cx="501447" cy="1590"/>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grpSp>
        <p:nvGrpSpPr>
          <p:cNvPr id="6167" name="Group 23"/>
          <p:cNvGrpSpPr>
            <a:grpSpLocks/>
          </p:cNvGrpSpPr>
          <p:nvPr/>
        </p:nvGrpSpPr>
        <p:grpSpPr bwMode="auto">
          <a:xfrm>
            <a:off x="7881144" y="5969794"/>
            <a:ext cx="250825" cy="370681"/>
            <a:chOff x="0" y="-1"/>
            <a:chExt cx="501790" cy="740196"/>
          </a:xfrm>
        </p:grpSpPr>
        <p:sp>
          <p:nvSpPr>
            <p:cNvPr id="6168" name="AutoShape 24"/>
            <p:cNvSpPr>
              <a:spLocks/>
            </p:cNvSpPr>
            <p:nvPr/>
          </p:nvSpPr>
          <p:spPr bwMode="auto">
            <a:xfrm rot="16200000">
              <a:off x="159790" y="90000"/>
              <a:ext cx="432000" cy="252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029" y="0"/>
                  </a:lnTo>
                  <a:lnTo>
                    <a:pt x="8029"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6169" name="AutoShape 25"/>
            <p:cNvSpPr>
              <a:spLocks/>
            </p:cNvSpPr>
            <p:nvPr/>
          </p:nvSpPr>
          <p:spPr bwMode="auto">
            <a:xfrm rot="5400000">
              <a:off x="-90001" y="398195"/>
              <a:ext cx="432001" cy="252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grpSp>
      <p:grpSp>
        <p:nvGrpSpPr>
          <p:cNvPr id="6170" name="Group 26"/>
          <p:cNvGrpSpPr>
            <a:grpSpLocks/>
          </p:cNvGrpSpPr>
          <p:nvPr/>
        </p:nvGrpSpPr>
        <p:grpSpPr bwMode="auto">
          <a:xfrm>
            <a:off x="9066213" y="6536532"/>
            <a:ext cx="90488" cy="98425"/>
            <a:chOff x="0" y="-1"/>
            <a:chExt cx="180003" cy="197476"/>
          </a:xfrm>
        </p:grpSpPr>
        <p:pic>
          <p:nvPicPr>
            <p:cNvPr id="6171" name="Picture 27"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72" name="Picture 28"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173" name="Group 29"/>
          <p:cNvGrpSpPr>
            <a:grpSpLocks/>
          </p:cNvGrpSpPr>
          <p:nvPr/>
        </p:nvGrpSpPr>
        <p:grpSpPr bwMode="auto">
          <a:xfrm>
            <a:off x="9024938" y="6612732"/>
            <a:ext cx="89694" cy="98425"/>
            <a:chOff x="0" y="-1"/>
            <a:chExt cx="180003" cy="197476"/>
          </a:xfrm>
        </p:grpSpPr>
        <p:pic>
          <p:nvPicPr>
            <p:cNvPr id="6174" name="Picture 30"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75" name="Picture 31"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176" name="Group 32"/>
          <p:cNvGrpSpPr>
            <a:grpSpLocks/>
          </p:cNvGrpSpPr>
          <p:nvPr/>
        </p:nvGrpSpPr>
        <p:grpSpPr bwMode="auto">
          <a:xfrm>
            <a:off x="8968582" y="6570663"/>
            <a:ext cx="89694" cy="98425"/>
            <a:chOff x="0" y="-1"/>
            <a:chExt cx="180003" cy="197476"/>
          </a:xfrm>
        </p:grpSpPr>
        <p:pic>
          <p:nvPicPr>
            <p:cNvPr id="6177" name="Picture 33"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78" name="Picture 34"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179" name="Group 35"/>
          <p:cNvGrpSpPr>
            <a:grpSpLocks/>
          </p:cNvGrpSpPr>
          <p:nvPr/>
        </p:nvGrpSpPr>
        <p:grpSpPr bwMode="auto">
          <a:xfrm>
            <a:off x="9567069" y="6383338"/>
            <a:ext cx="90488" cy="99219"/>
            <a:chOff x="0" y="-1"/>
            <a:chExt cx="180003" cy="197476"/>
          </a:xfrm>
        </p:grpSpPr>
        <p:pic>
          <p:nvPicPr>
            <p:cNvPr id="6180" name="Picture 36"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81" name="Picture 37"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182" name="Group 38"/>
          <p:cNvGrpSpPr>
            <a:grpSpLocks/>
          </p:cNvGrpSpPr>
          <p:nvPr/>
        </p:nvGrpSpPr>
        <p:grpSpPr bwMode="auto">
          <a:xfrm>
            <a:off x="9513094" y="6408411"/>
            <a:ext cx="140494" cy="297517"/>
            <a:chOff x="0" y="-5418"/>
            <a:chExt cx="281301" cy="595034"/>
          </a:xfrm>
        </p:grpSpPr>
        <p:sp>
          <p:nvSpPr>
            <p:cNvPr id="6183" name="Oval 39"/>
            <p:cNvSpPr>
              <a:spLocks/>
            </p:cNvSpPr>
            <p:nvPr/>
          </p:nvSpPr>
          <p:spPr bwMode="auto">
            <a:xfrm>
              <a:off x="0" y="151449"/>
              <a:ext cx="281301" cy="28130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84" name="Rectangle 40"/>
            <p:cNvSpPr>
              <a:spLocks/>
            </p:cNvSpPr>
            <p:nvPr/>
          </p:nvSpPr>
          <p:spPr bwMode="auto">
            <a:xfrm>
              <a:off x="41196" y="-5418"/>
              <a:ext cx="198911" cy="595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solidFill>
                    <a:srgbClr val="FFFFFF"/>
                  </a:solidFill>
                </a:rPr>
                <a:t>1</a:t>
              </a:r>
            </a:p>
          </p:txBody>
        </p:sp>
      </p:grpSp>
      <p:grpSp>
        <p:nvGrpSpPr>
          <p:cNvPr id="6185" name="Group 41"/>
          <p:cNvGrpSpPr>
            <a:grpSpLocks/>
          </p:cNvGrpSpPr>
          <p:nvPr/>
        </p:nvGrpSpPr>
        <p:grpSpPr bwMode="auto">
          <a:xfrm>
            <a:off x="8939213" y="1917700"/>
            <a:ext cx="438150" cy="153194"/>
            <a:chOff x="-1" y="0"/>
            <a:chExt cx="876364" cy="306398"/>
          </a:xfrm>
        </p:grpSpPr>
        <p:sp>
          <p:nvSpPr>
            <p:cNvPr id="6186" name="AutoShape 42"/>
            <p:cNvSpPr>
              <a:spLocks/>
            </p:cNvSpPr>
            <p:nvPr/>
          </p:nvSpPr>
          <p:spPr bwMode="auto">
            <a:xfrm>
              <a:off x="316627" y="7912"/>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87" name="AutoShape 43"/>
            <p:cNvSpPr>
              <a:spLocks/>
            </p:cNvSpPr>
            <p:nvPr/>
          </p:nvSpPr>
          <p:spPr bwMode="auto">
            <a:xfrm>
              <a:off x="-1" y="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88" name="AutoShape 44"/>
            <p:cNvSpPr>
              <a:spLocks/>
            </p:cNvSpPr>
            <p:nvPr/>
          </p:nvSpPr>
          <p:spPr bwMode="auto">
            <a:xfrm>
              <a:off x="603276" y="33310"/>
              <a:ext cx="273087"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6189" name="Group 45"/>
          <p:cNvGrpSpPr>
            <a:grpSpLocks/>
          </p:cNvGrpSpPr>
          <p:nvPr/>
        </p:nvGrpSpPr>
        <p:grpSpPr bwMode="auto">
          <a:xfrm>
            <a:off x="9932194" y="2355850"/>
            <a:ext cx="472281" cy="291307"/>
            <a:chOff x="0" y="-1"/>
            <a:chExt cx="943844" cy="583038"/>
          </a:xfrm>
        </p:grpSpPr>
        <p:sp>
          <p:nvSpPr>
            <p:cNvPr id="6190" name="AutoShape 46"/>
            <p:cNvSpPr>
              <a:spLocks/>
            </p:cNvSpPr>
            <p:nvPr/>
          </p:nvSpPr>
          <p:spPr bwMode="auto">
            <a:xfrm rot="1088432">
              <a:off x="342718" y="147605"/>
              <a:ext cx="293242" cy="280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91" name="AutoShape 47"/>
            <p:cNvSpPr>
              <a:spLocks/>
            </p:cNvSpPr>
            <p:nvPr/>
          </p:nvSpPr>
          <p:spPr bwMode="auto">
            <a:xfrm rot="1088432">
              <a:off x="36355" y="38682"/>
              <a:ext cx="293243" cy="280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92" name="AutoShape 48"/>
            <p:cNvSpPr>
              <a:spLocks/>
            </p:cNvSpPr>
            <p:nvPr/>
          </p:nvSpPr>
          <p:spPr bwMode="auto">
            <a:xfrm rot="1088432">
              <a:off x="614245" y="264004"/>
              <a:ext cx="293243" cy="280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sp>
        <p:nvSpPr>
          <p:cNvPr id="6193" name="Oval 49"/>
          <p:cNvSpPr>
            <a:spLocks/>
          </p:cNvSpPr>
          <p:nvPr/>
        </p:nvSpPr>
        <p:spPr bwMode="auto">
          <a:xfrm rot="16200000" flipV="1">
            <a:off x="10560844" y="3171032"/>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effectLst>
                <a:outerShdw blurRad="38100" dist="38100" dir="2700000" algn="tl">
                  <a:srgbClr val="FFFFFF"/>
                </a:outerShdw>
              </a:effectLst>
            </a:endParaRPr>
          </a:p>
        </p:txBody>
      </p:sp>
      <p:grpSp>
        <p:nvGrpSpPr>
          <p:cNvPr id="6194" name="Group 50"/>
          <p:cNvGrpSpPr>
            <a:grpSpLocks/>
          </p:cNvGrpSpPr>
          <p:nvPr/>
        </p:nvGrpSpPr>
        <p:grpSpPr bwMode="auto">
          <a:xfrm>
            <a:off x="9172575" y="3140075"/>
            <a:ext cx="140494" cy="230982"/>
            <a:chOff x="0" y="0"/>
            <a:chExt cx="281301" cy="461303"/>
          </a:xfrm>
        </p:grpSpPr>
        <p:sp>
          <p:nvSpPr>
            <p:cNvPr id="6195" name="Oval 51"/>
            <p:cNvSpPr>
              <a:spLocks/>
            </p:cNvSpPr>
            <p:nvPr/>
          </p:nvSpPr>
          <p:spPr bwMode="auto">
            <a:xfrm rot="5400000" flipH="1">
              <a:off x="0" y="180001"/>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6196" name="Group 52"/>
            <p:cNvGrpSpPr>
              <a:grpSpLocks/>
            </p:cNvGrpSpPr>
            <p:nvPr/>
          </p:nvGrpSpPr>
          <p:grpSpPr bwMode="auto">
            <a:xfrm>
              <a:off x="51696" y="0"/>
              <a:ext cx="197476" cy="180002"/>
              <a:chOff x="0" y="0"/>
              <a:chExt cx="197475" cy="180002"/>
            </a:xfrm>
          </p:grpSpPr>
          <p:pic>
            <p:nvPicPr>
              <p:cNvPr id="6197" name="Picture 53"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8737" y="-8737"/>
                <a:ext cx="180002" cy="19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98" name="Picture 54"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64730" y="50588"/>
                <a:ext cx="68127"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grpSp>
        <p:nvGrpSpPr>
          <p:cNvPr id="6199" name="Group 55"/>
          <p:cNvGrpSpPr>
            <a:grpSpLocks/>
          </p:cNvGrpSpPr>
          <p:nvPr/>
        </p:nvGrpSpPr>
        <p:grpSpPr bwMode="auto">
          <a:xfrm>
            <a:off x="9390857" y="6065838"/>
            <a:ext cx="386556" cy="196850"/>
            <a:chOff x="0" y="-1"/>
            <a:chExt cx="773097" cy="393815"/>
          </a:xfrm>
        </p:grpSpPr>
        <p:sp>
          <p:nvSpPr>
            <p:cNvPr id="6200" name="AutoShape 56"/>
            <p:cNvSpPr>
              <a:spLocks/>
            </p:cNvSpPr>
            <p:nvPr/>
          </p:nvSpPr>
          <p:spPr bwMode="auto">
            <a:xfrm rot="1088432">
              <a:off x="276295" y="124642"/>
              <a:ext cx="248120" cy="1438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01" name="AutoShape 57"/>
            <p:cNvSpPr>
              <a:spLocks/>
            </p:cNvSpPr>
            <p:nvPr/>
          </p:nvSpPr>
          <p:spPr bwMode="auto">
            <a:xfrm rot="1088432">
              <a:off x="16232" y="35050"/>
              <a:ext cx="248120" cy="1438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02" name="AutoShape 58"/>
            <p:cNvSpPr>
              <a:spLocks/>
            </p:cNvSpPr>
            <p:nvPr/>
          </p:nvSpPr>
          <p:spPr bwMode="auto">
            <a:xfrm rot="1088432">
              <a:off x="508744" y="214881"/>
              <a:ext cx="248120" cy="1438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6203" name="Group 59"/>
          <p:cNvGrpSpPr>
            <a:grpSpLocks/>
          </p:cNvGrpSpPr>
          <p:nvPr/>
        </p:nvGrpSpPr>
        <p:grpSpPr bwMode="auto">
          <a:xfrm>
            <a:off x="9941719" y="1976438"/>
            <a:ext cx="438150" cy="153194"/>
            <a:chOff x="-1" y="0"/>
            <a:chExt cx="876364" cy="306398"/>
          </a:xfrm>
        </p:grpSpPr>
        <p:sp>
          <p:nvSpPr>
            <p:cNvPr id="6204" name="AutoShape 60"/>
            <p:cNvSpPr>
              <a:spLocks/>
            </p:cNvSpPr>
            <p:nvPr/>
          </p:nvSpPr>
          <p:spPr bwMode="auto">
            <a:xfrm>
              <a:off x="316627" y="7912"/>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05" name="AutoShape 61"/>
            <p:cNvSpPr>
              <a:spLocks/>
            </p:cNvSpPr>
            <p:nvPr/>
          </p:nvSpPr>
          <p:spPr bwMode="auto">
            <a:xfrm>
              <a:off x="-1" y="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06" name="AutoShape 62"/>
            <p:cNvSpPr>
              <a:spLocks/>
            </p:cNvSpPr>
            <p:nvPr/>
          </p:nvSpPr>
          <p:spPr bwMode="auto">
            <a:xfrm>
              <a:off x="603276" y="33310"/>
              <a:ext cx="273087"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6207" name="Group 63"/>
          <p:cNvGrpSpPr>
            <a:grpSpLocks/>
          </p:cNvGrpSpPr>
          <p:nvPr/>
        </p:nvGrpSpPr>
        <p:grpSpPr bwMode="auto">
          <a:xfrm>
            <a:off x="9900444" y="2908300"/>
            <a:ext cx="438150" cy="153194"/>
            <a:chOff x="-1" y="0"/>
            <a:chExt cx="876364" cy="306398"/>
          </a:xfrm>
        </p:grpSpPr>
        <p:sp>
          <p:nvSpPr>
            <p:cNvPr id="6208" name="AutoShape 64"/>
            <p:cNvSpPr>
              <a:spLocks/>
            </p:cNvSpPr>
            <p:nvPr/>
          </p:nvSpPr>
          <p:spPr bwMode="auto">
            <a:xfrm>
              <a:off x="316627" y="7912"/>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09" name="AutoShape 65"/>
            <p:cNvSpPr>
              <a:spLocks/>
            </p:cNvSpPr>
            <p:nvPr/>
          </p:nvSpPr>
          <p:spPr bwMode="auto">
            <a:xfrm>
              <a:off x="-1" y="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10" name="AutoShape 66"/>
            <p:cNvSpPr>
              <a:spLocks/>
            </p:cNvSpPr>
            <p:nvPr/>
          </p:nvSpPr>
          <p:spPr bwMode="auto">
            <a:xfrm>
              <a:off x="603276" y="33310"/>
              <a:ext cx="273087"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6211" name="Group 67"/>
          <p:cNvGrpSpPr>
            <a:grpSpLocks/>
          </p:cNvGrpSpPr>
          <p:nvPr/>
        </p:nvGrpSpPr>
        <p:grpSpPr bwMode="auto">
          <a:xfrm>
            <a:off x="8882857" y="2848769"/>
            <a:ext cx="438150" cy="153194"/>
            <a:chOff x="-1" y="0"/>
            <a:chExt cx="876364" cy="306398"/>
          </a:xfrm>
        </p:grpSpPr>
        <p:sp>
          <p:nvSpPr>
            <p:cNvPr id="6212" name="AutoShape 68"/>
            <p:cNvSpPr>
              <a:spLocks/>
            </p:cNvSpPr>
            <p:nvPr/>
          </p:nvSpPr>
          <p:spPr bwMode="auto">
            <a:xfrm>
              <a:off x="316627" y="7912"/>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13" name="AutoShape 69"/>
            <p:cNvSpPr>
              <a:spLocks/>
            </p:cNvSpPr>
            <p:nvPr/>
          </p:nvSpPr>
          <p:spPr bwMode="auto">
            <a:xfrm>
              <a:off x="-1" y="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14" name="AutoShape 70"/>
            <p:cNvSpPr>
              <a:spLocks/>
            </p:cNvSpPr>
            <p:nvPr/>
          </p:nvSpPr>
          <p:spPr bwMode="auto">
            <a:xfrm>
              <a:off x="603276" y="33310"/>
              <a:ext cx="273087"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6215" name="Group 71"/>
          <p:cNvGrpSpPr>
            <a:grpSpLocks/>
          </p:cNvGrpSpPr>
          <p:nvPr/>
        </p:nvGrpSpPr>
        <p:grpSpPr bwMode="auto">
          <a:xfrm>
            <a:off x="8971757" y="1296194"/>
            <a:ext cx="1293813" cy="582613"/>
            <a:chOff x="0" y="0"/>
            <a:chExt cx="2587321" cy="1165235"/>
          </a:xfrm>
        </p:grpSpPr>
        <p:sp>
          <p:nvSpPr>
            <p:cNvPr id="6216" name="AutoShape 72"/>
            <p:cNvSpPr>
              <a:spLocks/>
            </p:cNvSpPr>
            <p:nvPr/>
          </p:nvSpPr>
          <p:spPr bwMode="auto">
            <a:xfrm rot="21021819">
              <a:off x="49055" y="190735"/>
              <a:ext cx="2344946" cy="783764"/>
            </a:xfrm>
            <a:custGeom>
              <a:avLst/>
              <a:gdLst>
                <a:gd name="T0" fmla="*/ 10800 w 21600"/>
                <a:gd name="T1" fmla="+- 0 10593 1184"/>
                <a:gd name="T2" fmla="*/ 10593 h 18818"/>
                <a:gd name="T3" fmla="*/ 10800 w 21600"/>
                <a:gd name="T4" fmla="+- 0 10593 1184"/>
                <a:gd name="T5" fmla="*/ 10593 h 18818"/>
                <a:gd name="T6" fmla="*/ 10800 w 21600"/>
                <a:gd name="T7" fmla="+- 0 10593 1184"/>
                <a:gd name="T8" fmla="*/ 10593 h 18818"/>
                <a:gd name="T9" fmla="*/ 10800 w 21600"/>
                <a:gd name="T10" fmla="+- 0 10593 1184"/>
                <a:gd name="T11" fmla="*/ 10593 h 18818"/>
              </a:gdLst>
              <a:ahLst/>
              <a:cxnLst>
                <a:cxn ang="0">
                  <a:pos x="T0" y="T2"/>
                </a:cxn>
                <a:cxn ang="0">
                  <a:pos x="T3" y="T5"/>
                </a:cxn>
                <a:cxn ang="0">
                  <a:pos x="T6" y="T8"/>
                </a:cxn>
                <a:cxn ang="0">
                  <a:pos x="T9" y="T11"/>
                </a:cxn>
              </a:cxnLst>
              <a:rect l="0" t="0" r="r" b="b"/>
              <a:pathLst>
                <a:path w="21600" h="18818">
                  <a:moveTo>
                    <a:pt x="0" y="10737"/>
                  </a:moveTo>
                  <a:cubicBezTo>
                    <a:pt x="4789" y="11623"/>
                    <a:pt x="9577" y="12508"/>
                    <a:pt x="11411" y="10737"/>
                  </a:cubicBezTo>
                  <a:cubicBezTo>
                    <a:pt x="13245" y="8967"/>
                    <a:pt x="11275" y="-1184"/>
                    <a:pt x="11004" y="114"/>
                  </a:cubicBezTo>
                  <a:cubicBezTo>
                    <a:pt x="10732" y="1413"/>
                    <a:pt x="9170" y="16639"/>
                    <a:pt x="9781" y="18527"/>
                  </a:cubicBezTo>
                  <a:cubicBezTo>
                    <a:pt x="10392" y="20416"/>
                    <a:pt x="12702" y="12508"/>
                    <a:pt x="14672" y="11446"/>
                  </a:cubicBezTo>
                  <a:cubicBezTo>
                    <a:pt x="16642" y="10383"/>
                    <a:pt x="19121" y="11268"/>
                    <a:pt x="21600" y="12154"/>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217" name="Line 73"/>
            <p:cNvSpPr>
              <a:spLocks noChangeShapeType="1"/>
            </p:cNvSpPr>
            <p:nvPr/>
          </p:nvSpPr>
          <p:spPr bwMode="auto">
            <a:xfrm flipV="1">
              <a:off x="2214396" y="437289"/>
              <a:ext cx="372925" cy="6171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grpSp>
        <p:nvGrpSpPr>
          <p:cNvPr id="6218" name="Group 74"/>
          <p:cNvGrpSpPr>
            <a:grpSpLocks/>
          </p:cNvGrpSpPr>
          <p:nvPr/>
        </p:nvGrpSpPr>
        <p:grpSpPr bwMode="auto">
          <a:xfrm>
            <a:off x="9284494" y="2890044"/>
            <a:ext cx="126206" cy="369888"/>
            <a:chOff x="0" y="-1"/>
            <a:chExt cx="252000" cy="740196"/>
          </a:xfrm>
        </p:grpSpPr>
        <p:sp>
          <p:nvSpPr>
            <p:cNvPr id="6219" name="AutoShape 75"/>
            <p:cNvSpPr>
              <a:spLocks/>
            </p:cNvSpPr>
            <p:nvPr/>
          </p:nvSpPr>
          <p:spPr bwMode="auto">
            <a:xfrm rot="16200000">
              <a:off x="-27278" y="152722"/>
              <a:ext cx="432001" cy="126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029" y="0"/>
                  </a:lnTo>
                  <a:lnTo>
                    <a:pt x="8029"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6220" name="AutoShape 76"/>
            <p:cNvSpPr>
              <a:spLocks/>
            </p:cNvSpPr>
            <p:nvPr/>
          </p:nvSpPr>
          <p:spPr bwMode="auto">
            <a:xfrm rot="5400000">
              <a:off x="-152723" y="460917"/>
              <a:ext cx="432001" cy="126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grpSp>
      <p:sp>
        <p:nvSpPr>
          <p:cNvPr id="6221" name="AutoShape 77"/>
          <p:cNvSpPr>
            <a:spLocks/>
          </p:cNvSpPr>
          <p:nvPr/>
        </p:nvSpPr>
        <p:spPr bwMode="auto">
          <a:xfrm>
            <a:off x="8873332" y="1710532"/>
            <a:ext cx="655638" cy="1223963"/>
          </a:xfrm>
          <a:custGeom>
            <a:avLst/>
            <a:gdLst>
              <a:gd name="T0" fmla="+- 0 11001 1431"/>
              <a:gd name="T1" fmla="*/ T0 w 19141"/>
              <a:gd name="T2" fmla="*/ 10800 h 21600"/>
              <a:gd name="T3" fmla="+- 0 11001 1431"/>
              <a:gd name="T4" fmla="*/ T3 w 19141"/>
              <a:gd name="T5" fmla="*/ 10800 h 21600"/>
              <a:gd name="T6" fmla="+- 0 11001 1431"/>
              <a:gd name="T7" fmla="*/ T6 w 19141"/>
              <a:gd name="T8" fmla="*/ 10800 h 21600"/>
              <a:gd name="T9" fmla="+- 0 11001 1431"/>
              <a:gd name="T10" fmla="*/ T9 w 19141"/>
              <a:gd name="T11" fmla="*/ 10800 h 21600"/>
            </a:gdLst>
            <a:ahLst/>
            <a:cxnLst>
              <a:cxn ang="0">
                <a:pos x="T1" y="T2"/>
              </a:cxn>
              <a:cxn ang="0">
                <a:pos x="T4" y="T5"/>
              </a:cxn>
              <a:cxn ang="0">
                <a:pos x="T7" y="T8"/>
              </a:cxn>
              <a:cxn ang="0">
                <a:pos x="T10" y="T11"/>
              </a:cxn>
            </a:cxnLst>
            <a:rect l="0" t="0" r="r" b="b"/>
            <a:pathLst>
              <a:path w="19141" h="21600">
                <a:moveTo>
                  <a:pt x="16940" y="21600"/>
                </a:moveTo>
                <a:cubicBezTo>
                  <a:pt x="9764" y="19973"/>
                  <a:pt x="2588" y="18347"/>
                  <a:pt x="578" y="17436"/>
                </a:cubicBezTo>
                <a:cubicBezTo>
                  <a:pt x="-1431" y="16525"/>
                  <a:pt x="2229" y="15918"/>
                  <a:pt x="4884" y="16135"/>
                </a:cubicBezTo>
                <a:cubicBezTo>
                  <a:pt x="7539" y="16352"/>
                  <a:pt x="14285" y="19084"/>
                  <a:pt x="16509" y="18737"/>
                </a:cubicBezTo>
                <a:cubicBezTo>
                  <a:pt x="18734" y="18390"/>
                  <a:pt x="20169" y="15614"/>
                  <a:pt x="18231" y="14053"/>
                </a:cubicBezTo>
                <a:cubicBezTo>
                  <a:pt x="16294" y="12492"/>
                  <a:pt x="5099" y="10019"/>
                  <a:pt x="4884" y="9369"/>
                </a:cubicBezTo>
                <a:cubicBezTo>
                  <a:pt x="4669" y="8718"/>
                  <a:pt x="15002" y="10713"/>
                  <a:pt x="16940" y="10149"/>
                </a:cubicBezTo>
                <a:cubicBezTo>
                  <a:pt x="18877" y="9586"/>
                  <a:pt x="18447" y="7677"/>
                  <a:pt x="16509" y="5986"/>
                </a:cubicBezTo>
                <a:cubicBezTo>
                  <a:pt x="14572" y="4294"/>
                  <a:pt x="9943" y="2147"/>
                  <a:pt x="5315"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222" name="AutoShape 78"/>
          <p:cNvSpPr>
            <a:spLocks/>
          </p:cNvSpPr>
          <p:nvPr/>
        </p:nvSpPr>
        <p:spPr bwMode="auto">
          <a:xfrm>
            <a:off x="9925050" y="1535907"/>
            <a:ext cx="884238" cy="1545431"/>
          </a:xfrm>
          <a:custGeom>
            <a:avLst/>
            <a:gdLst>
              <a:gd name="T0" fmla="+- 0 11001 1431"/>
              <a:gd name="T1" fmla="*/ T0 w 19141"/>
              <a:gd name="T2" fmla="*/ 10800 h 21600"/>
              <a:gd name="T3" fmla="+- 0 11001 1431"/>
              <a:gd name="T4" fmla="*/ T3 w 19141"/>
              <a:gd name="T5" fmla="*/ 10800 h 21600"/>
              <a:gd name="T6" fmla="+- 0 11001 1431"/>
              <a:gd name="T7" fmla="*/ T6 w 19141"/>
              <a:gd name="T8" fmla="*/ 10800 h 21600"/>
              <a:gd name="T9" fmla="+- 0 11001 1431"/>
              <a:gd name="T10" fmla="*/ T9 w 19141"/>
              <a:gd name="T11" fmla="*/ 10800 h 21600"/>
            </a:gdLst>
            <a:ahLst/>
            <a:cxnLst>
              <a:cxn ang="0">
                <a:pos x="T1" y="T2"/>
              </a:cxn>
              <a:cxn ang="0">
                <a:pos x="T4" y="T5"/>
              </a:cxn>
              <a:cxn ang="0">
                <a:pos x="T7" y="T8"/>
              </a:cxn>
              <a:cxn ang="0">
                <a:pos x="T10" y="T11"/>
              </a:cxn>
            </a:cxnLst>
            <a:rect l="0" t="0" r="r" b="b"/>
            <a:pathLst>
              <a:path w="19141" h="21600">
                <a:moveTo>
                  <a:pt x="16940" y="21600"/>
                </a:moveTo>
                <a:cubicBezTo>
                  <a:pt x="9764" y="19973"/>
                  <a:pt x="2588" y="18347"/>
                  <a:pt x="578" y="17436"/>
                </a:cubicBezTo>
                <a:cubicBezTo>
                  <a:pt x="-1431" y="16525"/>
                  <a:pt x="2229" y="15918"/>
                  <a:pt x="4884" y="16135"/>
                </a:cubicBezTo>
                <a:cubicBezTo>
                  <a:pt x="7539" y="16352"/>
                  <a:pt x="14285" y="19084"/>
                  <a:pt x="16509" y="18737"/>
                </a:cubicBezTo>
                <a:cubicBezTo>
                  <a:pt x="18734" y="18390"/>
                  <a:pt x="20169" y="15614"/>
                  <a:pt x="18231" y="14053"/>
                </a:cubicBezTo>
                <a:cubicBezTo>
                  <a:pt x="16294" y="12492"/>
                  <a:pt x="5099" y="10019"/>
                  <a:pt x="4884" y="9369"/>
                </a:cubicBezTo>
                <a:cubicBezTo>
                  <a:pt x="4669" y="8718"/>
                  <a:pt x="15002" y="10713"/>
                  <a:pt x="16940" y="10149"/>
                </a:cubicBezTo>
                <a:cubicBezTo>
                  <a:pt x="18877" y="9586"/>
                  <a:pt x="18447" y="7677"/>
                  <a:pt x="16509" y="5986"/>
                </a:cubicBezTo>
                <a:cubicBezTo>
                  <a:pt x="14572" y="4294"/>
                  <a:pt x="9943" y="2147"/>
                  <a:pt x="5315" y="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grpSp>
        <p:nvGrpSpPr>
          <p:cNvPr id="6223" name="Group 79"/>
          <p:cNvGrpSpPr>
            <a:grpSpLocks/>
          </p:cNvGrpSpPr>
          <p:nvPr/>
        </p:nvGrpSpPr>
        <p:grpSpPr bwMode="auto">
          <a:xfrm>
            <a:off x="9677400" y="798513"/>
            <a:ext cx="633413" cy="796132"/>
            <a:chOff x="-1" y="0"/>
            <a:chExt cx="1268362" cy="1592825"/>
          </a:xfrm>
        </p:grpSpPr>
        <p:sp>
          <p:nvSpPr>
            <p:cNvPr id="6224" name="AutoShape 80"/>
            <p:cNvSpPr>
              <a:spLocks/>
            </p:cNvSpPr>
            <p:nvPr/>
          </p:nvSpPr>
          <p:spPr bwMode="auto">
            <a:xfrm flipH="1">
              <a:off x="58991" y="117985"/>
              <a:ext cx="1209370" cy="14748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3029" y="17352"/>
                    <a:pt x="6059" y="13104"/>
                    <a:pt x="7376" y="12528"/>
                  </a:cubicBezTo>
                  <a:cubicBezTo>
                    <a:pt x="8693" y="11952"/>
                    <a:pt x="7200" y="18216"/>
                    <a:pt x="7902" y="18144"/>
                  </a:cubicBezTo>
                  <a:cubicBezTo>
                    <a:pt x="8605" y="18072"/>
                    <a:pt x="10800" y="12672"/>
                    <a:pt x="11590" y="12096"/>
                  </a:cubicBezTo>
                  <a:cubicBezTo>
                    <a:pt x="12380" y="11520"/>
                    <a:pt x="10976" y="16704"/>
                    <a:pt x="12644" y="14688"/>
                  </a:cubicBezTo>
                  <a:cubicBezTo>
                    <a:pt x="14312" y="12672"/>
                    <a:pt x="17956" y="6336"/>
                    <a:pt x="21600"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225" name="Line 81"/>
            <p:cNvSpPr>
              <a:spLocks noChangeShapeType="1"/>
            </p:cNvSpPr>
            <p:nvPr/>
          </p:nvSpPr>
          <p:spPr bwMode="auto">
            <a:xfrm flipH="1" flipV="1">
              <a:off x="-1" y="0"/>
              <a:ext cx="560440" cy="112087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6226" name="Oval 82"/>
          <p:cNvSpPr>
            <a:spLocks/>
          </p:cNvSpPr>
          <p:nvPr/>
        </p:nvSpPr>
        <p:spPr bwMode="auto">
          <a:xfrm rot="16200000" flipV="1">
            <a:off x="9615091" y="4896247"/>
            <a:ext cx="140494" cy="141288"/>
          </a:xfrm>
          <a:prstGeom prst="ellipse">
            <a:avLst/>
          </a:prstGeom>
          <a:solidFill>
            <a:srgbClr val="FFFF00"/>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1600">
              <a:effectLst>
                <a:outerShdw blurRad="38100" dist="38100" dir="2700000" algn="tl">
                  <a:srgbClr val="FFFFFF"/>
                </a:outerShdw>
              </a:effectLst>
            </a:endParaRPr>
          </a:p>
        </p:txBody>
      </p:sp>
      <p:sp>
        <p:nvSpPr>
          <p:cNvPr id="6227" name="Oval 83"/>
          <p:cNvSpPr>
            <a:spLocks/>
          </p:cNvSpPr>
          <p:nvPr/>
        </p:nvSpPr>
        <p:spPr bwMode="auto">
          <a:xfrm rot="16200000" flipV="1">
            <a:off x="9617472" y="4707335"/>
            <a:ext cx="140494"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28" name="Oval 84"/>
          <p:cNvSpPr>
            <a:spLocks/>
          </p:cNvSpPr>
          <p:nvPr/>
        </p:nvSpPr>
        <p:spPr bwMode="auto">
          <a:xfrm rot="16200000" flipV="1">
            <a:off x="9703594" y="6666707"/>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6229" name="Group 85"/>
          <p:cNvGrpSpPr>
            <a:grpSpLocks/>
          </p:cNvGrpSpPr>
          <p:nvPr/>
        </p:nvGrpSpPr>
        <p:grpSpPr bwMode="auto">
          <a:xfrm>
            <a:off x="9010650" y="5120482"/>
            <a:ext cx="1350963" cy="108744"/>
            <a:chOff x="-1" y="0"/>
            <a:chExt cx="2701505" cy="217907"/>
          </a:xfrm>
        </p:grpSpPr>
        <p:sp>
          <p:nvSpPr>
            <p:cNvPr id="6230" name="AutoShape 86"/>
            <p:cNvSpPr>
              <a:spLocks/>
            </p:cNvSpPr>
            <p:nvPr/>
          </p:nvSpPr>
          <p:spPr bwMode="auto">
            <a:xfrm>
              <a:off x="2418441" y="5627"/>
              <a:ext cx="283063" cy="194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31" name="AutoShape 87"/>
            <p:cNvSpPr>
              <a:spLocks/>
            </p:cNvSpPr>
            <p:nvPr/>
          </p:nvSpPr>
          <p:spPr bwMode="auto">
            <a:xfrm>
              <a:off x="-1" y="0"/>
              <a:ext cx="283062" cy="194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32" name="AutoShape 88"/>
            <p:cNvSpPr>
              <a:spLocks/>
            </p:cNvSpPr>
            <p:nvPr/>
          </p:nvSpPr>
          <p:spPr bwMode="auto">
            <a:xfrm>
              <a:off x="1227108" y="23690"/>
              <a:ext cx="283062" cy="1942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6233" name="Group 89"/>
          <p:cNvGrpSpPr>
            <a:grpSpLocks/>
          </p:cNvGrpSpPr>
          <p:nvPr/>
        </p:nvGrpSpPr>
        <p:grpSpPr bwMode="auto">
          <a:xfrm>
            <a:off x="8978900" y="2375694"/>
            <a:ext cx="471488" cy="291306"/>
            <a:chOff x="0" y="-1"/>
            <a:chExt cx="943844" cy="583038"/>
          </a:xfrm>
        </p:grpSpPr>
        <p:sp>
          <p:nvSpPr>
            <p:cNvPr id="6234" name="AutoShape 90"/>
            <p:cNvSpPr>
              <a:spLocks/>
            </p:cNvSpPr>
            <p:nvPr/>
          </p:nvSpPr>
          <p:spPr bwMode="auto">
            <a:xfrm rot="1088432">
              <a:off x="342718" y="147605"/>
              <a:ext cx="293242" cy="280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35" name="AutoShape 91"/>
            <p:cNvSpPr>
              <a:spLocks/>
            </p:cNvSpPr>
            <p:nvPr/>
          </p:nvSpPr>
          <p:spPr bwMode="auto">
            <a:xfrm rot="1088432">
              <a:off x="36355" y="38682"/>
              <a:ext cx="293243" cy="280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36" name="AutoShape 92"/>
            <p:cNvSpPr>
              <a:spLocks/>
            </p:cNvSpPr>
            <p:nvPr/>
          </p:nvSpPr>
          <p:spPr bwMode="auto">
            <a:xfrm rot="1088432">
              <a:off x="614245" y="264004"/>
              <a:ext cx="293243" cy="280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6237" name="Group 93"/>
          <p:cNvGrpSpPr>
            <a:grpSpLocks/>
          </p:cNvGrpSpPr>
          <p:nvPr/>
        </p:nvGrpSpPr>
        <p:grpSpPr bwMode="auto">
          <a:xfrm>
            <a:off x="9638507" y="5707857"/>
            <a:ext cx="112713" cy="395288"/>
            <a:chOff x="0" y="0"/>
            <a:chExt cx="226032" cy="790210"/>
          </a:xfrm>
        </p:grpSpPr>
        <p:sp>
          <p:nvSpPr>
            <p:cNvPr id="6238" name="AutoShape 94"/>
            <p:cNvSpPr>
              <a:spLocks/>
            </p:cNvSpPr>
            <p:nvPr/>
          </p:nvSpPr>
          <p:spPr bwMode="auto">
            <a:xfrm rot="5400000" flipH="1">
              <a:off x="-195995" y="368183"/>
              <a:ext cx="618022" cy="226032"/>
            </a:xfrm>
            <a:custGeom>
              <a:avLst/>
              <a:gdLst>
                <a:gd name="T0" fmla="*/ 10800 w 21600"/>
                <a:gd name="T1" fmla="+- 0 10397 703"/>
                <a:gd name="T2" fmla="*/ 10397 h 19389"/>
                <a:gd name="T3" fmla="*/ 10800 w 21600"/>
                <a:gd name="T4" fmla="+- 0 10397 703"/>
                <a:gd name="T5" fmla="*/ 10397 h 19389"/>
                <a:gd name="T6" fmla="*/ 10800 w 21600"/>
                <a:gd name="T7" fmla="+- 0 10397 703"/>
                <a:gd name="T8" fmla="*/ 10397 h 19389"/>
                <a:gd name="T9" fmla="*/ 10800 w 21600"/>
                <a:gd name="T10" fmla="+- 0 10397 703"/>
                <a:gd name="T11" fmla="*/ 10397 h 19389"/>
              </a:gdLst>
              <a:ahLst/>
              <a:cxnLst>
                <a:cxn ang="0">
                  <a:pos x="T0" y="T2"/>
                </a:cxn>
                <a:cxn ang="0">
                  <a:pos x="T3" y="T5"/>
                </a:cxn>
                <a:cxn ang="0">
                  <a:pos x="T6" y="T8"/>
                </a:cxn>
                <a:cxn ang="0">
                  <a:pos x="T9" y="T11"/>
                </a:cxn>
              </a:cxnLst>
              <a:rect l="0" t="0" r="r" b="b"/>
              <a:pathLst>
                <a:path w="21600" h="19389">
                  <a:moveTo>
                    <a:pt x="0" y="13697"/>
                  </a:moveTo>
                  <a:cubicBezTo>
                    <a:pt x="4140" y="6497"/>
                    <a:pt x="8280" y="-703"/>
                    <a:pt x="10368" y="55"/>
                  </a:cubicBezTo>
                  <a:cubicBezTo>
                    <a:pt x="12456" y="813"/>
                    <a:pt x="10656" y="15592"/>
                    <a:pt x="12528" y="18244"/>
                  </a:cubicBezTo>
                  <a:cubicBezTo>
                    <a:pt x="14400" y="20897"/>
                    <a:pt x="18000" y="18434"/>
                    <a:pt x="21600" y="15971"/>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239" name="Line 95"/>
            <p:cNvSpPr>
              <a:spLocks noChangeShapeType="1"/>
            </p:cNvSpPr>
            <p:nvPr/>
          </p:nvSpPr>
          <p:spPr bwMode="auto">
            <a:xfrm flipH="1" flipV="1">
              <a:off x="48758" y="-1"/>
              <a:ext cx="1427" cy="38317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6240" name="AutoShape 96"/>
          <p:cNvSpPr>
            <a:spLocks/>
          </p:cNvSpPr>
          <p:nvPr/>
        </p:nvSpPr>
        <p:spPr bwMode="auto">
          <a:xfrm>
            <a:off x="9859169" y="4905375"/>
            <a:ext cx="950913" cy="1283494"/>
          </a:xfrm>
          <a:custGeom>
            <a:avLst/>
            <a:gdLst>
              <a:gd name="T0" fmla="*/ 10296 w 20592"/>
              <a:gd name="T1" fmla="*/ 10800 h 21600"/>
              <a:gd name="T2" fmla="*/ 10296 w 20592"/>
              <a:gd name="T3" fmla="*/ 10800 h 21600"/>
              <a:gd name="T4" fmla="*/ 10296 w 20592"/>
              <a:gd name="T5" fmla="*/ 10800 h 21600"/>
              <a:gd name="T6" fmla="*/ 10296 w 20592"/>
              <a:gd name="T7" fmla="*/ 10800 h 21600"/>
            </a:gdLst>
            <a:ahLst/>
            <a:cxnLst>
              <a:cxn ang="0">
                <a:pos x="T0" y="T1"/>
              </a:cxn>
              <a:cxn ang="0">
                <a:pos x="T2" y="T3"/>
              </a:cxn>
              <a:cxn ang="0">
                <a:pos x="T4" y="T5"/>
              </a:cxn>
              <a:cxn ang="0">
                <a:pos x="T6" y="T7"/>
              </a:cxn>
            </a:cxnLst>
            <a:rect l="0" t="0" r="r" b="b"/>
            <a:pathLst>
              <a:path w="20592" h="21600">
                <a:moveTo>
                  <a:pt x="0" y="21600"/>
                </a:moveTo>
                <a:cubicBezTo>
                  <a:pt x="5590" y="20097"/>
                  <a:pt x="11179" y="18594"/>
                  <a:pt x="14569" y="15457"/>
                </a:cubicBezTo>
                <a:cubicBezTo>
                  <a:pt x="17958" y="12319"/>
                  <a:pt x="21600" y="5350"/>
                  <a:pt x="20335" y="2774"/>
                </a:cubicBezTo>
                <a:cubicBezTo>
                  <a:pt x="19071" y="198"/>
                  <a:pt x="13026" y="99"/>
                  <a:pt x="6981" y="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241" name="Line 97"/>
          <p:cNvSpPr>
            <a:spLocks noChangeShapeType="1"/>
          </p:cNvSpPr>
          <p:nvPr/>
        </p:nvSpPr>
        <p:spPr bwMode="auto">
          <a:xfrm flipH="1" flipV="1">
            <a:off x="10062369" y="4905375"/>
            <a:ext cx="342106" cy="79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242" name="AutoShape 98"/>
          <p:cNvSpPr>
            <a:spLocks/>
          </p:cNvSpPr>
          <p:nvPr/>
        </p:nvSpPr>
        <p:spPr bwMode="auto">
          <a:xfrm>
            <a:off x="9539288" y="4969669"/>
            <a:ext cx="134938" cy="575469"/>
          </a:xfrm>
          <a:custGeom>
            <a:avLst/>
            <a:gdLst>
              <a:gd name="T0" fmla="+- 0 11531 1462"/>
              <a:gd name="T1" fmla="*/ T0 w 20138"/>
              <a:gd name="T2" fmla="*/ 10800 h 21600"/>
              <a:gd name="T3" fmla="+- 0 11531 1462"/>
              <a:gd name="T4" fmla="*/ T3 w 20138"/>
              <a:gd name="T5" fmla="*/ 10800 h 21600"/>
              <a:gd name="T6" fmla="+- 0 11531 1462"/>
              <a:gd name="T7" fmla="*/ T6 w 20138"/>
              <a:gd name="T8" fmla="*/ 10800 h 21600"/>
              <a:gd name="T9" fmla="+- 0 11531 1462"/>
              <a:gd name="T10" fmla="*/ T9 w 20138"/>
              <a:gd name="T11" fmla="*/ 10800 h 21600"/>
            </a:gdLst>
            <a:ahLst/>
            <a:cxnLst>
              <a:cxn ang="0">
                <a:pos x="T1" y="T2"/>
              </a:cxn>
              <a:cxn ang="0">
                <a:pos x="T4" y="T5"/>
              </a:cxn>
              <a:cxn ang="0">
                <a:pos x="T7" y="T8"/>
              </a:cxn>
              <a:cxn ang="0">
                <a:pos x="T10" y="T11"/>
              </a:cxn>
            </a:cxnLst>
            <a:rect l="0" t="0" r="r" b="b"/>
            <a:pathLst>
              <a:path w="20138" h="21600">
                <a:moveTo>
                  <a:pt x="9155" y="0"/>
                </a:moveTo>
                <a:cubicBezTo>
                  <a:pt x="3846" y="2354"/>
                  <a:pt x="-1462" y="4708"/>
                  <a:pt x="369" y="8308"/>
                </a:cubicBezTo>
                <a:cubicBezTo>
                  <a:pt x="2199" y="11908"/>
                  <a:pt x="11169" y="16754"/>
                  <a:pt x="20138" y="2160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243" name="Line 99"/>
          <p:cNvSpPr>
            <a:spLocks noChangeShapeType="1"/>
          </p:cNvSpPr>
          <p:nvPr/>
        </p:nvSpPr>
        <p:spPr bwMode="auto">
          <a:xfrm>
            <a:off x="9646444" y="5545138"/>
            <a:ext cx="12700" cy="8810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244" name="AutoShape 100"/>
          <p:cNvSpPr>
            <a:spLocks/>
          </p:cNvSpPr>
          <p:nvPr/>
        </p:nvSpPr>
        <p:spPr bwMode="auto">
          <a:xfrm>
            <a:off x="9376569" y="6105525"/>
            <a:ext cx="424656" cy="294482"/>
          </a:xfrm>
          <a:custGeom>
            <a:avLst/>
            <a:gdLst>
              <a:gd name="T0" fmla="+- 0 10536 978"/>
              <a:gd name="T1" fmla="*/ T0 w 19116"/>
              <a:gd name="T2" fmla="*/ 10800 h 21600"/>
              <a:gd name="T3" fmla="+- 0 10536 978"/>
              <a:gd name="T4" fmla="*/ T3 w 19116"/>
              <a:gd name="T5" fmla="*/ 10800 h 21600"/>
              <a:gd name="T6" fmla="+- 0 10536 978"/>
              <a:gd name="T7" fmla="*/ T6 w 19116"/>
              <a:gd name="T8" fmla="*/ 10800 h 21600"/>
              <a:gd name="T9" fmla="+- 0 10536 978"/>
              <a:gd name="T10" fmla="*/ T9 w 19116"/>
              <a:gd name="T11" fmla="*/ 10800 h 21600"/>
            </a:gdLst>
            <a:ahLst/>
            <a:cxnLst>
              <a:cxn ang="0">
                <a:pos x="T1" y="T2"/>
              </a:cxn>
              <a:cxn ang="0">
                <a:pos x="T4" y="T5"/>
              </a:cxn>
              <a:cxn ang="0">
                <a:pos x="T7" y="T8"/>
              </a:cxn>
              <a:cxn ang="0">
                <a:pos x="T10" y="T11"/>
              </a:cxn>
            </a:cxnLst>
            <a:rect l="0" t="0" r="r" b="b"/>
            <a:pathLst>
              <a:path w="19116" h="21600">
                <a:moveTo>
                  <a:pt x="11428" y="21600"/>
                </a:moveTo>
                <a:cubicBezTo>
                  <a:pt x="5225" y="18270"/>
                  <a:pt x="-978" y="14940"/>
                  <a:pt x="130" y="14040"/>
                </a:cubicBezTo>
                <a:cubicBezTo>
                  <a:pt x="1237" y="13140"/>
                  <a:pt x="15527" y="18540"/>
                  <a:pt x="18074" y="16200"/>
                </a:cubicBezTo>
                <a:cubicBezTo>
                  <a:pt x="20622" y="13860"/>
                  <a:pt x="18019" y="6930"/>
                  <a:pt x="15416"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grpSp>
        <p:nvGrpSpPr>
          <p:cNvPr id="6245" name="Group 101"/>
          <p:cNvGrpSpPr>
            <a:grpSpLocks/>
          </p:cNvGrpSpPr>
          <p:nvPr/>
        </p:nvGrpSpPr>
        <p:grpSpPr bwMode="auto">
          <a:xfrm>
            <a:off x="9644857" y="4868069"/>
            <a:ext cx="458788" cy="855663"/>
            <a:chOff x="0" y="-1"/>
            <a:chExt cx="917225" cy="1711831"/>
          </a:xfrm>
        </p:grpSpPr>
        <p:grpSp>
          <p:nvGrpSpPr>
            <p:cNvPr id="6246" name="Group 102"/>
            <p:cNvGrpSpPr>
              <a:grpSpLocks/>
            </p:cNvGrpSpPr>
            <p:nvPr/>
          </p:nvGrpSpPr>
          <p:grpSpPr bwMode="auto">
            <a:xfrm>
              <a:off x="472912" y="0"/>
              <a:ext cx="444313" cy="1512316"/>
              <a:chOff x="0" y="-1"/>
              <a:chExt cx="444312" cy="1512317"/>
            </a:xfrm>
          </p:grpSpPr>
          <p:sp>
            <p:nvSpPr>
              <p:cNvPr id="6247" name="AutoShape 103"/>
              <p:cNvSpPr>
                <a:spLocks/>
              </p:cNvSpPr>
              <p:nvPr/>
            </p:nvSpPr>
            <p:spPr bwMode="auto">
              <a:xfrm rot="6073365" flipH="1">
                <a:off x="-343333" y="821114"/>
                <a:ext cx="1130978" cy="228568"/>
              </a:xfrm>
              <a:custGeom>
                <a:avLst/>
                <a:gdLst>
                  <a:gd name="T0" fmla="*/ 10800 w 21600"/>
                  <a:gd name="T1" fmla="+- 0 10397 703"/>
                  <a:gd name="T2" fmla="*/ 10397 h 19389"/>
                  <a:gd name="T3" fmla="*/ 10800 w 21600"/>
                  <a:gd name="T4" fmla="+- 0 10397 703"/>
                  <a:gd name="T5" fmla="*/ 10397 h 19389"/>
                  <a:gd name="T6" fmla="*/ 10800 w 21600"/>
                  <a:gd name="T7" fmla="+- 0 10397 703"/>
                  <a:gd name="T8" fmla="*/ 10397 h 19389"/>
                  <a:gd name="T9" fmla="*/ 10800 w 21600"/>
                  <a:gd name="T10" fmla="+- 0 10397 703"/>
                  <a:gd name="T11" fmla="*/ 10397 h 19389"/>
                </a:gdLst>
                <a:ahLst/>
                <a:cxnLst>
                  <a:cxn ang="0">
                    <a:pos x="T0" y="T2"/>
                  </a:cxn>
                  <a:cxn ang="0">
                    <a:pos x="T3" y="T5"/>
                  </a:cxn>
                  <a:cxn ang="0">
                    <a:pos x="T6" y="T8"/>
                  </a:cxn>
                  <a:cxn ang="0">
                    <a:pos x="T9" y="T11"/>
                  </a:cxn>
                </a:cxnLst>
                <a:rect l="0" t="0" r="r" b="b"/>
                <a:pathLst>
                  <a:path w="21600" h="19389">
                    <a:moveTo>
                      <a:pt x="0" y="13697"/>
                    </a:moveTo>
                    <a:cubicBezTo>
                      <a:pt x="4140" y="6497"/>
                      <a:pt x="8280" y="-703"/>
                      <a:pt x="10368" y="55"/>
                    </a:cubicBezTo>
                    <a:cubicBezTo>
                      <a:pt x="12456" y="813"/>
                      <a:pt x="10656" y="15592"/>
                      <a:pt x="12528" y="18244"/>
                    </a:cubicBezTo>
                    <a:cubicBezTo>
                      <a:pt x="14400" y="20897"/>
                      <a:pt x="18000" y="18434"/>
                      <a:pt x="21600" y="15971"/>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248" name="Line 104"/>
              <p:cNvSpPr>
                <a:spLocks noChangeShapeType="1"/>
              </p:cNvSpPr>
              <p:nvPr/>
            </p:nvSpPr>
            <p:spPr bwMode="auto">
              <a:xfrm flipV="1">
                <a:off x="194749" y="-1"/>
                <a:ext cx="135058" cy="68808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6249" name="AutoShape 105"/>
            <p:cNvSpPr>
              <a:spLocks/>
            </p:cNvSpPr>
            <p:nvPr/>
          </p:nvSpPr>
          <p:spPr bwMode="auto">
            <a:xfrm>
              <a:off x="0" y="1412598"/>
              <a:ext cx="560439" cy="299232"/>
            </a:xfrm>
            <a:custGeom>
              <a:avLst/>
              <a:gdLst>
                <a:gd name="T0" fmla="*/ 10800 w 21600"/>
                <a:gd name="T1" fmla="*/ 10113 h 20227"/>
                <a:gd name="T2" fmla="*/ 10800 w 21600"/>
                <a:gd name="T3" fmla="*/ 10113 h 20227"/>
                <a:gd name="T4" fmla="*/ 10800 w 21600"/>
                <a:gd name="T5" fmla="*/ 10113 h 20227"/>
                <a:gd name="T6" fmla="*/ 10800 w 21600"/>
                <a:gd name="T7" fmla="*/ 10113 h 20227"/>
              </a:gdLst>
              <a:ahLst/>
              <a:cxnLst>
                <a:cxn ang="0">
                  <a:pos x="T0" y="T1"/>
                </a:cxn>
                <a:cxn ang="0">
                  <a:pos x="T2" y="T3"/>
                </a:cxn>
                <a:cxn ang="0">
                  <a:pos x="T4" y="T5"/>
                </a:cxn>
                <a:cxn ang="0">
                  <a:pos x="T6" y="T7"/>
                </a:cxn>
              </a:cxnLst>
              <a:rect l="0" t="0" r="r" b="b"/>
              <a:pathLst>
                <a:path w="21600" h="20227">
                  <a:moveTo>
                    <a:pt x="0" y="9969"/>
                  </a:moveTo>
                  <a:cubicBezTo>
                    <a:pt x="3884" y="15785"/>
                    <a:pt x="7768" y="21600"/>
                    <a:pt x="11368" y="19938"/>
                  </a:cubicBezTo>
                  <a:cubicBezTo>
                    <a:pt x="14968" y="18277"/>
                    <a:pt x="18284" y="9138"/>
                    <a:pt x="21600"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grpSp>
      <p:grpSp>
        <p:nvGrpSpPr>
          <p:cNvPr id="6250" name="Group 106"/>
          <p:cNvGrpSpPr>
            <a:grpSpLocks/>
          </p:cNvGrpSpPr>
          <p:nvPr/>
        </p:nvGrpSpPr>
        <p:grpSpPr bwMode="auto">
          <a:xfrm>
            <a:off x="9509919" y="3938588"/>
            <a:ext cx="681831" cy="809625"/>
            <a:chOff x="-1" y="-1"/>
            <a:chExt cx="1363189" cy="1619249"/>
          </a:xfrm>
        </p:grpSpPr>
        <p:sp>
          <p:nvSpPr>
            <p:cNvPr id="6251" name="AutoShape 107"/>
            <p:cNvSpPr>
              <a:spLocks/>
            </p:cNvSpPr>
            <p:nvPr/>
          </p:nvSpPr>
          <p:spPr bwMode="auto">
            <a:xfrm rot="384478" flipH="1">
              <a:off x="72982" y="179642"/>
              <a:ext cx="1217224" cy="1375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3029" y="17352"/>
                    <a:pt x="6059" y="13104"/>
                    <a:pt x="7376" y="12528"/>
                  </a:cubicBezTo>
                  <a:cubicBezTo>
                    <a:pt x="8693" y="11952"/>
                    <a:pt x="7200" y="18216"/>
                    <a:pt x="7902" y="18144"/>
                  </a:cubicBezTo>
                  <a:cubicBezTo>
                    <a:pt x="8605" y="18072"/>
                    <a:pt x="10800" y="12672"/>
                    <a:pt x="11590" y="12096"/>
                  </a:cubicBezTo>
                  <a:cubicBezTo>
                    <a:pt x="12380" y="11520"/>
                    <a:pt x="10976" y="16704"/>
                    <a:pt x="12644" y="14688"/>
                  </a:cubicBezTo>
                  <a:cubicBezTo>
                    <a:pt x="14312" y="12672"/>
                    <a:pt x="17956" y="6336"/>
                    <a:pt x="21600"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252" name="Line 108"/>
            <p:cNvSpPr>
              <a:spLocks noChangeShapeType="1"/>
            </p:cNvSpPr>
            <p:nvPr/>
          </p:nvSpPr>
          <p:spPr bwMode="auto">
            <a:xfrm flipH="1" flipV="1">
              <a:off x="106850" y="0"/>
              <a:ext cx="443843" cy="110216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6253" name="Rectangle 109"/>
          <p:cNvSpPr>
            <a:spLocks/>
          </p:cNvSpPr>
          <p:nvPr/>
        </p:nvSpPr>
        <p:spPr bwMode="auto">
          <a:xfrm>
            <a:off x="402432" y="1441669"/>
            <a:ext cx="6543675" cy="199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t>The player runs with the ball towards the cones makes fakes with changes of direction and with cutouts back, past the third row of cones makes a backhand pass to the partner who has made the same movement without the ball which receives and takes in drive leads straight . Players start alternating once on the right with the ball and left when the passage you receive from right to left on goal is a reverse drive</a:t>
            </a:r>
          </a:p>
        </p:txBody>
      </p:sp>
      <p:grpSp>
        <p:nvGrpSpPr>
          <p:cNvPr id="6254" name="Group 110"/>
          <p:cNvGrpSpPr>
            <a:grpSpLocks/>
          </p:cNvGrpSpPr>
          <p:nvPr/>
        </p:nvGrpSpPr>
        <p:grpSpPr bwMode="auto">
          <a:xfrm>
            <a:off x="10560844" y="3371057"/>
            <a:ext cx="140494" cy="230188"/>
            <a:chOff x="0" y="0"/>
            <a:chExt cx="281301" cy="461303"/>
          </a:xfrm>
        </p:grpSpPr>
        <p:sp>
          <p:nvSpPr>
            <p:cNvPr id="6255" name="Oval 111"/>
            <p:cNvSpPr>
              <a:spLocks/>
            </p:cNvSpPr>
            <p:nvPr/>
          </p:nvSpPr>
          <p:spPr bwMode="auto">
            <a:xfrm rot="5400000" flipH="1">
              <a:off x="0" y="180001"/>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6256" name="Group 112"/>
            <p:cNvGrpSpPr>
              <a:grpSpLocks/>
            </p:cNvGrpSpPr>
            <p:nvPr/>
          </p:nvGrpSpPr>
          <p:grpSpPr bwMode="auto">
            <a:xfrm>
              <a:off x="51696" y="0"/>
              <a:ext cx="197476" cy="180002"/>
              <a:chOff x="0" y="0"/>
              <a:chExt cx="197475" cy="180002"/>
            </a:xfrm>
          </p:grpSpPr>
          <p:pic>
            <p:nvPicPr>
              <p:cNvPr id="6257" name="Picture 113"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8737" y="-8737"/>
                <a:ext cx="180002" cy="19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58" name="Picture 114"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64730" y="50588"/>
                <a:ext cx="68127"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sp>
        <p:nvSpPr>
          <p:cNvPr id="6259" name="Oval 115"/>
          <p:cNvSpPr>
            <a:spLocks/>
          </p:cNvSpPr>
          <p:nvPr/>
        </p:nvSpPr>
        <p:spPr bwMode="auto">
          <a:xfrm rot="16200000" flipV="1">
            <a:off x="9168210" y="3427016"/>
            <a:ext cx="140494"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effectLst>
                <a:outerShdw blurRad="38100" dist="38100" dir="2700000" algn="tl">
                  <a:srgbClr val="FFFFFF"/>
                </a:outerShdw>
              </a:effectLst>
            </a:endParaRPr>
          </a:p>
        </p:txBody>
      </p:sp>
      <p:sp>
        <p:nvSpPr>
          <p:cNvPr id="6260" name="Line 116"/>
          <p:cNvSpPr>
            <a:spLocks noChangeShapeType="1"/>
          </p:cNvSpPr>
          <p:nvPr/>
        </p:nvSpPr>
        <p:spPr bwMode="auto">
          <a:xfrm>
            <a:off x="395288" y="563483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261" name="Line 117"/>
          <p:cNvSpPr>
            <a:spLocks noChangeShapeType="1"/>
          </p:cNvSpPr>
          <p:nvPr/>
        </p:nvSpPr>
        <p:spPr bwMode="auto">
          <a:xfrm>
            <a:off x="408782" y="3398838"/>
            <a:ext cx="6544469"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262" name="Rectangle 118"/>
          <p:cNvSpPr>
            <a:spLocks/>
          </p:cNvSpPr>
          <p:nvPr/>
        </p:nvSpPr>
        <p:spPr bwMode="auto">
          <a:xfrm>
            <a:off x="419100" y="1088876"/>
            <a:ext cx="1696362"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DEVELOPMENT:</a:t>
            </a:r>
          </a:p>
        </p:txBody>
      </p:sp>
      <p:sp>
        <p:nvSpPr>
          <p:cNvPr id="6263" name="Rectangle 119"/>
          <p:cNvSpPr>
            <a:spLocks/>
          </p:cNvSpPr>
          <p:nvPr/>
        </p:nvSpPr>
        <p:spPr bwMode="auto">
          <a:xfrm>
            <a:off x="495300" y="4088458"/>
            <a:ext cx="1696362"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DEVELOPMENT:</a:t>
            </a:r>
          </a:p>
        </p:txBody>
      </p:sp>
    </p:spTree>
    <p:extLst>
      <p:ext uri="{BB962C8B-B14F-4D97-AF65-F5344CB8AC3E}">
        <p14:creationId xmlns:p14="http://schemas.microsoft.com/office/powerpoint/2010/main" val="199788471"/>
      </p:ext>
    </p:extLst>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78619"/>
            <a:ext cx="4320382" cy="3047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0" name="Picture 2"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73856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1" name="Line 3"/>
          <p:cNvSpPr>
            <a:spLocks noChangeShapeType="1"/>
          </p:cNvSpPr>
          <p:nvPr/>
        </p:nvSpPr>
        <p:spPr bwMode="auto">
          <a:xfrm>
            <a:off x="402432" y="204708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2" name="Line 4"/>
          <p:cNvSpPr>
            <a:spLocks noChangeShapeType="1"/>
          </p:cNvSpPr>
          <p:nvPr/>
        </p:nvSpPr>
        <p:spPr bwMode="auto">
          <a:xfrm>
            <a:off x="402432" y="177403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3" name="Line 5"/>
          <p:cNvSpPr>
            <a:spLocks noChangeShapeType="1"/>
          </p:cNvSpPr>
          <p:nvPr/>
        </p:nvSpPr>
        <p:spPr bwMode="auto">
          <a:xfrm>
            <a:off x="402432" y="231060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4" name="Line 6"/>
          <p:cNvSpPr>
            <a:spLocks noChangeShapeType="1"/>
          </p:cNvSpPr>
          <p:nvPr/>
        </p:nvSpPr>
        <p:spPr bwMode="auto">
          <a:xfrm>
            <a:off x="402432" y="25971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5" name="Line 7"/>
          <p:cNvSpPr>
            <a:spLocks noChangeShapeType="1"/>
          </p:cNvSpPr>
          <p:nvPr/>
        </p:nvSpPr>
        <p:spPr bwMode="auto">
          <a:xfrm>
            <a:off x="402432" y="288369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6" name="Line 8"/>
          <p:cNvSpPr>
            <a:spLocks noChangeShapeType="1"/>
          </p:cNvSpPr>
          <p:nvPr/>
        </p:nvSpPr>
        <p:spPr bwMode="auto">
          <a:xfrm>
            <a:off x="402432" y="482838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7" name="Line 9"/>
          <p:cNvSpPr>
            <a:spLocks noChangeShapeType="1"/>
          </p:cNvSpPr>
          <p:nvPr/>
        </p:nvSpPr>
        <p:spPr bwMode="auto">
          <a:xfrm>
            <a:off x="402432" y="31424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8" name="Line 10"/>
          <p:cNvSpPr>
            <a:spLocks noChangeShapeType="1"/>
          </p:cNvSpPr>
          <p:nvPr/>
        </p:nvSpPr>
        <p:spPr bwMode="auto">
          <a:xfrm>
            <a:off x="402432"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9" name="Line 11"/>
          <p:cNvSpPr>
            <a:spLocks noChangeShapeType="1"/>
          </p:cNvSpPr>
          <p:nvPr/>
        </p:nvSpPr>
        <p:spPr bwMode="auto">
          <a:xfrm>
            <a:off x="402432" y="51109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80" name="Rectangle 12"/>
          <p:cNvSpPr>
            <a:spLocks/>
          </p:cNvSpPr>
          <p:nvPr/>
        </p:nvSpPr>
        <p:spPr bwMode="auto">
          <a:xfrm>
            <a:off x="3836988" y="164659"/>
            <a:ext cx="403957"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Tecnica</a:t>
            </a:r>
          </a:p>
        </p:txBody>
      </p:sp>
      <p:sp>
        <p:nvSpPr>
          <p:cNvPr id="7181" name="Rectangle 13"/>
          <p:cNvSpPr>
            <a:spLocks/>
          </p:cNvSpPr>
          <p:nvPr/>
        </p:nvSpPr>
        <p:spPr bwMode="auto">
          <a:xfrm>
            <a:off x="411163" y="749652"/>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N°3</a:t>
            </a:r>
          </a:p>
        </p:txBody>
      </p:sp>
      <p:sp>
        <p:nvSpPr>
          <p:cNvPr id="7182" name="Rectangle 14"/>
          <p:cNvSpPr>
            <a:spLocks/>
          </p:cNvSpPr>
          <p:nvPr/>
        </p:nvSpPr>
        <p:spPr bwMode="auto">
          <a:xfrm>
            <a:off x="459582" y="3749234"/>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N°4</a:t>
            </a:r>
          </a:p>
        </p:txBody>
      </p:sp>
      <p:sp>
        <p:nvSpPr>
          <p:cNvPr id="7183" name="Rectangle 15"/>
          <p:cNvSpPr>
            <a:spLocks/>
          </p:cNvSpPr>
          <p:nvPr/>
        </p:nvSpPr>
        <p:spPr bwMode="auto">
          <a:xfrm>
            <a:off x="467122" y="4494213"/>
            <a:ext cx="6479382" cy="1159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t>Il giocatore con palla parte in conduzione dopo aver fatto una finta  alza la testa e passa la palla al giocatore che parte dal cono rosso per ricevere andando incontro, ricevuta la palla guarda dove  va il compagno per passargliela, il quale riceve e tirare in porta</a:t>
            </a:r>
          </a:p>
        </p:txBody>
      </p:sp>
      <p:grpSp>
        <p:nvGrpSpPr>
          <p:cNvPr id="7184" name="Group 16"/>
          <p:cNvGrpSpPr>
            <a:grpSpLocks/>
          </p:cNvGrpSpPr>
          <p:nvPr/>
        </p:nvGrpSpPr>
        <p:grpSpPr bwMode="auto">
          <a:xfrm>
            <a:off x="7731125" y="5705475"/>
            <a:ext cx="264319" cy="698500"/>
            <a:chOff x="-1" y="-1"/>
            <a:chExt cx="528315" cy="1397913"/>
          </a:xfrm>
        </p:grpSpPr>
        <p:sp>
          <p:nvSpPr>
            <p:cNvPr id="7185" name="Line 17"/>
            <p:cNvSpPr>
              <a:spLocks noChangeShapeType="1"/>
            </p:cNvSpPr>
            <p:nvPr/>
          </p:nvSpPr>
          <p:spPr bwMode="auto">
            <a:xfrm flipH="1">
              <a:off x="-1" y="-1"/>
              <a:ext cx="1590" cy="1397913"/>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86" name="Line 18"/>
            <p:cNvSpPr>
              <a:spLocks noChangeShapeType="1"/>
            </p:cNvSpPr>
            <p:nvPr/>
          </p:nvSpPr>
          <p:spPr bwMode="auto">
            <a:xfrm flipH="1">
              <a:off x="521809" y="-1"/>
              <a:ext cx="1590" cy="1397913"/>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87" name="Line 19"/>
            <p:cNvSpPr>
              <a:spLocks noChangeShapeType="1"/>
            </p:cNvSpPr>
            <p:nvPr/>
          </p:nvSpPr>
          <p:spPr bwMode="auto">
            <a:xfrm>
              <a:off x="21952" y="1166094"/>
              <a:ext cx="501447" cy="1589"/>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88" name="Line 20"/>
            <p:cNvSpPr>
              <a:spLocks noChangeShapeType="1"/>
            </p:cNvSpPr>
            <p:nvPr/>
          </p:nvSpPr>
          <p:spPr bwMode="auto">
            <a:xfrm>
              <a:off x="26867" y="787548"/>
              <a:ext cx="501447" cy="1590"/>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89" name="Line 21"/>
            <p:cNvSpPr>
              <a:spLocks noChangeShapeType="1"/>
            </p:cNvSpPr>
            <p:nvPr/>
          </p:nvSpPr>
          <p:spPr bwMode="auto">
            <a:xfrm>
              <a:off x="26867" y="433584"/>
              <a:ext cx="501447" cy="1590"/>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90" name="Line 22"/>
            <p:cNvSpPr>
              <a:spLocks noChangeShapeType="1"/>
            </p:cNvSpPr>
            <p:nvPr/>
          </p:nvSpPr>
          <p:spPr bwMode="auto">
            <a:xfrm>
              <a:off x="2285" y="143529"/>
              <a:ext cx="501447" cy="1590"/>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grpSp>
        <p:nvGrpSpPr>
          <p:cNvPr id="7191" name="Group 23"/>
          <p:cNvGrpSpPr>
            <a:grpSpLocks/>
          </p:cNvGrpSpPr>
          <p:nvPr/>
        </p:nvGrpSpPr>
        <p:grpSpPr bwMode="auto">
          <a:xfrm>
            <a:off x="7881144" y="5969794"/>
            <a:ext cx="250825" cy="370681"/>
            <a:chOff x="0" y="-1"/>
            <a:chExt cx="501790" cy="740196"/>
          </a:xfrm>
        </p:grpSpPr>
        <p:sp>
          <p:nvSpPr>
            <p:cNvPr id="7192" name="AutoShape 24"/>
            <p:cNvSpPr>
              <a:spLocks/>
            </p:cNvSpPr>
            <p:nvPr/>
          </p:nvSpPr>
          <p:spPr bwMode="auto">
            <a:xfrm rot="16200000">
              <a:off x="159790" y="90000"/>
              <a:ext cx="432000" cy="252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029" y="0"/>
                  </a:lnTo>
                  <a:lnTo>
                    <a:pt x="8029"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7193" name="AutoShape 25"/>
            <p:cNvSpPr>
              <a:spLocks/>
            </p:cNvSpPr>
            <p:nvPr/>
          </p:nvSpPr>
          <p:spPr bwMode="auto">
            <a:xfrm rot="5400000">
              <a:off x="-90001" y="398195"/>
              <a:ext cx="432001" cy="252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grpSp>
      <p:grpSp>
        <p:nvGrpSpPr>
          <p:cNvPr id="7194" name="Group 26"/>
          <p:cNvGrpSpPr>
            <a:grpSpLocks/>
          </p:cNvGrpSpPr>
          <p:nvPr/>
        </p:nvGrpSpPr>
        <p:grpSpPr bwMode="auto">
          <a:xfrm>
            <a:off x="9066213" y="6536532"/>
            <a:ext cx="90488" cy="98425"/>
            <a:chOff x="0" y="-1"/>
            <a:chExt cx="180003" cy="197476"/>
          </a:xfrm>
        </p:grpSpPr>
        <p:pic>
          <p:nvPicPr>
            <p:cNvPr id="7195" name="Picture 27"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96" name="Picture 28"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197" name="Group 29"/>
          <p:cNvGrpSpPr>
            <a:grpSpLocks/>
          </p:cNvGrpSpPr>
          <p:nvPr/>
        </p:nvGrpSpPr>
        <p:grpSpPr bwMode="auto">
          <a:xfrm>
            <a:off x="9024938" y="6612732"/>
            <a:ext cx="89694" cy="98425"/>
            <a:chOff x="0" y="-1"/>
            <a:chExt cx="180003" cy="197476"/>
          </a:xfrm>
        </p:grpSpPr>
        <p:pic>
          <p:nvPicPr>
            <p:cNvPr id="7198" name="Picture 30"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99" name="Picture 31"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200" name="Group 32"/>
          <p:cNvGrpSpPr>
            <a:grpSpLocks/>
          </p:cNvGrpSpPr>
          <p:nvPr/>
        </p:nvGrpSpPr>
        <p:grpSpPr bwMode="auto">
          <a:xfrm>
            <a:off x="8968582" y="6570663"/>
            <a:ext cx="89694" cy="98425"/>
            <a:chOff x="0" y="-1"/>
            <a:chExt cx="180003" cy="197476"/>
          </a:xfrm>
        </p:grpSpPr>
        <p:pic>
          <p:nvPicPr>
            <p:cNvPr id="7201" name="Picture 33"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02" name="Picture 34"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203" name="Group 35"/>
          <p:cNvGrpSpPr>
            <a:grpSpLocks/>
          </p:cNvGrpSpPr>
          <p:nvPr/>
        </p:nvGrpSpPr>
        <p:grpSpPr bwMode="auto">
          <a:xfrm>
            <a:off x="9567069" y="6383338"/>
            <a:ext cx="90488" cy="99219"/>
            <a:chOff x="0" y="-1"/>
            <a:chExt cx="180003" cy="197476"/>
          </a:xfrm>
        </p:grpSpPr>
        <p:pic>
          <p:nvPicPr>
            <p:cNvPr id="7204" name="Picture 36"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05" name="Picture 37"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206" name="Group 38"/>
          <p:cNvGrpSpPr>
            <a:grpSpLocks/>
          </p:cNvGrpSpPr>
          <p:nvPr/>
        </p:nvGrpSpPr>
        <p:grpSpPr bwMode="auto">
          <a:xfrm>
            <a:off x="9513094" y="6408411"/>
            <a:ext cx="140494" cy="297517"/>
            <a:chOff x="0" y="-5418"/>
            <a:chExt cx="281301" cy="595034"/>
          </a:xfrm>
        </p:grpSpPr>
        <p:sp>
          <p:nvSpPr>
            <p:cNvPr id="7207" name="Oval 39"/>
            <p:cNvSpPr>
              <a:spLocks/>
            </p:cNvSpPr>
            <p:nvPr/>
          </p:nvSpPr>
          <p:spPr bwMode="auto">
            <a:xfrm>
              <a:off x="0" y="151449"/>
              <a:ext cx="281301" cy="28130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08" name="Rectangle 40"/>
            <p:cNvSpPr>
              <a:spLocks/>
            </p:cNvSpPr>
            <p:nvPr/>
          </p:nvSpPr>
          <p:spPr bwMode="auto">
            <a:xfrm>
              <a:off x="41196" y="-5418"/>
              <a:ext cx="198911" cy="595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solidFill>
                    <a:srgbClr val="FFFFFF"/>
                  </a:solidFill>
                </a:rPr>
                <a:t>1</a:t>
              </a:r>
            </a:p>
          </p:txBody>
        </p:sp>
      </p:grpSp>
      <p:grpSp>
        <p:nvGrpSpPr>
          <p:cNvPr id="7209" name="Group 41"/>
          <p:cNvGrpSpPr>
            <a:grpSpLocks/>
          </p:cNvGrpSpPr>
          <p:nvPr/>
        </p:nvGrpSpPr>
        <p:grpSpPr bwMode="auto">
          <a:xfrm>
            <a:off x="8939213" y="1917700"/>
            <a:ext cx="438150" cy="153194"/>
            <a:chOff x="-1" y="0"/>
            <a:chExt cx="876364" cy="306398"/>
          </a:xfrm>
        </p:grpSpPr>
        <p:sp>
          <p:nvSpPr>
            <p:cNvPr id="7210" name="AutoShape 42"/>
            <p:cNvSpPr>
              <a:spLocks/>
            </p:cNvSpPr>
            <p:nvPr/>
          </p:nvSpPr>
          <p:spPr bwMode="auto">
            <a:xfrm>
              <a:off x="316627" y="7912"/>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11" name="AutoShape 43"/>
            <p:cNvSpPr>
              <a:spLocks/>
            </p:cNvSpPr>
            <p:nvPr/>
          </p:nvSpPr>
          <p:spPr bwMode="auto">
            <a:xfrm>
              <a:off x="-1" y="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12" name="AutoShape 44"/>
            <p:cNvSpPr>
              <a:spLocks/>
            </p:cNvSpPr>
            <p:nvPr/>
          </p:nvSpPr>
          <p:spPr bwMode="auto">
            <a:xfrm>
              <a:off x="603276" y="33310"/>
              <a:ext cx="273087"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7213" name="Group 45"/>
          <p:cNvGrpSpPr>
            <a:grpSpLocks/>
          </p:cNvGrpSpPr>
          <p:nvPr/>
        </p:nvGrpSpPr>
        <p:grpSpPr bwMode="auto">
          <a:xfrm>
            <a:off x="9932194" y="2355850"/>
            <a:ext cx="472281" cy="291307"/>
            <a:chOff x="0" y="-1"/>
            <a:chExt cx="943844" cy="583038"/>
          </a:xfrm>
        </p:grpSpPr>
        <p:sp>
          <p:nvSpPr>
            <p:cNvPr id="7214" name="AutoShape 46"/>
            <p:cNvSpPr>
              <a:spLocks/>
            </p:cNvSpPr>
            <p:nvPr/>
          </p:nvSpPr>
          <p:spPr bwMode="auto">
            <a:xfrm rot="1088432">
              <a:off x="342718" y="147605"/>
              <a:ext cx="293242" cy="280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15" name="AutoShape 47"/>
            <p:cNvSpPr>
              <a:spLocks/>
            </p:cNvSpPr>
            <p:nvPr/>
          </p:nvSpPr>
          <p:spPr bwMode="auto">
            <a:xfrm rot="1088432">
              <a:off x="36355" y="38682"/>
              <a:ext cx="293243" cy="280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16" name="AutoShape 48"/>
            <p:cNvSpPr>
              <a:spLocks/>
            </p:cNvSpPr>
            <p:nvPr/>
          </p:nvSpPr>
          <p:spPr bwMode="auto">
            <a:xfrm rot="1088432">
              <a:off x="614245" y="264004"/>
              <a:ext cx="293243" cy="280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sp>
        <p:nvSpPr>
          <p:cNvPr id="7217" name="Oval 49"/>
          <p:cNvSpPr>
            <a:spLocks/>
          </p:cNvSpPr>
          <p:nvPr/>
        </p:nvSpPr>
        <p:spPr bwMode="auto">
          <a:xfrm rot="16200000" flipV="1">
            <a:off x="10560844" y="3171032"/>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effectLst>
                <a:outerShdw blurRad="38100" dist="38100" dir="2700000" algn="tl">
                  <a:srgbClr val="FFFFFF"/>
                </a:outerShdw>
              </a:effectLst>
            </a:endParaRPr>
          </a:p>
        </p:txBody>
      </p:sp>
      <p:grpSp>
        <p:nvGrpSpPr>
          <p:cNvPr id="7218" name="Group 50"/>
          <p:cNvGrpSpPr>
            <a:grpSpLocks/>
          </p:cNvGrpSpPr>
          <p:nvPr/>
        </p:nvGrpSpPr>
        <p:grpSpPr bwMode="auto">
          <a:xfrm>
            <a:off x="9172575" y="3140075"/>
            <a:ext cx="140494" cy="230982"/>
            <a:chOff x="0" y="0"/>
            <a:chExt cx="281301" cy="461303"/>
          </a:xfrm>
        </p:grpSpPr>
        <p:sp>
          <p:nvSpPr>
            <p:cNvPr id="7219" name="Oval 51"/>
            <p:cNvSpPr>
              <a:spLocks/>
            </p:cNvSpPr>
            <p:nvPr/>
          </p:nvSpPr>
          <p:spPr bwMode="auto">
            <a:xfrm rot="5400000" flipH="1">
              <a:off x="0" y="180001"/>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7220" name="Group 52"/>
            <p:cNvGrpSpPr>
              <a:grpSpLocks/>
            </p:cNvGrpSpPr>
            <p:nvPr/>
          </p:nvGrpSpPr>
          <p:grpSpPr bwMode="auto">
            <a:xfrm>
              <a:off x="51696" y="0"/>
              <a:ext cx="197476" cy="180002"/>
              <a:chOff x="0" y="0"/>
              <a:chExt cx="197475" cy="180002"/>
            </a:xfrm>
          </p:grpSpPr>
          <p:pic>
            <p:nvPicPr>
              <p:cNvPr id="7221" name="Picture 53"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8737" y="-8737"/>
                <a:ext cx="180002" cy="19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22" name="Picture 54"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64730" y="50588"/>
                <a:ext cx="68127"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grpSp>
        <p:nvGrpSpPr>
          <p:cNvPr id="7223" name="Group 55"/>
          <p:cNvGrpSpPr>
            <a:grpSpLocks/>
          </p:cNvGrpSpPr>
          <p:nvPr/>
        </p:nvGrpSpPr>
        <p:grpSpPr bwMode="auto">
          <a:xfrm>
            <a:off x="9390857" y="6065838"/>
            <a:ext cx="386556" cy="196850"/>
            <a:chOff x="0" y="-1"/>
            <a:chExt cx="773097" cy="393815"/>
          </a:xfrm>
        </p:grpSpPr>
        <p:sp>
          <p:nvSpPr>
            <p:cNvPr id="7224" name="AutoShape 56"/>
            <p:cNvSpPr>
              <a:spLocks/>
            </p:cNvSpPr>
            <p:nvPr/>
          </p:nvSpPr>
          <p:spPr bwMode="auto">
            <a:xfrm rot="1088432">
              <a:off x="276295" y="124642"/>
              <a:ext cx="248120" cy="1438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25" name="AutoShape 57"/>
            <p:cNvSpPr>
              <a:spLocks/>
            </p:cNvSpPr>
            <p:nvPr/>
          </p:nvSpPr>
          <p:spPr bwMode="auto">
            <a:xfrm rot="1088432">
              <a:off x="16232" y="35050"/>
              <a:ext cx="248120" cy="1438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26" name="AutoShape 58"/>
            <p:cNvSpPr>
              <a:spLocks/>
            </p:cNvSpPr>
            <p:nvPr/>
          </p:nvSpPr>
          <p:spPr bwMode="auto">
            <a:xfrm rot="1088432">
              <a:off x="508744" y="214881"/>
              <a:ext cx="248120" cy="1438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7227" name="Group 59"/>
          <p:cNvGrpSpPr>
            <a:grpSpLocks/>
          </p:cNvGrpSpPr>
          <p:nvPr/>
        </p:nvGrpSpPr>
        <p:grpSpPr bwMode="auto">
          <a:xfrm>
            <a:off x="9941719" y="1976438"/>
            <a:ext cx="438150" cy="153194"/>
            <a:chOff x="-1" y="0"/>
            <a:chExt cx="876364" cy="306398"/>
          </a:xfrm>
        </p:grpSpPr>
        <p:sp>
          <p:nvSpPr>
            <p:cNvPr id="7228" name="AutoShape 60"/>
            <p:cNvSpPr>
              <a:spLocks/>
            </p:cNvSpPr>
            <p:nvPr/>
          </p:nvSpPr>
          <p:spPr bwMode="auto">
            <a:xfrm>
              <a:off x="316627" y="7912"/>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29" name="AutoShape 61"/>
            <p:cNvSpPr>
              <a:spLocks/>
            </p:cNvSpPr>
            <p:nvPr/>
          </p:nvSpPr>
          <p:spPr bwMode="auto">
            <a:xfrm>
              <a:off x="-1" y="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30" name="AutoShape 62"/>
            <p:cNvSpPr>
              <a:spLocks/>
            </p:cNvSpPr>
            <p:nvPr/>
          </p:nvSpPr>
          <p:spPr bwMode="auto">
            <a:xfrm>
              <a:off x="603276" y="33310"/>
              <a:ext cx="273087"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7231" name="Group 63"/>
          <p:cNvGrpSpPr>
            <a:grpSpLocks/>
          </p:cNvGrpSpPr>
          <p:nvPr/>
        </p:nvGrpSpPr>
        <p:grpSpPr bwMode="auto">
          <a:xfrm>
            <a:off x="9900444" y="2908300"/>
            <a:ext cx="438150" cy="153194"/>
            <a:chOff x="-1" y="0"/>
            <a:chExt cx="876364" cy="306398"/>
          </a:xfrm>
        </p:grpSpPr>
        <p:sp>
          <p:nvSpPr>
            <p:cNvPr id="7232" name="AutoShape 64"/>
            <p:cNvSpPr>
              <a:spLocks/>
            </p:cNvSpPr>
            <p:nvPr/>
          </p:nvSpPr>
          <p:spPr bwMode="auto">
            <a:xfrm>
              <a:off x="316627" y="7912"/>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33" name="AutoShape 65"/>
            <p:cNvSpPr>
              <a:spLocks/>
            </p:cNvSpPr>
            <p:nvPr/>
          </p:nvSpPr>
          <p:spPr bwMode="auto">
            <a:xfrm>
              <a:off x="-1" y="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34" name="AutoShape 66"/>
            <p:cNvSpPr>
              <a:spLocks/>
            </p:cNvSpPr>
            <p:nvPr/>
          </p:nvSpPr>
          <p:spPr bwMode="auto">
            <a:xfrm>
              <a:off x="603276" y="33310"/>
              <a:ext cx="273087"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7235" name="Group 67"/>
          <p:cNvGrpSpPr>
            <a:grpSpLocks/>
          </p:cNvGrpSpPr>
          <p:nvPr/>
        </p:nvGrpSpPr>
        <p:grpSpPr bwMode="auto">
          <a:xfrm>
            <a:off x="8882857" y="2848769"/>
            <a:ext cx="438150" cy="153194"/>
            <a:chOff x="-1" y="0"/>
            <a:chExt cx="876364" cy="306398"/>
          </a:xfrm>
        </p:grpSpPr>
        <p:sp>
          <p:nvSpPr>
            <p:cNvPr id="7236" name="AutoShape 68"/>
            <p:cNvSpPr>
              <a:spLocks/>
            </p:cNvSpPr>
            <p:nvPr/>
          </p:nvSpPr>
          <p:spPr bwMode="auto">
            <a:xfrm>
              <a:off x="316627" y="7912"/>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37" name="AutoShape 69"/>
            <p:cNvSpPr>
              <a:spLocks/>
            </p:cNvSpPr>
            <p:nvPr/>
          </p:nvSpPr>
          <p:spPr bwMode="auto">
            <a:xfrm>
              <a:off x="-1" y="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38" name="AutoShape 70"/>
            <p:cNvSpPr>
              <a:spLocks/>
            </p:cNvSpPr>
            <p:nvPr/>
          </p:nvSpPr>
          <p:spPr bwMode="auto">
            <a:xfrm>
              <a:off x="603276" y="33310"/>
              <a:ext cx="273087"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7239" name="Group 71"/>
          <p:cNvGrpSpPr>
            <a:grpSpLocks/>
          </p:cNvGrpSpPr>
          <p:nvPr/>
        </p:nvGrpSpPr>
        <p:grpSpPr bwMode="auto">
          <a:xfrm>
            <a:off x="8971757" y="1296194"/>
            <a:ext cx="1293813" cy="582613"/>
            <a:chOff x="0" y="0"/>
            <a:chExt cx="2587321" cy="1165235"/>
          </a:xfrm>
        </p:grpSpPr>
        <p:sp>
          <p:nvSpPr>
            <p:cNvPr id="7240" name="AutoShape 72"/>
            <p:cNvSpPr>
              <a:spLocks/>
            </p:cNvSpPr>
            <p:nvPr/>
          </p:nvSpPr>
          <p:spPr bwMode="auto">
            <a:xfrm rot="21021819">
              <a:off x="49055" y="190735"/>
              <a:ext cx="2344946" cy="783764"/>
            </a:xfrm>
            <a:custGeom>
              <a:avLst/>
              <a:gdLst>
                <a:gd name="T0" fmla="*/ 10800 w 21600"/>
                <a:gd name="T1" fmla="+- 0 10593 1184"/>
                <a:gd name="T2" fmla="*/ 10593 h 18818"/>
                <a:gd name="T3" fmla="*/ 10800 w 21600"/>
                <a:gd name="T4" fmla="+- 0 10593 1184"/>
                <a:gd name="T5" fmla="*/ 10593 h 18818"/>
                <a:gd name="T6" fmla="*/ 10800 w 21600"/>
                <a:gd name="T7" fmla="+- 0 10593 1184"/>
                <a:gd name="T8" fmla="*/ 10593 h 18818"/>
                <a:gd name="T9" fmla="*/ 10800 w 21600"/>
                <a:gd name="T10" fmla="+- 0 10593 1184"/>
                <a:gd name="T11" fmla="*/ 10593 h 18818"/>
              </a:gdLst>
              <a:ahLst/>
              <a:cxnLst>
                <a:cxn ang="0">
                  <a:pos x="T0" y="T2"/>
                </a:cxn>
                <a:cxn ang="0">
                  <a:pos x="T3" y="T5"/>
                </a:cxn>
                <a:cxn ang="0">
                  <a:pos x="T6" y="T8"/>
                </a:cxn>
                <a:cxn ang="0">
                  <a:pos x="T9" y="T11"/>
                </a:cxn>
              </a:cxnLst>
              <a:rect l="0" t="0" r="r" b="b"/>
              <a:pathLst>
                <a:path w="21600" h="18818">
                  <a:moveTo>
                    <a:pt x="0" y="10737"/>
                  </a:moveTo>
                  <a:cubicBezTo>
                    <a:pt x="4789" y="11623"/>
                    <a:pt x="9577" y="12508"/>
                    <a:pt x="11411" y="10737"/>
                  </a:cubicBezTo>
                  <a:cubicBezTo>
                    <a:pt x="13245" y="8967"/>
                    <a:pt x="11275" y="-1184"/>
                    <a:pt x="11004" y="114"/>
                  </a:cubicBezTo>
                  <a:cubicBezTo>
                    <a:pt x="10732" y="1413"/>
                    <a:pt x="9170" y="16639"/>
                    <a:pt x="9781" y="18527"/>
                  </a:cubicBezTo>
                  <a:cubicBezTo>
                    <a:pt x="10392" y="20416"/>
                    <a:pt x="12702" y="12508"/>
                    <a:pt x="14672" y="11446"/>
                  </a:cubicBezTo>
                  <a:cubicBezTo>
                    <a:pt x="16642" y="10383"/>
                    <a:pt x="19121" y="11268"/>
                    <a:pt x="21600" y="12154"/>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41" name="Line 73"/>
            <p:cNvSpPr>
              <a:spLocks noChangeShapeType="1"/>
            </p:cNvSpPr>
            <p:nvPr/>
          </p:nvSpPr>
          <p:spPr bwMode="auto">
            <a:xfrm flipV="1">
              <a:off x="2214396" y="437289"/>
              <a:ext cx="372925" cy="6171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grpSp>
        <p:nvGrpSpPr>
          <p:cNvPr id="7242" name="Group 74"/>
          <p:cNvGrpSpPr>
            <a:grpSpLocks/>
          </p:cNvGrpSpPr>
          <p:nvPr/>
        </p:nvGrpSpPr>
        <p:grpSpPr bwMode="auto">
          <a:xfrm>
            <a:off x="9284494" y="2890044"/>
            <a:ext cx="126206" cy="369888"/>
            <a:chOff x="0" y="-1"/>
            <a:chExt cx="252000" cy="740196"/>
          </a:xfrm>
        </p:grpSpPr>
        <p:sp>
          <p:nvSpPr>
            <p:cNvPr id="7243" name="AutoShape 75"/>
            <p:cNvSpPr>
              <a:spLocks/>
            </p:cNvSpPr>
            <p:nvPr/>
          </p:nvSpPr>
          <p:spPr bwMode="auto">
            <a:xfrm rot="16200000">
              <a:off x="-27278" y="152722"/>
              <a:ext cx="432001" cy="126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029" y="0"/>
                  </a:lnTo>
                  <a:lnTo>
                    <a:pt x="8029"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7244" name="AutoShape 76"/>
            <p:cNvSpPr>
              <a:spLocks/>
            </p:cNvSpPr>
            <p:nvPr/>
          </p:nvSpPr>
          <p:spPr bwMode="auto">
            <a:xfrm rot="5400000">
              <a:off x="-152723" y="460917"/>
              <a:ext cx="432001" cy="126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grpSp>
      <p:sp>
        <p:nvSpPr>
          <p:cNvPr id="7245" name="AutoShape 77"/>
          <p:cNvSpPr>
            <a:spLocks/>
          </p:cNvSpPr>
          <p:nvPr/>
        </p:nvSpPr>
        <p:spPr bwMode="auto">
          <a:xfrm>
            <a:off x="8873332" y="1710532"/>
            <a:ext cx="655638" cy="1223963"/>
          </a:xfrm>
          <a:custGeom>
            <a:avLst/>
            <a:gdLst>
              <a:gd name="T0" fmla="+- 0 11001 1431"/>
              <a:gd name="T1" fmla="*/ T0 w 19141"/>
              <a:gd name="T2" fmla="*/ 10800 h 21600"/>
              <a:gd name="T3" fmla="+- 0 11001 1431"/>
              <a:gd name="T4" fmla="*/ T3 w 19141"/>
              <a:gd name="T5" fmla="*/ 10800 h 21600"/>
              <a:gd name="T6" fmla="+- 0 11001 1431"/>
              <a:gd name="T7" fmla="*/ T6 w 19141"/>
              <a:gd name="T8" fmla="*/ 10800 h 21600"/>
              <a:gd name="T9" fmla="+- 0 11001 1431"/>
              <a:gd name="T10" fmla="*/ T9 w 19141"/>
              <a:gd name="T11" fmla="*/ 10800 h 21600"/>
            </a:gdLst>
            <a:ahLst/>
            <a:cxnLst>
              <a:cxn ang="0">
                <a:pos x="T1" y="T2"/>
              </a:cxn>
              <a:cxn ang="0">
                <a:pos x="T4" y="T5"/>
              </a:cxn>
              <a:cxn ang="0">
                <a:pos x="T7" y="T8"/>
              </a:cxn>
              <a:cxn ang="0">
                <a:pos x="T10" y="T11"/>
              </a:cxn>
            </a:cxnLst>
            <a:rect l="0" t="0" r="r" b="b"/>
            <a:pathLst>
              <a:path w="19141" h="21600">
                <a:moveTo>
                  <a:pt x="16940" y="21600"/>
                </a:moveTo>
                <a:cubicBezTo>
                  <a:pt x="9764" y="19973"/>
                  <a:pt x="2588" y="18347"/>
                  <a:pt x="578" y="17436"/>
                </a:cubicBezTo>
                <a:cubicBezTo>
                  <a:pt x="-1431" y="16525"/>
                  <a:pt x="2229" y="15918"/>
                  <a:pt x="4884" y="16135"/>
                </a:cubicBezTo>
                <a:cubicBezTo>
                  <a:pt x="7539" y="16352"/>
                  <a:pt x="14285" y="19084"/>
                  <a:pt x="16509" y="18737"/>
                </a:cubicBezTo>
                <a:cubicBezTo>
                  <a:pt x="18734" y="18390"/>
                  <a:pt x="20169" y="15614"/>
                  <a:pt x="18231" y="14053"/>
                </a:cubicBezTo>
                <a:cubicBezTo>
                  <a:pt x="16294" y="12492"/>
                  <a:pt x="5099" y="10019"/>
                  <a:pt x="4884" y="9369"/>
                </a:cubicBezTo>
                <a:cubicBezTo>
                  <a:pt x="4669" y="8718"/>
                  <a:pt x="15002" y="10713"/>
                  <a:pt x="16940" y="10149"/>
                </a:cubicBezTo>
                <a:cubicBezTo>
                  <a:pt x="18877" y="9586"/>
                  <a:pt x="18447" y="7677"/>
                  <a:pt x="16509" y="5986"/>
                </a:cubicBezTo>
                <a:cubicBezTo>
                  <a:pt x="14572" y="4294"/>
                  <a:pt x="9943" y="2147"/>
                  <a:pt x="5315"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46" name="AutoShape 78"/>
          <p:cNvSpPr>
            <a:spLocks/>
          </p:cNvSpPr>
          <p:nvPr/>
        </p:nvSpPr>
        <p:spPr bwMode="auto">
          <a:xfrm>
            <a:off x="9925050" y="1535907"/>
            <a:ext cx="884238" cy="1545431"/>
          </a:xfrm>
          <a:custGeom>
            <a:avLst/>
            <a:gdLst>
              <a:gd name="T0" fmla="+- 0 11001 1431"/>
              <a:gd name="T1" fmla="*/ T0 w 19141"/>
              <a:gd name="T2" fmla="*/ 10800 h 21600"/>
              <a:gd name="T3" fmla="+- 0 11001 1431"/>
              <a:gd name="T4" fmla="*/ T3 w 19141"/>
              <a:gd name="T5" fmla="*/ 10800 h 21600"/>
              <a:gd name="T6" fmla="+- 0 11001 1431"/>
              <a:gd name="T7" fmla="*/ T6 w 19141"/>
              <a:gd name="T8" fmla="*/ 10800 h 21600"/>
              <a:gd name="T9" fmla="+- 0 11001 1431"/>
              <a:gd name="T10" fmla="*/ T9 w 19141"/>
              <a:gd name="T11" fmla="*/ 10800 h 21600"/>
            </a:gdLst>
            <a:ahLst/>
            <a:cxnLst>
              <a:cxn ang="0">
                <a:pos x="T1" y="T2"/>
              </a:cxn>
              <a:cxn ang="0">
                <a:pos x="T4" y="T5"/>
              </a:cxn>
              <a:cxn ang="0">
                <a:pos x="T7" y="T8"/>
              </a:cxn>
              <a:cxn ang="0">
                <a:pos x="T10" y="T11"/>
              </a:cxn>
            </a:cxnLst>
            <a:rect l="0" t="0" r="r" b="b"/>
            <a:pathLst>
              <a:path w="19141" h="21600">
                <a:moveTo>
                  <a:pt x="16940" y="21600"/>
                </a:moveTo>
                <a:cubicBezTo>
                  <a:pt x="9764" y="19973"/>
                  <a:pt x="2588" y="18347"/>
                  <a:pt x="578" y="17436"/>
                </a:cubicBezTo>
                <a:cubicBezTo>
                  <a:pt x="-1431" y="16525"/>
                  <a:pt x="2229" y="15918"/>
                  <a:pt x="4884" y="16135"/>
                </a:cubicBezTo>
                <a:cubicBezTo>
                  <a:pt x="7539" y="16352"/>
                  <a:pt x="14285" y="19084"/>
                  <a:pt x="16509" y="18737"/>
                </a:cubicBezTo>
                <a:cubicBezTo>
                  <a:pt x="18734" y="18390"/>
                  <a:pt x="20169" y="15614"/>
                  <a:pt x="18231" y="14053"/>
                </a:cubicBezTo>
                <a:cubicBezTo>
                  <a:pt x="16294" y="12492"/>
                  <a:pt x="5099" y="10019"/>
                  <a:pt x="4884" y="9369"/>
                </a:cubicBezTo>
                <a:cubicBezTo>
                  <a:pt x="4669" y="8718"/>
                  <a:pt x="15002" y="10713"/>
                  <a:pt x="16940" y="10149"/>
                </a:cubicBezTo>
                <a:cubicBezTo>
                  <a:pt x="18877" y="9586"/>
                  <a:pt x="18447" y="7677"/>
                  <a:pt x="16509" y="5986"/>
                </a:cubicBezTo>
                <a:cubicBezTo>
                  <a:pt x="14572" y="4294"/>
                  <a:pt x="9943" y="2147"/>
                  <a:pt x="5315" y="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grpSp>
        <p:nvGrpSpPr>
          <p:cNvPr id="7247" name="Group 79"/>
          <p:cNvGrpSpPr>
            <a:grpSpLocks/>
          </p:cNvGrpSpPr>
          <p:nvPr/>
        </p:nvGrpSpPr>
        <p:grpSpPr bwMode="auto">
          <a:xfrm>
            <a:off x="9677400" y="798513"/>
            <a:ext cx="633413" cy="796132"/>
            <a:chOff x="-1" y="0"/>
            <a:chExt cx="1268362" cy="1592825"/>
          </a:xfrm>
        </p:grpSpPr>
        <p:sp>
          <p:nvSpPr>
            <p:cNvPr id="7248" name="AutoShape 80"/>
            <p:cNvSpPr>
              <a:spLocks/>
            </p:cNvSpPr>
            <p:nvPr/>
          </p:nvSpPr>
          <p:spPr bwMode="auto">
            <a:xfrm flipH="1">
              <a:off x="58991" y="117985"/>
              <a:ext cx="1209370" cy="14748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3029" y="17352"/>
                    <a:pt x="6059" y="13104"/>
                    <a:pt x="7376" y="12528"/>
                  </a:cubicBezTo>
                  <a:cubicBezTo>
                    <a:pt x="8693" y="11952"/>
                    <a:pt x="7200" y="18216"/>
                    <a:pt x="7902" y="18144"/>
                  </a:cubicBezTo>
                  <a:cubicBezTo>
                    <a:pt x="8605" y="18072"/>
                    <a:pt x="10800" y="12672"/>
                    <a:pt x="11590" y="12096"/>
                  </a:cubicBezTo>
                  <a:cubicBezTo>
                    <a:pt x="12380" y="11520"/>
                    <a:pt x="10976" y="16704"/>
                    <a:pt x="12644" y="14688"/>
                  </a:cubicBezTo>
                  <a:cubicBezTo>
                    <a:pt x="14312" y="12672"/>
                    <a:pt x="17956" y="6336"/>
                    <a:pt x="21600"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49" name="Line 81"/>
            <p:cNvSpPr>
              <a:spLocks noChangeShapeType="1"/>
            </p:cNvSpPr>
            <p:nvPr/>
          </p:nvSpPr>
          <p:spPr bwMode="auto">
            <a:xfrm flipH="1" flipV="1">
              <a:off x="-1" y="0"/>
              <a:ext cx="560440" cy="112087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7250" name="Oval 82"/>
          <p:cNvSpPr>
            <a:spLocks/>
          </p:cNvSpPr>
          <p:nvPr/>
        </p:nvSpPr>
        <p:spPr bwMode="auto">
          <a:xfrm rot="16200000" flipV="1">
            <a:off x="9615091" y="4896247"/>
            <a:ext cx="140494" cy="141288"/>
          </a:xfrm>
          <a:prstGeom prst="ellipse">
            <a:avLst/>
          </a:prstGeom>
          <a:solidFill>
            <a:srgbClr val="FFFF00"/>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1600">
              <a:effectLst>
                <a:outerShdw blurRad="38100" dist="38100" dir="2700000" algn="tl">
                  <a:srgbClr val="FFFFFF"/>
                </a:outerShdw>
              </a:effectLst>
            </a:endParaRPr>
          </a:p>
        </p:txBody>
      </p:sp>
      <p:sp>
        <p:nvSpPr>
          <p:cNvPr id="7251" name="Oval 83"/>
          <p:cNvSpPr>
            <a:spLocks/>
          </p:cNvSpPr>
          <p:nvPr/>
        </p:nvSpPr>
        <p:spPr bwMode="auto">
          <a:xfrm rot="16200000" flipV="1">
            <a:off x="9617472" y="4707335"/>
            <a:ext cx="140494"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52" name="Oval 84"/>
          <p:cNvSpPr>
            <a:spLocks/>
          </p:cNvSpPr>
          <p:nvPr/>
        </p:nvSpPr>
        <p:spPr bwMode="auto">
          <a:xfrm rot="16200000" flipV="1">
            <a:off x="9703594" y="6666707"/>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7253" name="Group 85"/>
          <p:cNvGrpSpPr>
            <a:grpSpLocks/>
          </p:cNvGrpSpPr>
          <p:nvPr/>
        </p:nvGrpSpPr>
        <p:grpSpPr bwMode="auto">
          <a:xfrm>
            <a:off x="9010650" y="5120482"/>
            <a:ext cx="1350963" cy="108744"/>
            <a:chOff x="-1" y="0"/>
            <a:chExt cx="2701505" cy="217907"/>
          </a:xfrm>
        </p:grpSpPr>
        <p:sp>
          <p:nvSpPr>
            <p:cNvPr id="7254" name="AutoShape 86"/>
            <p:cNvSpPr>
              <a:spLocks/>
            </p:cNvSpPr>
            <p:nvPr/>
          </p:nvSpPr>
          <p:spPr bwMode="auto">
            <a:xfrm>
              <a:off x="2418441" y="5627"/>
              <a:ext cx="283063" cy="194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55" name="AutoShape 87"/>
            <p:cNvSpPr>
              <a:spLocks/>
            </p:cNvSpPr>
            <p:nvPr/>
          </p:nvSpPr>
          <p:spPr bwMode="auto">
            <a:xfrm>
              <a:off x="-1" y="0"/>
              <a:ext cx="283062" cy="194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56" name="AutoShape 88"/>
            <p:cNvSpPr>
              <a:spLocks/>
            </p:cNvSpPr>
            <p:nvPr/>
          </p:nvSpPr>
          <p:spPr bwMode="auto">
            <a:xfrm>
              <a:off x="1227108" y="23690"/>
              <a:ext cx="283062" cy="1942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7257" name="Group 89"/>
          <p:cNvGrpSpPr>
            <a:grpSpLocks/>
          </p:cNvGrpSpPr>
          <p:nvPr/>
        </p:nvGrpSpPr>
        <p:grpSpPr bwMode="auto">
          <a:xfrm>
            <a:off x="8978900" y="2375694"/>
            <a:ext cx="471488" cy="291306"/>
            <a:chOff x="0" y="-1"/>
            <a:chExt cx="943844" cy="583038"/>
          </a:xfrm>
        </p:grpSpPr>
        <p:sp>
          <p:nvSpPr>
            <p:cNvPr id="7258" name="AutoShape 90"/>
            <p:cNvSpPr>
              <a:spLocks/>
            </p:cNvSpPr>
            <p:nvPr/>
          </p:nvSpPr>
          <p:spPr bwMode="auto">
            <a:xfrm rot="1088432">
              <a:off x="342718" y="147605"/>
              <a:ext cx="293242" cy="280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59" name="AutoShape 91"/>
            <p:cNvSpPr>
              <a:spLocks/>
            </p:cNvSpPr>
            <p:nvPr/>
          </p:nvSpPr>
          <p:spPr bwMode="auto">
            <a:xfrm rot="1088432">
              <a:off x="36355" y="38682"/>
              <a:ext cx="293243" cy="280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60" name="AutoShape 92"/>
            <p:cNvSpPr>
              <a:spLocks/>
            </p:cNvSpPr>
            <p:nvPr/>
          </p:nvSpPr>
          <p:spPr bwMode="auto">
            <a:xfrm rot="1088432">
              <a:off x="614245" y="264004"/>
              <a:ext cx="293243" cy="280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7261" name="Group 93"/>
          <p:cNvGrpSpPr>
            <a:grpSpLocks/>
          </p:cNvGrpSpPr>
          <p:nvPr/>
        </p:nvGrpSpPr>
        <p:grpSpPr bwMode="auto">
          <a:xfrm>
            <a:off x="9638507" y="5707857"/>
            <a:ext cx="112713" cy="395288"/>
            <a:chOff x="0" y="0"/>
            <a:chExt cx="226032" cy="790210"/>
          </a:xfrm>
        </p:grpSpPr>
        <p:sp>
          <p:nvSpPr>
            <p:cNvPr id="7262" name="AutoShape 94"/>
            <p:cNvSpPr>
              <a:spLocks/>
            </p:cNvSpPr>
            <p:nvPr/>
          </p:nvSpPr>
          <p:spPr bwMode="auto">
            <a:xfrm rot="5400000" flipH="1">
              <a:off x="-195995" y="368183"/>
              <a:ext cx="618022" cy="226032"/>
            </a:xfrm>
            <a:custGeom>
              <a:avLst/>
              <a:gdLst>
                <a:gd name="T0" fmla="*/ 10800 w 21600"/>
                <a:gd name="T1" fmla="+- 0 10397 703"/>
                <a:gd name="T2" fmla="*/ 10397 h 19389"/>
                <a:gd name="T3" fmla="*/ 10800 w 21600"/>
                <a:gd name="T4" fmla="+- 0 10397 703"/>
                <a:gd name="T5" fmla="*/ 10397 h 19389"/>
                <a:gd name="T6" fmla="*/ 10800 w 21600"/>
                <a:gd name="T7" fmla="+- 0 10397 703"/>
                <a:gd name="T8" fmla="*/ 10397 h 19389"/>
                <a:gd name="T9" fmla="*/ 10800 w 21600"/>
                <a:gd name="T10" fmla="+- 0 10397 703"/>
                <a:gd name="T11" fmla="*/ 10397 h 19389"/>
              </a:gdLst>
              <a:ahLst/>
              <a:cxnLst>
                <a:cxn ang="0">
                  <a:pos x="T0" y="T2"/>
                </a:cxn>
                <a:cxn ang="0">
                  <a:pos x="T3" y="T5"/>
                </a:cxn>
                <a:cxn ang="0">
                  <a:pos x="T6" y="T8"/>
                </a:cxn>
                <a:cxn ang="0">
                  <a:pos x="T9" y="T11"/>
                </a:cxn>
              </a:cxnLst>
              <a:rect l="0" t="0" r="r" b="b"/>
              <a:pathLst>
                <a:path w="21600" h="19389">
                  <a:moveTo>
                    <a:pt x="0" y="13697"/>
                  </a:moveTo>
                  <a:cubicBezTo>
                    <a:pt x="4140" y="6497"/>
                    <a:pt x="8280" y="-703"/>
                    <a:pt x="10368" y="55"/>
                  </a:cubicBezTo>
                  <a:cubicBezTo>
                    <a:pt x="12456" y="813"/>
                    <a:pt x="10656" y="15592"/>
                    <a:pt x="12528" y="18244"/>
                  </a:cubicBezTo>
                  <a:cubicBezTo>
                    <a:pt x="14400" y="20897"/>
                    <a:pt x="18000" y="18434"/>
                    <a:pt x="21600" y="15971"/>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63" name="Line 95"/>
            <p:cNvSpPr>
              <a:spLocks noChangeShapeType="1"/>
            </p:cNvSpPr>
            <p:nvPr/>
          </p:nvSpPr>
          <p:spPr bwMode="auto">
            <a:xfrm flipH="1" flipV="1">
              <a:off x="48758" y="-1"/>
              <a:ext cx="1427" cy="38317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7264" name="AutoShape 96"/>
          <p:cNvSpPr>
            <a:spLocks/>
          </p:cNvSpPr>
          <p:nvPr/>
        </p:nvSpPr>
        <p:spPr bwMode="auto">
          <a:xfrm>
            <a:off x="9859169" y="4905375"/>
            <a:ext cx="950913" cy="1283494"/>
          </a:xfrm>
          <a:custGeom>
            <a:avLst/>
            <a:gdLst>
              <a:gd name="T0" fmla="*/ 10296 w 20592"/>
              <a:gd name="T1" fmla="*/ 10800 h 21600"/>
              <a:gd name="T2" fmla="*/ 10296 w 20592"/>
              <a:gd name="T3" fmla="*/ 10800 h 21600"/>
              <a:gd name="T4" fmla="*/ 10296 w 20592"/>
              <a:gd name="T5" fmla="*/ 10800 h 21600"/>
              <a:gd name="T6" fmla="*/ 10296 w 20592"/>
              <a:gd name="T7" fmla="*/ 10800 h 21600"/>
            </a:gdLst>
            <a:ahLst/>
            <a:cxnLst>
              <a:cxn ang="0">
                <a:pos x="T0" y="T1"/>
              </a:cxn>
              <a:cxn ang="0">
                <a:pos x="T2" y="T3"/>
              </a:cxn>
              <a:cxn ang="0">
                <a:pos x="T4" y="T5"/>
              </a:cxn>
              <a:cxn ang="0">
                <a:pos x="T6" y="T7"/>
              </a:cxn>
            </a:cxnLst>
            <a:rect l="0" t="0" r="r" b="b"/>
            <a:pathLst>
              <a:path w="20592" h="21600">
                <a:moveTo>
                  <a:pt x="0" y="21600"/>
                </a:moveTo>
                <a:cubicBezTo>
                  <a:pt x="5590" y="20097"/>
                  <a:pt x="11179" y="18594"/>
                  <a:pt x="14569" y="15457"/>
                </a:cubicBezTo>
                <a:cubicBezTo>
                  <a:pt x="17958" y="12319"/>
                  <a:pt x="21600" y="5350"/>
                  <a:pt x="20335" y="2774"/>
                </a:cubicBezTo>
                <a:cubicBezTo>
                  <a:pt x="19071" y="198"/>
                  <a:pt x="13026" y="99"/>
                  <a:pt x="6981" y="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65" name="Line 97"/>
          <p:cNvSpPr>
            <a:spLocks noChangeShapeType="1"/>
          </p:cNvSpPr>
          <p:nvPr/>
        </p:nvSpPr>
        <p:spPr bwMode="auto">
          <a:xfrm flipH="1" flipV="1">
            <a:off x="10062369" y="4905375"/>
            <a:ext cx="342106" cy="79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266" name="AutoShape 98"/>
          <p:cNvSpPr>
            <a:spLocks/>
          </p:cNvSpPr>
          <p:nvPr/>
        </p:nvSpPr>
        <p:spPr bwMode="auto">
          <a:xfrm>
            <a:off x="9539288" y="4969669"/>
            <a:ext cx="134938" cy="575469"/>
          </a:xfrm>
          <a:custGeom>
            <a:avLst/>
            <a:gdLst>
              <a:gd name="T0" fmla="+- 0 11531 1462"/>
              <a:gd name="T1" fmla="*/ T0 w 20138"/>
              <a:gd name="T2" fmla="*/ 10800 h 21600"/>
              <a:gd name="T3" fmla="+- 0 11531 1462"/>
              <a:gd name="T4" fmla="*/ T3 w 20138"/>
              <a:gd name="T5" fmla="*/ 10800 h 21600"/>
              <a:gd name="T6" fmla="+- 0 11531 1462"/>
              <a:gd name="T7" fmla="*/ T6 w 20138"/>
              <a:gd name="T8" fmla="*/ 10800 h 21600"/>
              <a:gd name="T9" fmla="+- 0 11531 1462"/>
              <a:gd name="T10" fmla="*/ T9 w 20138"/>
              <a:gd name="T11" fmla="*/ 10800 h 21600"/>
            </a:gdLst>
            <a:ahLst/>
            <a:cxnLst>
              <a:cxn ang="0">
                <a:pos x="T1" y="T2"/>
              </a:cxn>
              <a:cxn ang="0">
                <a:pos x="T4" y="T5"/>
              </a:cxn>
              <a:cxn ang="0">
                <a:pos x="T7" y="T8"/>
              </a:cxn>
              <a:cxn ang="0">
                <a:pos x="T10" y="T11"/>
              </a:cxn>
            </a:cxnLst>
            <a:rect l="0" t="0" r="r" b="b"/>
            <a:pathLst>
              <a:path w="20138" h="21600">
                <a:moveTo>
                  <a:pt x="9155" y="0"/>
                </a:moveTo>
                <a:cubicBezTo>
                  <a:pt x="3846" y="2354"/>
                  <a:pt x="-1462" y="4708"/>
                  <a:pt x="369" y="8308"/>
                </a:cubicBezTo>
                <a:cubicBezTo>
                  <a:pt x="2199" y="11908"/>
                  <a:pt x="11169" y="16754"/>
                  <a:pt x="20138" y="2160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67" name="Line 99"/>
          <p:cNvSpPr>
            <a:spLocks noChangeShapeType="1"/>
          </p:cNvSpPr>
          <p:nvPr/>
        </p:nvSpPr>
        <p:spPr bwMode="auto">
          <a:xfrm>
            <a:off x="9646444" y="5545138"/>
            <a:ext cx="12700" cy="8810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268" name="AutoShape 100"/>
          <p:cNvSpPr>
            <a:spLocks/>
          </p:cNvSpPr>
          <p:nvPr/>
        </p:nvSpPr>
        <p:spPr bwMode="auto">
          <a:xfrm>
            <a:off x="9376569" y="6105525"/>
            <a:ext cx="424656" cy="294482"/>
          </a:xfrm>
          <a:custGeom>
            <a:avLst/>
            <a:gdLst>
              <a:gd name="T0" fmla="+- 0 10536 978"/>
              <a:gd name="T1" fmla="*/ T0 w 19116"/>
              <a:gd name="T2" fmla="*/ 10800 h 21600"/>
              <a:gd name="T3" fmla="+- 0 10536 978"/>
              <a:gd name="T4" fmla="*/ T3 w 19116"/>
              <a:gd name="T5" fmla="*/ 10800 h 21600"/>
              <a:gd name="T6" fmla="+- 0 10536 978"/>
              <a:gd name="T7" fmla="*/ T6 w 19116"/>
              <a:gd name="T8" fmla="*/ 10800 h 21600"/>
              <a:gd name="T9" fmla="+- 0 10536 978"/>
              <a:gd name="T10" fmla="*/ T9 w 19116"/>
              <a:gd name="T11" fmla="*/ 10800 h 21600"/>
            </a:gdLst>
            <a:ahLst/>
            <a:cxnLst>
              <a:cxn ang="0">
                <a:pos x="T1" y="T2"/>
              </a:cxn>
              <a:cxn ang="0">
                <a:pos x="T4" y="T5"/>
              </a:cxn>
              <a:cxn ang="0">
                <a:pos x="T7" y="T8"/>
              </a:cxn>
              <a:cxn ang="0">
                <a:pos x="T10" y="T11"/>
              </a:cxn>
            </a:cxnLst>
            <a:rect l="0" t="0" r="r" b="b"/>
            <a:pathLst>
              <a:path w="19116" h="21600">
                <a:moveTo>
                  <a:pt x="11428" y="21600"/>
                </a:moveTo>
                <a:cubicBezTo>
                  <a:pt x="5225" y="18270"/>
                  <a:pt x="-978" y="14940"/>
                  <a:pt x="130" y="14040"/>
                </a:cubicBezTo>
                <a:cubicBezTo>
                  <a:pt x="1237" y="13140"/>
                  <a:pt x="15527" y="18540"/>
                  <a:pt x="18074" y="16200"/>
                </a:cubicBezTo>
                <a:cubicBezTo>
                  <a:pt x="20622" y="13860"/>
                  <a:pt x="18019" y="6930"/>
                  <a:pt x="15416"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grpSp>
        <p:nvGrpSpPr>
          <p:cNvPr id="7269" name="Group 101"/>
          <p:cNvGrpSpPr>
            <a:grpSpLocks/>
          </p:cNvGrpSpPr>
          <p:nvPr/>
        </p:nvGrpSpPr>
        <p:grpSpPr bwMode="auto">
          <a:xfrm>
            <a:off x="9644857" y="4868069"/>
            <a:ext cx="458788" cy="855663"/>
            <a:chOff x="0" y="-1"/>
            <a:chExt cx="917225" cy="1711831"/>
          </a:xfrm>
        </p:grpSpPr>
        <p:grpSp>
          <p:nvGrpSpPr>
            <p:cNvPr id="7270" name="Group 102"/>
            <p:cNvGrpSpPr>
              <a:grpSpLocks/>
            </p:cNvGrpSpPr>
            <p:nvPr/>
          </p:nvGrpSpPr>
          <p:grpSpPr bwMode="auto">
            <a:xfrm>
              <a:off x="472912" y="0"/>
              <a:ext cx="444313" cy="1512316"/>
              <a:chOff x="0" y="-1"/>
              <a:chExt cx="444312" cy="1512317"/>
            </a:xfrm>
          </p:grpSpPr>
          <p:sp>
            <p:nvSpPr>
              <p:cNvPr id="7271" name="AutoShape 103"/>
              <p:cNvSpPr>
                <a:spLocks/>
              </p:cNvSpPr>
              <p:nvPr/>
            </p:nvSpPr>
            <p:spPr bwMode="auto">
              <a:xfrm rot="6073365" flipH="1">
                <a:off x="-343333" y="821114"/>
                <a:ext cx="1130978" cy="228568"/>
              </a:xfrm>
              <a:custGeom>
                <a:avLst/>
                <a:gdLst>
                  <a:gd name="T0" fmla="*/ 10800 w 21600"/>
                  <a:gd name="T1" fmla="+- 0 10397 703"/>
                  <a:gd name="T2" fmla="*/ 10397 h 19389"/>
                  <a:gd name="T3" fmla="*/ 10800 w 21600"/>
                  <a:gd name="T4" fmla="+- 0 10397 703"/>
                  <a:gd name="T5" fmla="*/ 10397 h 19389"/>
                  <a:gd name="T6" fmla="*/ 10800 w 21600"/>
                  <a:gd name="T7" fmla="+- 0 10397 703"/>
                  <a:gd name="T8" fmla="*/ 10397 h 19389"/>
                  <a:gd name="T9" fmla="*/ 10800 w 21600"/>
                  <a:gd name="T10" fmla="+- 0 10397 703"/>
                  <a:gd name="T11" fmla="*/ 10397 h 19389"/>
                </a:gdLst>
                <a:ahLst/>
                <a:cxnLst>
                  <a:cxn ang="0">
                    <a:pos x="T0" y="T2"/>
                  </a:cxn>
                  <a:cxn ang="0">
                    <a:pos x="T3" y="T5"/>
                  </a:cxn>
                  <a:cxn ang="0">
                    <a:pos x="T6" y="T8"/>
                  </a:cxn>
                  <a:cxn ang="0">
                    <a:pos x="T9" y="T11"/>
                  </a:cxn>
                </a:cxnLst>
                <a:rect l="0" t="0" r="r" b="b"/>
                <a:pathLst>
                  <a:path w="21600" h="19389">
                    <a:moveTo>
                      <a:pt x="0" y="13697"/>
                    </a:moveTo>
                    <a:cubicBezTo>
                      <a:pt x="4140" y="6497"/>
                      <a:pt x="8280" y="-703"/>
                      <a:pt x="10368" y="55"/>
                    </a:cubicBezTo>
                    <a:cubicBezTo>
                      <a:pt x="12456" y="813"/>
                      <a:pt x="10656" y="15592"/>
                      <a:pt x="12528" y="18244"/>
                    </a:cubicBezTo>
                    <a:cubicBezTo>
                      <a:pt x="14400" y="20897"/>
                      <a:pt x="18000" y="18434"/>
                      <a:pt x="21600" y="15971"/>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72" name="Line 104"/>
              <p:cNvSpPr>
                <a:spLocks noChangeShapeType="1"/>
              </p:cNvSpPr>
              <p:nvPr/>
            </p:nvSpPr>
            <p:spPr bwMode="auto">
              <a:xfrm flipV="1">
                <a:off x="194749" y="-1"/>
                <a:ext cx="135058" cy="68808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7273" name="AutoShape 105"/>
            <p:cNvSpPr>
              <a:spLocks/>
            </p:cNvSpPr>
            <p:nvPr/>
          </p:nvSpPr>
          <p:spPr bwMode="auto">
            <a:xfrm>
              <a:off x="0" y="1412598"/>
              <a:ext cx="560439" cy="299232"/>
            </a:xfrm>
            <a:custGeom>
              <a:avLst/>
              <a:gdLst>
                <a:gd name="T0" fmla="*/ 10800 w 21600"/>
                <a:gd name="T1" fmla="*/ 10113 h 20227"/>
                <a:gd name="T2" fmla="*/ 10800 w 21600"/>
                <a:gd name="T3" fmla="*/ 10113 h 20227"/>
                <a:gd name="T4" fmla="*/ 10800 w 21600"/>
                <a:gd name="T5" fmla="*/ 10113 h 20227"/>
                <a:gd name="T6" fmla="*/ 10800 w 21600"/>
                <a:gd name="T7" fmla="*/ 10113 h 20227"/>
              </a:gdLst>
              <a:ahLst/>
              <a:cxnLst>
                <a:cxn ang="0">
                  <a:pos x="T0" y="T1"/>
                </a:cxn>
                <a:cxn ang="0">
                  <a:pos x="T2" y="T3"/>
                </a:cxn>
                <a:cxn ang="0">
                  <a:pos x="T4" y="T5"/>
                </a:cxn>
                <a:cxn ang="0">
                  <a:pos x="T6" y="T7"/>
                </a:cxn>
              </a:cxnLst>
              <a:rect l="0" t="0" r="r" b="b"/>
              <a:pathLst>
                <a:path w="21600" h="20227">
                  <a:moveTo>
                    <a:pt x="0" y="9969"/>
                  </a:moveTo>
                  <a:cubicBezTo>
                    <a:pt x="3884" y="15785"/>
                    <a:pt x="7768" y="21600"/>
                    <a:pt x="11368" y="19938"/>
                  </a:cubicBezTo>
                  <a:cubicBezTo>
                    <a:pt x="14968" y="18277"/>
                    <a:pt x="18284" y="9138"/>
                    <a:pt x="21600"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grpSp>
      <p:grpSp>
        <p:nvGrpSpPr>
          <p:cNvPr id="7274" name="Group 106"/>
          <p:cNvGrpSpPr>
            <a:grpSpLocks/>
          </p:cNvGrpSpPr>
          <p:nvPr/>
        </p:nvGrpSpPr>
        <p:grpSpPr bwMode="auto">
          <a:xfrm>
            <a:off x="9509919" y="3938588"/>
            <a:ext cx="681831" cy="809625"/>
            <a:chOff x="-1" y="-1"/>
            <a:chExt cx="1363189" cy="1619249"/>
          </a:xfrm>
        </p:grpSpPr>
        <p:sp>
          <p:nvSpPr>
            <p:cNvPr id="7275" name="AutoShape 107"/>
            <p:cNvSpPr>
              <a:spLocks/>
            </p:cNvSpPr>
            <p:nvPr/>
          </p:nvSpPr>
          <p:spPr bwMode="auto">
            <a:xfrm rot="384478" flipH="1">
              <a:off x="72982" y="179642"/>
              <a:ext cx="1217224" cy="1375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3029" y="17352"/>
                    <a:pt x="6059" y="13104"/>
                    <a:pt x="7376" y="12528"/>
                  </a:cubicBezTo>
                  <a:cubicBezTo>
                    <a:pt x="8693" y="11952"/>
                    <a:pt x="7200" y="18216"/>
                    <a:pt x="7902" y="18144"/>
                  </a:cubicBezTo>
                  <a:cubicBezTo>
                    <a:pt x="8605" y="18072"/>
                    <a:pt x="10800" y="12672"/>
                    <a:pt x="11590" y="12096"/>
                  </a:cubicBezTo>
                  <a:cubicBezTo>
                    <a:pt x="12380" y="11520"/>
                    <a:pt x="10976" y="16704"/>
                    <a:pt x="12644" y="14688"/>
                  </a:cubicBezTo>
                  <a:cubicBezTo>
                    <a:pt x="14312" y="12672"/>
                    <a:pt x="17956" y="6336"/>
                    <a:pt x="21600"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76" name="Line 108"/>
            <p:cNvSpPr>
              <a:spLocks noChangeShapeType="1"/>
            </p:cNvSpPr>
            <p:nvPr/>
          </p:nvSpPr>
          <p:spPr bwMode="auto">
            <a:xfrm flipH="1" flipV="1">
              <a:off x="106850" y="0"/>
              <a:ext cx="443843" cy="110216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7277" name="Rectangle 109"/>
          <p:cNvSpPr>
            <a:spLocks/>
          </p:cNvSpPr>
          <p:nvPr/>
        </p:nvSpPr>
        <p:spPr bwMode="auto">
          <a:xfrm>
            <a:off x="402432" y="1441669"/>
            <a:ext cx="6543675" cy="199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t>Il giocatore con palla corre con la palla verso i coni fa delle finte con cambi di direzione e con ritagli indietro, superata la terza fila di coni effettua un passaggio di rovescio al compagno che ha fatto gli stessi movimenti senza palla il quale riceve e tira in porta di drive di dritto. I giocatori partono alternati  con la palla una volta a dx e una a sx  quando il passaggio si riceve da dx verso sx il tiro in porta è un drive di rovescio</a:t>
            </a:r>
          </a:p>
        </p:txBody>
      </p:sp>
      <p:grpSp>
        <p:nvGrpSpPr>
          <p:cNvPr id="7278" name="Group 110"/>
          <p:cNvGrpSpPr>
            <a:grpSpLocks/>
          </p:cNvGrpSpPr>
          <p:nvPr/>
        </p:nvGrpSpPr>
        <p:grpSpPr bwMode="auto">
          <a:xfrm>
            <a:off x="10560844" y="3371057"/>
            <a:ext cx="140494" cy="230188"/>
            <a:chOff x="0" y="0"/>
            <a:chExt cx="281301" cy="461303"/>
          </a:xfrm>
        </p:grpSpPr>
        <p:sp>
          <p:nvSpPr>
            <p:cNvPr id="7279" name="Oval 111"/>
            <p:cNvSpPr>
              <a:spLocks/>
            </p:cNvSpPr>
            <p:nvPr/>
          </p:nvSpPr>
          <p:spPr bwMode="auto">
            <a:xfrm rot="5400000" flipH="1">
              <a:off x="0" y="180001"/>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7280" name="Group 112"/>
            <p:cNvGrpSpPr>
              <a:grpSpLocks/>
            </p:cNvGrpSpPr>
            <p:nvPr/>
          </p:nvGrpSpPr>
          <p:grpSpPr bwMode="auto">
            <a:xfrm>
              <a:off x="51696" y="0"/>
              <a:ext cx="197476" cy="180002"/>
              <a:chOff x="0" y="0"/>
              <a:chExt cx="197475" cy="180002"/>
            </a:xfrm>
          </p:grpSpPr>
          <p:pic>
            <p:nvPicPr>
              <p:cNvPr id="7281" name="Picture 113"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8737" y="-8737"/>
                <a:ext cx="180002" cy="19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82" name="Picture 114"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64730" y="50588"/>
                <a:ext cx="68127"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sp>
        <p:nvSpPr>
          <p:cNvPr id="7283" name="Oval 115"/>
          <p:cNvSpPr>
            <a:spLocks/>
          </p:cNvSpPr>
          <p:nvPr/>
        </p:nvSpPr>
        <p:spPr bwMode="auto">
          <a:xfrm rot="16200000" flipV="1">
            <a:off x="9168210" y="3427016"/>
            <a:ext cx="140494"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effectLst>
                <a:outerShdw blurRad="38100" dist="38100" dir="2700000" algn="tl">
                  <a:srgbClr val="FFFFFF"/>
                </a:outerShdw>
              </a:effectLst>
            </a:endParaRPr>
          </a:p>
        </p:txBody>
      </p:sp>
      <p:sp>
        <p:nvSpPr>
          <p:cNvPr id="7284" name="Line 116"/>
          <p:cNvSpPr>
            <a:spLocks noChangeShapeType="1"/>
          </p:cNvSpPr>
          <p:nvPr/>
        </p:nvSpPr>
        <p:spPr bwMode="auto">
          <a:xfrm>
            <a:off x="395288" y="563483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285" name="Line 117"/>
          <p:cNvSpPr>
            <a:spLocks noChangeShapeType="1"/>
          </p:cNvSpPr>
          <p:nvPr/>
        </p:nvSpPr>
        <p:spPr bwMode="auto">
          <a:xfrm>
            <a:off x="408782" y="3398838"/>
            <a:ext cx="6544469"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286" name="Rectangle 118"/>
          <p:cNvSpPr>
            <a:spLocks/>
          </p:cNvSpPr>
          <p:nvPr/>
        </p:nvSpPr>
        <p:spPr bwMode="auto">
          <a:xfrm>
            <a:off x="351632" y="1088876"/>
            <a:ext cx="1008674"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Sviluppo:</a:t>
            </a:r>
          </a:p>
        </p:txBody>
      </p:sp>
      <p:sp>
        <p:nvSpPr>
          <p:cNvPr id="7287" name="Rectangle 119"/>
          <p:cNvSpPr>
            <a:spLocks/>
          </p:cNvSpPr>
          <p:nvPr/>
        </p:nvSpPr>
        <p:spPr bwMode="auto">
          <a:xfrm>
            <a:off x="427832" y="4088458"/>
            <a:ext cx="1008674"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Sviluppo:</a:t>
            </a:r>
          </a:p>
        </p:txBody>
      </p:sp>
    </p:spTree>
    <p:extLst>
      <p:ext uri="{BB962C8B-B14F-4D97-AF65-F5344CB8AC3E}">
        <p14:creationId xmlns:p14="http://schemas.microsoft.com/office/powerpoint/2010/main" val="1327891836"/>
      </p:ext>
    </p:extLst>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Line 1"/>
          <p:cNvSpPr>
            <a:spLocks noChangeShapeType="1"/>
          </p:cNvSpPr>
          <p:nvPr/>
        </p:nvSpPr>
        <p:spPr bwMode="auto">
          <a:xfrm>
            <a:off x="402432" y="35472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194" name="Line 2"/>
          <p:cNvSpPr>
            <a:spLocks noChangeShapeType="1"/>
          </p:cNvSpPr>
          <p:nvPr/>
        </p:nvSpPr>
        <p:spPr bwMode="auto">
          <a:xfrm>
            <a:off x="402432" y="3228975"/>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195" name="Line 3"/>
          <p:cNvSpPr>
            <a:spLocks noChangeShapeType="1"/>
          </p:cNvSpPr>
          <p:nvPr/>
        </p:nvSpPr>
        <p:spPr bwMode="auto">
          <a:xfrm>
            <a:off x="402432" y="20359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196" name="Line 4"/>
          <p:cNvSpPr>
            <a:spLocks noChangeShapeType="1"/>
          </p:cNvSpPr>
          <p:nvPr/>
        </p:nvSpPr>
        <p:spPr bwMode="auto">
          <a:xfrm>
            <a:off x="402432" y="26725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197" name="Line 5"/>
          <p:cNvSpPr>
            <a:spLocks noChangeShapeType="1"/>
          </p:cNvSpPr>
          <p:nvPr/>
        </p:nvSpPr>
        <p:spPr bwMode="auto">
          <a:xfrm>
            <a:off x="402432" y="235426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198" name="Line 6"/>
          <p:cNvSpPr>
            <a:spLocks noChangeShapeType="1"/>
          </p:cNvSpPr>
          <p:nvPr/>
        </p:nvSpPr>
        <p:spPr bwMode="auto">
          <a:xfrm>
            <a:off x="402432" y="296148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199" name="Line 7"/>
          <p:cNvSpPr>
            <a:spLocks noChangeShapeType="1"/>
          </p:cNvSpPr>
          <p:nvPr/>
        </p:nvSpPr>
        <p:spPr bwMode="auto">
          <a:xfrm>
            <a:off x="402432" y="618093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00" name="Line 8"/>
          <p:cNvSpPr>
            <a:spLocks noChangeShapeType="1"/>
          </p:cNvSpPr>
          <p:nvPr/>
        </p:nvSpPr>
        <p:spPr bwMode="auto">
          <a:xfrm>
            <a:off x="402432" y="532209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01" name="Line 9"/>
          <p:cNvSpPr>
            <a:spLocks noChangeShapeType="1"/>
          </p:cNvSpPr>
          <p:nvPr/>
        </p:nvSpPr>
        <p:spPr bwMode="auto">
          <a:xfrm>
            <a:off x="402432" y="501888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02" name="Line 10"/>
          <p:cNvSpPr>
            <a:spLocks noChangeShapeType="1"/>
          </p:cNvSpPr>
          <p:nvPr/>
        </p:nvSpPr>
        <p:spPr bwMode="auto">
          <a:xfrm>
            <a:off x="402432" y="56110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03" name="Line 11"/>
          <p:cNvSpPr>
            <a:spLocks noChangeShapeType="1"/>
          </p:cNvSpPr>
          <p:nvPr/>
        </p:nvSpPr>
        <p:spPr bwMode="auto">
          <a:xfrm>
            <a:off x="402432" y="588486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04" name="Rectangle 12"/>
          <p:cNvSpPr>
            <a:spLocks/>
          </p:cNvSpPr>
          <p:nvPr/>
        </p:nvSpPr>
        <p:spPr bwMode="auto">
          <a:xfrm>
            <a:off x="4174332" y="240859"/>
            <a:ext cx="583493"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Game form</a:t>
            </a:r>
          </a:p>
        </p:txBody>
      </p:sp>
      <p:sp>
        <p:nvSpPr>
          <p:cNvPr id="8205" name="Rectangle 13"/>
          <p:cNvSpPr>
            <a:spLocks/>
          </p:cNvSpPr>
          <p:nvPr/>
        </p:nvSpPr>
        <p:spPr bwMode="auto">
          <a:xfrm>
            <a:off x="574675" y="4618286"/>
            <a:ext cx="6544469" cy="1590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t>Variation: the two players pass the ball outside the square with a push to reverse running from one cone to pass and receive , but at the coach's signal enter inside the square playing a 1v1 . Repeat the exercise with the passage of push straight</a:t>
            </a:r>
          </a:p>
        </p:txBody>
      </p:sp>
      <p:grpSp>
        <p:nvGrpSpPr>
          <p:cNvPr id="8206" name="Group 14"/>
          <p:cNvGrpSpPr>
            <a:grpSpLocks/>
          </p:cNvGrpSpPr>
          <p:nvPr/>
        </p:nvGrpSpPr>
        <p:grpSpPr bwMode="auto">
          <a:xfrm>
            <a:off x="7517607" y="3665538"/>
            <a:ext cx="4319588" cy="3047207"/>
            <a:chOff x="0" y="0"/>
            <a:chExt cx="8640006" cy="6094291"/>
          </a:xfrm>
        </p:grpSpPr>
        <p:grpSp>
          <p:nvGrpSpPr>
            <p:cNvPr id="8207" name="Group 15"/>
            <p:cNvGrpSpPr>
              <a:grpSpLocks/>
            </p:cNvGrpSpPr>
            <p:nvPr/>
          </p:nvGrpSpPr>
          <p:grpSpPr bwMode="auto">
            <a:xfrm>
              <a:off x="0" y="0"/>
              <a:ext cx="8640006" cy="6094291"/>
              <a:chOff x="0" y="0"/>
              <a:chExt cx="8640006" cy="6094291"/>
            </a:xfrm>
          </p:grpSpPr>
          <p:sp>
            <p:nvSpPr>
              <p:cNvPr id="8208" name="Rectangle 16"/>
              <p:cNvSpPr>
                <a:spLocks/>
              </p:cNvSpPr>
              <p:nvPr/>
            </p:nvSpPr>
            <p:spPr bwMode="auto">
              <a:xfrm>
                <a:off x="0" y="0"/>
                <a:ext cx="8640006" cy="6094291"/>
              </a:xfrm>
              <a:prstGeom prst="rect">
                <a:avLst/>
              </a:prstGeom>
              <a:solidFill>
                <a:srgbClr val="C8250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pic>
            <p:nvPicPr>
              <p:cNvPr id="8209" name="Picture 17"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40006" cy="6094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210" name="AutoShape 18"/>
            <p:cNvSpPr>
              <a:spLocks/>
            </p:cNvSpPr>
            <p:nvPr/>
          </p:nvSpPr>
          <p:spPr bwMode="auto">
            <a:xfrm>
              <a:off x="937324" y="3479141"/>
              <a:ext cx="370002" cy="370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11" name="AutoShape 19"/>
            <p:cNvSpPr>
              <a:spLocks/>
            </p:cNvSpPr>
            <p:nvPr/>
          </p:nvSpPr>
          <p:spPr bwMode="auto">
            <a:xfrm>
              <a:off x="3129963" y="3440103"/>
              <a:ext cx="370003" cy="370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12" name="AutoShape 20"/>
            <p:cNvSpPr>
              <a:spLocks/>
            </p:cNvSpPr>
            <p:nvPr/>
          </p:nvSpPr>
          <p:spPr bwMode="auto">
            <a:xfrm>
              <a:off x="3171527" y="5227335"/>
              <a:ext cx="370002" cy="370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13" name="AutoShape 21"/>
            <p:cNvSpPr>
              <a:spLocks/>
            </p:cNvSpPr>
            <p:nvPr/>
          </p:nvSpPr>
          <p:spPr bwMode="auto">
            <a:xfrm>
              <a:off x="937324" y="5255043"/>
              <a:ext cx="370002" cy="370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14" name="Oval 22"/>
            <p:cNvSpPr>
              <a:spLocks/>
            </p:cNvSpPr>
            <p:nvPr/>
          </p:nvSpPr>
          <p:spPr bwMode="auto">
            <a:xfrm rot="5400000" flipH="1">
              <a:off x="719685" y="3055975"/>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8215" name="Group 23"/>
            <p:cNvGrpSpPr>
              <a:grpSpLocks/>
            </p:cNvGrpSpPr>
            <p:nvPr/>
          </p:nvGrpSpPr>
          <p:grpSpPr bwMode="auto">
            <a:xfrm>
              <a:off x="4492275" y="4330863"/>
              <a:ext cx="730003" cy="730004"/>
              <a:chOff x="0" y="0"/>
              <a:chExt cx="730003" cy="730003"/>
            </a:xfrm>
          </p:grpSpPr>
          <p:grpSp>
            <p:nvGrpSpPr>
              <p:cNvPr id="8216" name="Group 24"/>
              <p:cNvGrpSpPr>
                <a:grpSpLocks/>
              </p:cNvGrpSpPr>
              <p:nvPr/>
            </p:nvGrpSpPr>
            <p:grpSpPr bwMode="auto">
              <a:xfrm>
                <a:off x="0" y="0"/>
                <a:ext cx="730003" cy="730003"/>
                <a:chOff x="-1" y="-1"/>
                <a:chExt cx="730004" cy="730004"/>
              </a:xfrm>
            </p:grpSpPr>
            <p:sp>
              <p:nvSpPr>
                <p:cNvPr id="8217" name="AutoShape 25" descr="image6.png"/>
                <p:cNvSpPr>
                  <a:spLocks/>
                </p:cNvSpPr>
                <p:nvPr/>
              </p:nvSpPr>
              <p:spPr bwMode="auto">
                <a:xfrm>
                  <a:off x="-1" y="-1"/>
                  <a:ext cx="730004" cy="7300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10800" y="21600"/>
                      </a:lnTo>
                      <a:lnTo>
                        <a:pt x="21600" y="10800"/>
                      </a:lnTo>
                      <a:lnTo>
                        <a:pt x="10800" y="0"/>
                      </a:lnTo>
                      <a:close/>
                    </a:path>
                  </a:pathLst>
                </a:custGeom>
                <a:blipFill dpi="0" rotWithShape="0">
                  <a:blip r:embed="rId3"/>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18" name="Rectangle 26"/>
                <p:cNvSpPr>
                  <a:spLocks/>
                </p:cNvSpPr>
                <p:nvPr/>
              </p:nvSpPr>
              <p:spPr bwMode="auto">
                <a:xfrm>
                  <a:off x="140823" y="159820"/>
                  <a:ext cx="448354" cy="410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sp>
            <p:nvSpPr>
              <p:cNvPr id="8219" name="Rectangle 27"/>
              <p:cNvSpPr>
                <a:spLocks/>
              </p:cNvSpPr>
              <p:nvPr/>
            </p:nvSpPr>
            <p:spPr bwMode="auto">
              <a:xfrm>
                <a:off x="145738" y="164737"/>
                <a:ext cx="448356" cy="410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pic>
          <p:nvPicPr>
            <p:cNvPr id="8220" name="Picture 28"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6248" y="3128135"/>
              <a:ext cx="180003" cy="19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221" name="Oval 29"/>
            <p:cNvSpPr>
              <a:spLocks/>
            </p:cNvSpPr>
            <p:nvPr/>
          </p:nvSpPr>
          <p:spPr bwMode="auto">
            <a:xfrm>
              <a:off x="736419" y="5677542"/>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22" name="Line 30"/>
            <p:cNvSpPr>
              <a:spLocks noChangeShapeType="1"/>
            </p:cNvSpPr>
            <p:nvPr/>
          </p:nvSpPr>
          <p:spPr bwMode="auto">
            <a:xfrm>
              <a:off x="1126248" y="5840855"/>
              <a:ext cx="2373717" cy="1589"/>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23" name="Line 31"/>
            <p:cNvSpPr>
              <a:spLocks noChangeShapeType="1"/>
            </p:cNvSpPr>
            <p:nvPr/>
          </p:nvSpPr>
          <p:spPr bwMode="auto">
            <a:xfrm>
              <a:off x="1219654" y="3220537"/>
              <a:ext cx="2373717" cy="158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24" name="Line 32"/>
            <p:cNvSpPr>
              <a:spLocks noChangeShapeType="1"/>
            </p:cNvSpPr>
            <p:nvPr/>
          </p:nvSpPr>
          <p:spPr bwMode="auto">
            <a:xfrm flipH="1">
              <a:off x="937324" y="5677542"/>
              <a:ext cx="2514289" cy="159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25" name="Line 33"/>
            <p:cNvSpPr>
              <a:spLocks noChangeShapeType="1"/>
            </p:cNvSpPr>
            <p:nvPr/>
          </p:nvSpPr>
          <p:spPr bwMode="auto">
            <a:xfrm flipH="1">
              <a:off x="1089724" y="3411189"/>
              <a:ext cx="2514289" cy="1589"/>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8226" name="Group 34"/>
            <p:cNvGrpSpPr>
              <a:grpSpLocks/>
            </p:cNvGrpSpPr>
            <p:nvPr/>
          </p:nvGrpSpPr>
          <p:grpSpPr bwMode="auto">
            <a:xfrm>
              <a:off x="3321149" y="3297534"/>
              <a:ext cx="783765" cy="2543322"/>
              <a:chOff x="-1" y="-1"/>
              <a:chExt cx="783765" cy="2543322"/>
            </a:xfrm>
          </p:grpSpPr>
          <p:sp>
            <p:nvSpPr>
              <p:cNvPr id="8227" name="AutoShape 35"/>
              <p:cNvSpPr>
                <a:spLocks/>
              </p:cNvSpPr>
              <p:nvPr/>
            </p:nvSpPr>
            <p:spPr bwMode="auto">
              <a:xfrm rot="5400000">
                <a:off x="-780591" y="780591"/>
                <a:ext cx="2344946" cy="783763"/>
              </a:xfrm>
              <a:custGeom>
                <a:avLst/>
                <a:gdLst>
                  <a:gd name="T0" fmla="*/ 10800 w 21600"/>
                  <a:gd name="T1" fmla="+- 0 10593 1184"/>
                  <a:gd name="T2" fmla="*/ 10593 h 18818"/>
                  <a:gd name="T3" fmla="*/ 10800 w 21600"/>
                  <a:gd name="T4" fmla="+- 0 10593 1184"/>
                  <a:gd name="T5" fmla="*/ 10593 h 18818"/>
                  <a:gd name="T6" fmla="*/ 10800 w 21600"/>
                  <a:gd name="T7" fmla="+- 0 10593 1184"/>
                  <a:gd name="T8" fmla="*/ 10593 h 18818"/>
                  <a:gd name="T9" fmla="*/ 10800 w 21600"/>
                  <a:gd name="T10" fmla="+- 0 10593 1184"/>
                  <a:gd name="T11" fmla="*/ 10593 h 18818"/>
                </a:gdLst>
                <a:ahLst/>
                <a:cxnLst>
                  <a:cxn ang="0">
                    <a:pos x="T0" y="T2"/>
                  </a:cxn>
                  <a:cxn ang="0">
                    <a:pos x="T3" y="T5"/>
                  </a:cxn>
                  <a:cxn ang="0">
                    <a:pos x="T6" y="T8"/>
                  </a:cxn>
                  <a:cxn ang="0">
                    <a:pos x="T9" y="T11"/>
                  </a:cxn>
                </a:cxnLst>
                <a:rect l="0" t="0" r="r" b="b"/>
                <a:pathLst>
                  <a:path w="21600" h="18818">
                    <a:moveTo>
                      <a:pt x="0" y="10737"/>
                    </a:moveTo>
                    <a:cubicBezTo>
                      <a:pt x="4789" y="11623"/>
                      <a:pt x="9577" y="12508"/>
                      <a:pt x="11411" y="10737"/>
                    </a:cubicBezTo>
                    <a:cubicBezTo>
                      <a:pt x="13245" y="8967"/>
                      <a:pt x="11275" y="-1184"/>
                      <a:pt x="11004" y="114"/>
                    </a:cubicBezTo>
                    <a:cubicBezTo>
                      <a:pt x="10732" y="1413"/>
                      <a:pt x="9170" y="16639"/>
                      <a:pt x="9781" y="18527"/>
                    </a:cubicBezTo>
                    <a:cubicBezTo>
                      <a:pt x="10392" y="20416"/>
                      <a:pt x="12702" y="12508"/>
                      <a:pt x="14672" y="11446"/>
                    </a:cubicBezTo>
                    <a:cubicBezTo>
                      <a:pt x="16642" y="10383"/>
                      <a:pt x="19121" y="11268"/>
                      <a:pt x="21600" y="12154"/>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8228" name="Line 36"/>
              <p:cNvSpPr>
                <a:spLocks noChangeShapeType="1"/>
              </p:cNvSpPr>
              <p:nvPr/>
            </p:nvSpPr>
            <p:spPr bwMode="auto">
              <a:xfrm flipH="1">
                <a:off x="306532" y="2165328"/>
                <a:ext cx="1588" cy="37799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grpSp>
          <p:nvGrpSpPr>
            <p:cNvPr id="8229" name="Group 37"/>
            <p:cNvGrpSpPr>
              <a:grpSpLocks/>
            </p:cNvGrpSpPr>
            <p:nvPr/>
          </p:nvGrpSpPr>
          <p:grpSpPr bwMode="auto">
            <a:xfrm>
              <a:off x="211622" y="3302449"/>
              <a:ext cx="783764" cy="2543322"/>
              <a:chOff x="0" y="0"/>
              <a:chExt cx="783764" cy="2543321"/>
            </a:xfrm>
          </p:grpSpPr>
          <p:sp>
            <p:nvSpPr>
              <p:cNvPr id="8230" name="AutoShape 38"/>
              <p:cNvSpPr>
                <a:spLocks/>
              </p:cNvSpPr>
              <p:nvPr/>
            </p:nvSpPr>
            <p:spPr bwMode="auto">
              <a:xfrm rot="16200000">
                <a:off x="-780592" y="978966"/>
                <a:ext cx="2344947" cy="783763"/>
              </a:xfrm>
              <a:custGeom>
                <a:avLst/>
                <a:gdLst>
                  <a:gd name="T0" fmla="*/ 10800 w 21600"/>
                  <a:gd name="T1" fmla="+- 0 10593 1184"/>
                  <a:gd name="T2" fmla="*/ 10593 h 18818"/>
                  <a:gd name="T3" fmla="*/ 10800 w 21600"/>
                  <a:gd name="T4" fmla="+- 0 10593 1184"/>
                  <a:gd name="T5" fmla="*/ 10593 h 18818"/>
                  <a:gd name="T6" fmla="*/ 10800 w 21600"/>
                  <a:gd name="T7" fmla="+- 0 10593 1184"/>
                  <a:gd name="T8" fmla="*/ 10593 h 18818"/>
                  <a:gd name="T9" fmla="*/ 10800 w 21600"/>
                  <a:gd name="T10" fmla="+- 0 10593 1184"/>
                  <a:gd name="T11" fmla="*/ 10593 h 18818"/>
                </a:gdLst>
                <a:ahLst/>
                <a:cxnLst>
                  <a:cxn ang="0">
                    <a:pos x="T0" y="T2"/>
                  </a:cxn>
                  <a:cxn ang="0">
                    <a:pos x="T3" y="T5"/>
                  </a:cxn>
                  <a:cxn ang="0">
                    <a:pos x="T6" y="T8"/>
                  </a:cxn>
                  <a:cxn ang="0">
                    <a:pos x="T9" y="T11"/>
                  </a:cxn>
                </a:cxnLst>
                <a:rect l="0" t="0" r="r" b="b"/>
                <a:pathLst>
                  <a:path w="21600" h="18818">
                    <a:moveTo>
                      <a:pt x="0" y="10737"/>
                    </a:moveTo>
                    <a:cubicBezTo>
                      <a:pt x="4789" y="11623"/>
                      <a:pt x="9577" y="12508"/>
                      <a:pt x="11411" y="10737"/>
                    </a:cubicBezTo>
                    <a:cubicBezTo>
                      <a:pt x="13245" y="8967"/>
                      <a:pt x="11275" y="-1184"/>
                      <a:pt x="11004" y="114"/>
                    </a:cubicBezTo>
                    <a:cubicBezTo>
                      <a:pt x="10732" y="1413"/>
                      <a:pt x="9170" y="16639"/>
                      <a:pt x="9781" y="18527"/>
                    </a:cubicBezTo>
                    <a:cubicBezTo>
                      <a:pt x="10392" y="20416"/>
                      <a:pt x="12702" y="12508"/>
                      <a:pt x="14672" y="11446"/>
                    </a:cubicBezTo>
                    <a:cubicBezTo>
                      <a:pt x="16642" y="10383"/>
                      <a:pt x="19121" y="11268"/>
                      <a:pt x="21600" y="12154"/>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8231" name="Line 39"/>
              <p:cNvSpPr>
                <a:spLocks noChangeShapeType="1"/>
              </p:cNvSpPr>
              <p:nvPr/>
            </p:nvSpPr>
            <p:spPr bwMode="auto">
              <a:xfrm flipV="1">
                <a:off x="475643" y="-1"/>
                <a:ext cx="1588" cy="37799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grpSp>
      <p:grpSp>
        <p:nvGrpSpPr>
          <p:cNvPr id="8232" name="Group 40"/>
          <p:cNvGrpSpPr>
            <a:grpSpLocks/>
          </p:cNvGrpSpPr>
          <p:nvPr/>
        </p:nvGrpSpPr>
        <p:grpSpPr bwMode="auto">
          <a:xfrm>
            <a:off x="7593807" y="381794"/>
            <a:ext cx="4319588" cy="3047206"/>
            <a:chOff x="0" y="0"/>
            <a:chExt cx="8640006" cy="6094291"/>
          </a:xfrm>
        </p:grpSpPr>
        <p:grpSp>
          <p:nvGrpSpPr>
            <p:cNvPr id="8233" name="Group 41"/>
            <p:cNvGrpSpPr>
              <a:grpSpLocks/>
            </p:cNvGrpSpPr>
            <p:nvPr/>
          </p:nvGrpSpPr>
          <p:grpSpPr bwMode="auto">
            <a:xfrm>
              <a:off x="0" y="0"/>
              <a:ext cx="8640006" cy="6094291"/>
              <a:chOff x="0" y="0"/>
              <a:chExt cx="8640006" cy="6094291"/>
            </a:xfrm>
          </p:grpSpPr>
          <p:sp>
            <p:nvSpPr>
              <p:cNvPr id="8234" name="Rectangle 42"/>
              <p:cNvSpPr>
                <a:spLocks/>
              </p:cNvSpPr>
              <p:nvPr/>
            </p:nvSpPr>
            <p:spPr bwMode="auto">
              <a:xfrm>
                <a:off x="0" y="0"/>
                <a:ext cx="8640006" cy="6094291"/>
              </a:xfrm>
              <a:prstGeom prst="rect">
                <a:avLst/>
              </a:prstGeom>
              <a:solidFill>
                <a:srgbClr val="C8250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pic>
            <p:nvPicPr>
              <p:cNvPr id="8235" name="Picture 43"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40006" cy="6094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236" name="AutoShape 44"/>
            <p:cNvSpPr>
              <a:spLocks/>
            </p:cNvSpPr>
            <p:nvPr/>
          </p:nvSpPr>
          <p:spPr bwMode="auto">
            <a:xfrm>
              <a:off x="937324" y="3479141"/>
              <a:ext cx="370002" cy="370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37" name="AutoShape 45"/>
            <p:cNvSpPr>
              <a:spLocks/>
            </p:cNvSpPr>
            <p:nvPr/>
          </p:nvSpPr>
          <p:spPr bwMode="auto">
            <a:xfrm>
              <a:off x="3129963" y="3440103"/>
              <a:ext cx="370003" cy="370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38" name="AutoShape 46"/>
            <p:cNvSpPr>
              <a:spLocks/>
            </p:cNvSpPr>
            <p:nvPr/>
          </p:nvSpPr>
          <p:spPr bwMode="auto">
            <a:xfrm>
              <a:off x="3171527" y="5227335"/>
              <a:ext cx="370002" cy="370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39" name="AutoShape 47"/>
            <p:cNvSpPr>
              <a:spLocks/>
            </p:cNvSpPr>
            <p:nvPr/>
          </p:nvSpPr>
          <p:spPr bwMode="auto">
            <a:xfrm>
              <a:off x="937324" y="5255043"/>
              <a:ext cx="370002" cy="370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40" name="Oval 48"/>
            <p:cNvSpPr>
              <a:spLocks/>
            </p:cNvSpPr>
            <p:nvPr/>
          </p:nvSpPr>
          <p:spPr bwMode="auto">
            <a:xfrm rot="5400000" flipH="1">
              <a:off x="719685" y="3055975"/>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8241" name="Group 49"/>
            <p:cNvGrpSpPr>
              <a:grpSpLocks/>
            </p:cNvGrpSpPr>
            <p:nvPr/>
          </p:nvGrpSpPr>
          <p:grpSpPr bwMode="auto">
            <a:xfrm>
              <a:off x="4492275" y="4330863"/>
              <a:ext cx="730003" cy="730003"/>
              <a:chOff x="-1" y="-1"/>
              <a:chExt cx="730004" cy="730004"/>
            </a:xfrm>
          </p:grpSpPr>
          <p:grpSp>
            <p:nvGrpSpPr>
              <p:cNvPr id="8242" name="Group 50"/>
              <p:cNvGrpSpPr>
                <a:grpSpLocks/>
              </p:cNvGrpSpPr>
              <p:nvPr/>
            </p:nvGrpSpPr>
            <p:grpSpPr bwMode="auto">
              <a:xfrm>
                <a:off x="-1" y="-1"/>
                <a:ext cx="730004" cy="730004"/>
                <a:chOff x="-1" y="-1"/>
                <a:chExt cx="730004" cy="730004"/>
              </a:xfrm>
            </p:grpSpPr>
            <p:sp>
              <p:nvSpPr>
                <p:cNvPr id="8243" name="AutoShape 51" descr="image6.png"/>
                <p:cNvSpPr>
                  <a:spLocks/>
                </p:cNvSpPr>
                <p:nvPr/>
              </p:nvSpPr>
              <p:spPr bwMode="auto">
                <a:xfrm>
                  <a:off x="-1" y="-1"/>
                  <a:ext cx="730004" cy="7300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10800" y="21600"/>
                      </a:lnTo>
                      <a:lnTo>
                        <a:pt x="21600" y="10800"/>
                      </a:lnTo>
                      <a:lnTo>
                        <a:pt x="10800" y="0"/>
                      </a:lnTo>
                      <a:close/>
                    </a:path>
                  </a:pathLst>
                </a:custGeom>
                <a:blipFill dpi="0" rotWithShape="0">
                  <a:blip r:embed="rId3"/>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44" name="Rectangle 52"/>
                <p:cNvSpPr>
                  <a:spLocks/>
                </p:cNvSpPr>
                <p:nvPr/>
              </p:nvSpPr>
              <p:spPr bwMode="auto">
                <a:xfrm>
                  <a:off x="140823" y="159820"/>
                  <a:ext cx="448354" cy="410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sp>
            <p:nvSpPr>
              <p:cNvPr id="8245" name="Rectangle 53"/>
              <p:cNvSpPr>
                <a:spLocks/>
              </p:cNvSpPr>
              <p:nvPr/>
            </p:nvSpPr>
            <p:spPr bwMode="auto">
              <a:xfrm>
                <a:off x="145737" y="164736"/>
                <a:ext cx="448356" cy="410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pic>
          <p:nvPicPr>
            <p:cNvPr id="8246" name="Picture 54"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6248" y="3128135"/>
              <a:ext cx="180003" cy="19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247" name="Oval 55"/>
            <p:cNvSpPr>
              <a:spLocks/>
            </p:cNvSpPr>
            <p:nvPr/>
          </p:nvSpPr>
          <p:spPr bwMode="auto">
            <a:xfrm>
              <a:off x="3863101" y="5677542"/>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48" name="Line 56"/>
            <p:cNvSpPr>
              <a:spLocks noChangeShapeType="1"/>
            </p:cNvSpPr>
            <p:nvPr/>
          </p:nvSpPr>
          <p:spPr bwMode="auto">
            <a:xfrm>
              <a:off x="1219654" y="3220537"/>
              <a:ext cx="2373717" cy="158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49" name="Line 57"/>
            <p:cNvSpPr>
              <a:spLocks noChangeShapeType="1"/>
            </p:cNvSpPr>
            <p:nvPr/>
          </p:nvSpPr>
          <p:spPr bwMode="auto">
            <a:xfrm flipH="1">
              <a:off x="1089724" y="5859440"/>
              <a:ext cx="2514289" cy="1589"/>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50" name="Line 58"/>
            <p:cNvSpPr>
              <a:spLocks noChangeShapeType="1"/>
            </p:cNvSpPr>
            <p:nvPr/>
          </p:nvSpPr>
          <p:spPr bwMode="auto">
            <a:xfrm flipV="1">
              <a:off x="687266" y="3302450"/>
              <a:ext cx="1589" cy="37799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8251" name="Rectangle 59"/>
          <p:cNvSpPr>
            <a:spLocks/>
          </p:cNvSpPr>
          <p:nvPr/>
        </p:nvSpPr>
        <p:spPr bwMode="auto">
          <a:xfrm>
            <a:off x="493959" y="1718566"/>
            <a:ext cx="6253163" cy="1590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dirty="0"/>
              <a:t>The player with the </a:t>
            </a:r>
            <a:r>
              <a:rPr lang="it-IT" altLang="it-IT" sz="2000" dirty="0" err="1"/>
              <a:t>ball</a:t>
            </a:r>
            <a:r>
              <a:rPr lang="it-IT" altLang="it-IT" sz="2000" dirty="0"/>
              <a:t> </a:t>
            </a:r>
            <a:r>
              <a:rPr lang="it-IT" altLang="it-IT" sz="2000" dirty="0" err="1"/>
              <a:t>at</a:t>
            </a:r>
            <a:r>
              <a:rPr lang="it-IT" altLang="it-IT" sz="2000" dirty="0"/>
              <a:t> the start of the coach </a:t>
            </a:r>
            <a:r>
              <a:rPr lang="it-IT" altLang="it-IT" sz="2000" dirty="0" err="1"/>
              <a:t>runs</a:t>
            </a:r>
            <a:r>
              <a:rPr lang="it-IT" altLang="it-IT" sz="2000" dirty="0"/>
              <a:t> to </a:t>
            </a:r>
            <a:r>
              <a:rPr lang="it-IT" altLang="it-IT" sz="2000" dirty="0" err="1"/>
              <a:t>run</a:t>
            </a:r>
            <a:r>
              <a:rPr lang="it-IT" altLang="it-IT" sz="2000" dirty="0"/>
              <a:t> </a:t>
            </a:r>
            <a:r>
              <a:rPr lang="it-IT" altLang="it-IT" sz="2000" dirty="0" err="1"/>
              <a:t>around</a:t>
            </a:r>
            <a:r>
              <a:rPr lang="it-IT" altLang="it-IT" sz="2000" dirty="0"/>
              <a:t> the </a:t>
            </a:r>
            <a:r>
              <a:rPr lang="it-IT" altLang="it-IT" sz="2000" dirty="0" err="1"/>
              <a:t>square</a:t>
            </a:r>
            <a:r>
              <a:rPr lang="it-IT" altLang="it-IT" sz="2000" dirty="0"/>
              <a:t> </a:t>
            </a:r>
            <a:r>
              <a:rPr lang="it-IT" altLang="it-IT" sz="2000" dirty="0" err="1"/>
              <a:t>trying</a:t>
            </a:r>
            <a:r>
              <a:rPr lang="it-IT" altLang="it-IT" sz="2000" dirty="0"/>
              <a:t> </a:t>
            </a:r>
            <a:r>
              <a:rPr lang="it-IT" altLang="it-IT" sz="2000" dirty="0" err="1"/>
              <a:t>not</a:t>
            </a:r>
            <a:r>
              <a:rPr lang="it-IT" altLang="it-IT" sz="2000" dirty="0"/>
              <a:t> to </a:t>
            </a:r>
            <a:r>
              <a:rPr lang="it-IT" altLang="it-IT" sz="2000" dirty="0" err="1"/>
              <a:t>get</a:t>
            </a:r>
            <a:r>
              <a:rPr lang="it-IT" altLang="it-IT" sz="2000" dirty="0"/>
              <a:t> </a:t>
            </a:r>
            <a:r>
              <a:rPr lang="it-IT" altLang="it-IT" sz="2000" dirty="0" err="1"/>
              <a:t>caught</a:t>
            </a:r>
            <a:r>
              <a:rPr lang="it-IT" altLang="it-IT" sz="2000" dirty="0"/>
              <a:t> by the </a:t>
            </a:r>
            <a:r>
              <a:rPr lang="it-IT" altLang="it-IT" sz="2000" dirty="0" err="1"/>
              <a:t>opponent</a:t>
            </a:r>
            <a:r>
              <a:rPr lang="it-IT" altLang="it-IT" sz="2000" dirty="0"/>
              <a:t> </a:t>
            </a:r>
            <a:r>
              <a:rPr lang="it-IT" altLang="it-IT" sz="2000" dirty="0" err="1"/>
              <a:t>chasing</a:t>
            </a:r>
            <a:r>
              <a:rPr lang="it-IT" altLang="it-IT" sz="2000" dirty="0"/>
              <a:t> </a:t>
            </a:r>
            <a:r>
              <a:rPr lang="it-IT" altLang="it-IT" sz="2000" dirty="0" err="1"/>
              <a:t>it</a:t>
            </a:r>
            <a:r>
              <a:rPr lang="it-IT" altLang="it-IT" sz="2000" dirty="0"/>
              <a:t> , </a:t>
            </a:r>
            <a:r>
              <a:rPr lang="it-IT" altLang="it-IT" sz="2000" dirty="0" err="1"/>
              <a:t>after</a:t>
            </a:r>
            <a:r>
              <a:rPr lang="it-IT" altLang="it-IT" sz="2000" dirty="0"/>
              <a:t> the first round the player can </a:t>
            </a:r>
            <a:r>
              <a:rPr lang="it-IT" altLang="it-IT" sz="2000" dirty="0" err="1"/>
              <a:t>choose</a:t>
            </a:r>
            <a:r>
              <a:rPr lang="it-IT" altLang="it-IT" sz="2000" dirty="0"/>
              <a:t> </a:t>
            </a:r>
            <a:r>
              <a:rPr lang="it-IT" altLang="it-IT" sz="2000" dirty="0" err="1"/>
              <a:t>when</a:t>
            </a:r>
            <a:r>
              <a:rPr lang="it-IT" altLang="it-IT" sz="2000" dirty="0"/>
              <a:t> to </a:t>
            </a:r>
            <a:r>
              <a:rPr lang="it-IT" altLang="it-IT" sz="2000" dirty="0" err="1"/>
              <a:t>enter</a:t>
            </a:r>
            <a:r>
              <a:rPr lang="it-IT" altLang="it-IT" sz="2000" dirty="0"/>
              <a:t> inside the </a:t>
            </a:r>
            <a:r>
              <a:rPr lang="it-IT" altLang="it-IT" sz="2000" dirty="0" err="1"/>
              <a:t>square</a:t>
            </a:r>
            <a:r>
              <a:rPr lang="it-IT" altLang="it-IT" sz="2000" dirty="0"/>
              <a:t> to play a 1 vs. 1 </a:t>
            </a:r>
            <a:r>
              <a:rPr lang="it-IT" altLang="it-IT" sz="2000" dirty="0" err="1"/>
              <a:t>towards</a:t>
            </a:r>
            <a:r>
              <a:rPr lang="it-IT" altLang="it-IT" sz="2000" dirty="0"/>
              <a:t> </a:t>
            </a:r>
            <a:r>
              <a:rPr lang="it-IT" altLang="it-IT" sz="2000" dirty="0" err="1"/>
              <a:t>his</a:t>
            </a:r>
            <a:r>
              <a:rPr lang="it-IT" altLang="it-IT" sz="2000" dirty="0"/>
              <a:t> </a:t>
            </a:r>
            <a:r>
              <a:rPr lang="it-IT" altLang="it-IT" sz="2000" dirty="0" err="1"/>
              <a:t>opponent</a:t>
            </a:r>
            <a:r>
              <a:rPr lang="it-IT" altLang="it-IT" sz="2000" dirty="0"/>
              <a:t> , </a:t>
            </a:r>
            <a:r>
              <a:rPr lang="it-IT" altLang="it-IT" sz="2000" dirty="0" err="1"/>
              <a:t>who</a:t>
            </a:r>
            <a:r>
              <a:rPr lang="it-IT" altLang="it-IT" sz="2000" dirty="0"/>
              <a:t> </a:t>
            </a:r>
            <a:r>
              <a:rPr lang="it-IT" altLang="it-IT" sz="2000" dirty="0" err="1"/>
              <a:t>scores</a:t>
            </a:r>
            <a:r>
              <a:rPr lang="it-IT" altLang="it-IT" sz="2000" dirty="0"/>
              <a:t> a goal </a:t>
            </a:r>
            <a:r>
              <a:rPr lang="it-IT" altLang="it-IT" sz="2000" dirty="0" err="1"/>
              <a:t>starts</a:t>
            </a:r>
            <a:r>
              <a:rPr lang="it-IT" altLang="it-IT" sz="2000" dirty="0"/>
              <a:t> with the </a:t>
            </a:r>
            <a:r>
              <a:rPr lang="it-IT" altLang="it-IT" sz="2000" dirty="0" err="1"/>
              <a:t>ball</a:t>
            </a:r>
            <a:endParaRPr lang="it-IT" altLang="it-IT" sz="2000" dirty="0"/>
          </a:p>
        </p:txBody>
      </p:sp>
      <p:sp>
        <p:nvSpPr>
          <p:cNvPr id="8252" name="AutoShape 60"/>
          <p:cNvSpPr>
            <a:spLocks/>
          </p:cNvSpPr>
          <p:nvPr/>
        </p:nvSpPr>
        <p:spPr bwMode="auto">
          <a:xfrm>
            <a:off x="8966994" y="2005013"/>
            <a:ext cx="588963" cy="550863"/>
          </a:xfrm>
          <a:custGeom>
            <a:avLst/>
            <a:gdLst>
              <a:gd name="T0" fmla="*/ 10076 w 20153"/>
              <a:gd name="T1" fmla="*/ 10567 h 21134"/>
              <a:gd name="T2" fmla="*/ 10076 w 20153"/>
              <a:gd name="T3" fmla="*/ 10567 h 21134"/>
              <a:gd name="T4" fmla="*/ 10076 w 20153"/>
              <a:gd name="T5" fmla="*/ 10567 h 21134"/>
              <a:gd name="T6" fmla="*/ 10076 w 20153"/>
              <a:gd name="T7" fmla="*/ 10567 h 21134"/>
            </a:gdLst>
            <a:ahLst/>
            <a:cxnLst>
              <a:cxn ang="0">
                <a:pos x="T0" y="T1"/>
              </a:cxn>
              <a:cxn ang="0">
                <a:pos x="T2" y="T3"/>
              </a:cxn>
              <a:cxn ang="0">
                <a:pos x="T4" y="T5"/>
              </a:cxn>
              <a:cxn ang="0">
                <a:pos x="T6" y="T7"/>
              </a:cxn>
            </a:cxnLst>
            <a:rect l="0" t="0" r="r" b="b"/>
            <a:pathLst>
              <a:path w="20153" h="21134">
                <a:moveTo>
                  <a:pt x="17650" y="0"/>
                </a:moveTo>
                <a:cubicBezTo>
                  <a:pt x="19625" y="7310"/>
                  <a:pt x="21600" y="14620"/>
                  <a:pt x="18658" y="18110"/>
                </a:cubicBezTo>
                <a:cubicBezTo>
                  <a:pt x="15717" y="21600"/>
                  <a:pt x="7858" y="21270"/>
                  <a:pt x="0" y="2094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8253" name="AutoShape 61"/>
          <p:cNvSpPr>
            <a:spLocks/>
          </p:cNvSpPr>
          <p:nvPr/>
        </p:nvSpPr>
        <p:spPr bwMode="auto">
          <a:xfrm rot="9342684">
            <a:off x="7897813" y="2669382"/>
            <a:ext cx="588963" cy="550863"/>
          </a:xfrm>
          <a:custGeom>
            <a:avLst/>
            <a:gdLst>
              <a:gd name="T0" fmla="*/ 10076 w 20153"/>
              <a:gd name="T1" fmla="*/ 10567 h 21134"/>
              <a:gd name="T2" fmla="*/ 10076 w 20153"/>
              <a:gd name="T3" fmla="*/ 10567 h 21134"/>
              <a:gd name="T4" fmla="*/ 10076 w 20153"/>
              <a:gd name="T5" fmla="*/ 10567 h 21134"/>
              <a:gd name="T6" fmla="*/ 10076 w 20153"/>
              <a:gd name="T7" fmla="*/ 10567 h 21134"/>
            </a:gdLst>
            <a:ahLst/>
            <a:cxnLst>
              <a:cxn ang="0">
                <a:pos x="T0" y="T1"/>
              </a:cxn>
              <a:cxn ang="0">
                <a:pos x="T2" y="T3"/>
              </a:cxn>
              <a:cxn ang="0">
                <a:pos x="T4" y="T5"/>
              </a:cxn>
              <a:cxn ang="0">
                <a:pos x="T6" y="T7"/>
              </a:cxn>
            </a:cxnLst>
            <a:rect l="0" t="0" r="r" b="b"/>
            <a:pathLst>
              <a:path w="20153" h="21134">
                <a:moveTo>
                  <a:pt x="17650" y="0"/>
                </a:moveTo>
                <a:cubicBezTo>
                  <a:pt x="19625" y="7310"/>
                  <a:pt x="21600" y="14620"/>
                  <a:pt x="18658" y="18110"/>
                </a:cubicBezTo>
                <a:cubicBezTo>
                  <a:pt x="15717" y="21600"/>
                  <a:pt x="7858" y="21270"/>
                  <a:pt x="0" y="2094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8254" name="Rectangle 62"/>
          <p:cNvSpPr>
            <a:spLocks/>
          </p:cNvSpPr>
          <p:nvPr/>
        </p:nvSpPr>
        <p:spPr bwMode="auto">
          <a:xfrm>
            <a:off x="508000" y="888559"/>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N°1</a:t>
            </a:r>
          </a:p>
        </p:txBody>
      </p:sp>
      <p:sp>
        <p:nvSpPr>
          <p:cNvPr id="8255" name="Rectangle 63"/>
          <p:cNvSpPr>
            <a:spLocks/>
          </p:cNvSpPr>
          <p:nvPr/>
        </p:nvSpPr>
        <p:spPr bwMode="auto">
          <a:xfrm>
            <a:off x="508000" y="3811940"/>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N°2</a:t>
            </a:r>
          </a:p>
        </p:txBody>
      </p:sp>
      <p:sp>
        <p:nvSpPr>
          <p:cNvPr id="8256" name="Rectangle 64"/>
          <p:cNvSpPr>
            <a:spLocks/>
          </p:cNvSpPr>
          <p:nvPr/>
        </p:nvSpPr>
        <p:spPr bwMode="auto">
          <a:xfrm>
            <a:off x="515938" y="1200001"/>
            <a:ext cx="1696362"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DEVELOPMENT:</a:t>
            </a:r>
          </a:p>
        </p:txBody>
      </p:sp>
      <p:sp>
        <p:nvSpPr>
          <p:cNvPr id="8257" name="Rectangle 65"/>
          <p:cNvSpPr>
            <a:spLocks/>
          </p:cNvSpPr>
          <p:nvPr/>
        </p:nvSpPr>
        <p:spPr bwMode="auto">
          <a:xfrm>
            <a:off x="501650" y="4205933"/>
            <a:ext cx="1696362"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DEVELOPMENT:</a:t>
            </a:r>
          </a:p>
        </p:txBody>
      </p:sp>
    </p:spTree>
    <p:extLst>
      <p:ext uri="{BB962C8B-B14F-4D97-AF65-F5344CB8AC3E}">
        <p14:creationId xmlns:p14="http://schemas.microsoft.com/office/powerpoint/2010/main" val="1228028028"/>
      </p:ext>
    </p:extLst>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Line 1"/>
          <p:cNvSpPr>
            <a:spLocks noChangeShapeType="1"/>
          </p:cNvSpPr>
          <p:nvPr/>
        </p:nvSpPr>
        <p:spPr bwMode="auto">
          <a:xfrm>
            <a:off x="402432" y="35472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18" name="Line 2"/>
          <p:cNvSpPr>
            <a:spLocks noChangeShapeType="1"/>
          </p:cNvSpPr>
          <p:nvPr/>
        </p:nvSpPr>
        <p:spPr bwMode="auto">
          <a:xfrm>
            <a:off x="402432" y="3228975"/>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19" name="Line 3"/>
          <p:cNvSpPr>
            <a:spLocks noChangeShapeType="1"/>
          </p:cNvSpPr>
          <p:nvPr/>
        </p:nvSpPr>
        <p:spPr bwMode="auto">
          <a:xfrm>
            <a:off x="402432" y="20359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0" name="Line 4"/>
          <p:cNvSpPr>
            <a:spLocks noChangeShapeType="1"/>
          </p:cNvSpPr>
          <p:nvPr/>
        </p:nvSpPr>
        <p:spPr bwMode="auto">
          <a:xfrm>
            <a:off x="402432" y="26725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1" name="Line 5"/>
          <p:cNvSpPr>
            <a:spLocks noChangeShapeType="1"/>
          </p:cNvSpPr>
          <p:nvPr/>
        </p:nvSpPr>
        <p:spPr bwMode="auto">
          <a:xfrm>
            <a:off x="402432" y="235426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2" name="Line 6"/>
          <p:cNvSpPr>
            <a:spLocks noChangeShapeType="1"/>
          </p:cNvSpPr>
          <p:nvPr/>
        </p:nvSpPr>
        <p:spPr bwMode="auto">
          <a:xfrm>
            <a:off x="402432" y="296148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3" name="Line 7"/>
          <p:cNvSpPr>
            <a:spLocks noChangeShapeType="1"/>
          </p:cNvSpPr>
          <p:nvPr/>
        </p:nvSpPr>
        <p:spPr bwMode="auto">
          <a:xfrm>
            <a:off x="402432" y="618093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4" name="Line 8"/>
          <p:cNvSpPr>
            <a:spLocks noChangeShapeType="1"/>
          </p:cNvSpPr>
          <p:nvPr/>
        </p:nvSpPr>
        <p:spPr bwMode="auto">
          <a:xfrm>
            <a:off x="402432" y="532209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5" name="Line 9"/>
          <p:cNvSpPr>
            <a:spLocks noChangeShapeType="1"/>
          </p:cNvSpPr>
          <p:nvPr/>
        </p:nvSpPr>
        <p:spPr bwMode="auto">
          <a:xfrm>
            <a:off x="402432" y="501888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6" name="Line 10"/>
          <p:cNvSpPr>
            <a:spLocks noChangeShapeType="1"/>
          </p:cNvSpPr>
          <p:nvPr/>
        </p:nvSpPr>
        <p:spPr bwMode="auto">
          <a:xfrm>
            <a:off x="402432" y="56110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7" name="Line 11"/>
          <p:cNvSpPr>
            <a:spLocks noChangeShapeType="1"/>
          </p:cNvSpPr>
          <p:nvPr/>
        </p:nvSpPr>
        <p:spPr bwMode="auto">
          <a:xfrm>
            <a:off x="402432" y="588486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8" name="Rectangle 12"/>
          <p:cNvSpPr>
            <a:spLocks/>
          </p:cNvSpPr>
          <p:nvPr/>
        </p:nvSpPr>
        <p:spPr bwMode="auto">
          <a:xfrm>
            <a:off x="4174332" y="240859"/>
            <a:ext cx="583493"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Game form</a:t>
            </a:r>
          </a:p>
        </p:txBody>
      </p:sp>
      <p:sp>
        <p:nvSpPr>
          <p:cNvPr id="9229" name="Rectangle 13"/>
          <p:cNvSpPr>
            <a:spLocks/>
          </p:cNvSpPr>
          <p:nvPr/>
        </p:nvSpPr>
        <p:spPr bwMode="auto">
          <a:xfrm>
            <a:off x="574675" y="4618286"/>
            <a:ext cx="6544469" cy="1590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t>Variante: i due giocatori si passano la palla all’esterno del quadrato con un push di rovescio correndo da un cono all’altro per passare e ricevere,ma  al segnale del coach entrano dentro il quadrato giocando un 1vs1. Ripetere l’esercizio con passaggio di push di dritto</a:t>
            </a:r>
          </a:p>
        </p:txBody>
      </p:sp>
      <p:grpSp>
        <p:nvGrpSpPr>
          <p:cNvPr id="9230" name="Group 14"/>
          <p:cNvGrpSpPr>
            <a:grpSpLocks/>
          </p:cNvGrpSpPr>
          <p:nvPr/>
        </p:nvGrpSpPr>
        <p:grpSpPr bwMode="auto">
          <a:xfrm>
            <a:off x="7517607" y="3665538"/>
            <a:ext cx="4319588" cy="3047207"/>
            <a:chOff x="0" y="0"/>
            <a:chExt cx="8640006" cy="6094291"/>
          </a:xfrm>
        </p:grpSpPr>
        <p:grpSp>
          <p:nvGrpSpPr>
            <p:cNvPr id="9231" name="Group 15"/>
            <p:cNvGrpSpPr>
              <a:grpSpLocks/>
            </p:cNvGrpSpPr>
            <p:nvPr/>
          </p:nvGrpSpPr>
          <p:grpSpPr bwMode="auto">
            <a:xfrm>
              <a:off x="0" y="0"/>
              <a:ext cx="8640006" cy="6094291"/>
              <a:chOff x="0" y="0"/>
              <a:chExt cx="8640006" cy="6094291"/>
            </a:xfrm>
          </p:grpSpPr>
          <p:sp>
            <p:nvSpPr>
              <p:cNvPr id="9232" name="Rectangle 16"/>
              <p:cNvSpPr>
                <a:spLocks/>
              </p:cNvSpPr>
              <p:nvPr/>
            </p:nvSpPr>
            <p:spPr bwMode="auto">
              <a:xfrm>
                <a:off x="0" y="0"/>
                <a:ext cx="8640006" cy="6094291"/>
              </a:xfrm>
              <a:prstGeom prst="rect">
                <a:avLst/>
              </a:prstGeom>
              <a:solidFill>
                <a:srgbClr val="C8250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pic>
            <p:nvPicPr>
              <p:cNvPr id="9233" name="Picture 17"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40006" cy="6094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234" name="AutoShape 18"/>
            <p:cNvSpPr>
              <a:spLocks/>
            </p:cNvSpPr>
            <p:nvPr/>
          </p:nvSpPr>
          <p:spPr bwMode="auto">
            <a:xfrm>
              <a:off x="937324" y="3479141"/>
              <a:ext cx="370002" cy="370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35" name="AutoShape 19"/>
            <p:cNvSpPr>
              <a:spLocks/>
            </p:cNvSpPr>
            <p:nvPr/>
          </p:nvSpPr>
          <p:spPr bwMode="auto">
            <a:xfrm>
              <a:off x="3129963" y="3440103"/>
              <a:ext cx="370003" cy="370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36" name="AutoShape 20"/>
            <p:cNvSpPr>
              <a:spLocks/>
            </p:cNvSpPr>
            <p:nvPr/>
          </p:nvSpPr>
          <p:spPr bwMode="auto">
            <a:xfrm>
              <a:off x="3171527" y="5227335"/>
              <a:ext cx="370002" cy="370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37" name="AutoShape 21"/>
            <p:cNvSpPr>
              <a:spLocks/>
            </p:cNvSpPr>
            <p:nvPr/>
          </p:nvSpPr>
          <p:spPr bwMode="auto">
            <a:xfrm>
              <a:off x="937324" y="5255043"/>
              <a:ext cx="370002" cy="370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38" name="Oval 22"/>
            <p:cNvSpPr>
              <a:spLocks/>
            </p:cNvSpPr>
            <p:nvPr/>
          </p:nvSpPr>
          <p:spPr bwMode="auto">
            <a:xfrm rot="5400000" flipH="1">
              <a:off x="719685" y="3055975"/>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9239" name="Group 23"/>
            <p:cNvGrpSpPr>
              <a:grpSpLocks/>
            </p:cNvGrpSpPr>
            <p:nvPr/>
          </p:nvGrpSpPr>
          <p:grpSpPr bwMode="auto">
            <a:xfrm>
              <a:off x="4492275" y="4330863"/>
              <a:ext cx="730003" cy="730004"/>
              <a:chOff x="0" y="0"/>
              <a:chExt cx="730003" cy="730003"/>
            </a:xfrm>
          </p:grpSpPr>
          <p:grpSp>
            <p:nvGrpSpPr>
              <p:cNvPr id="9240" name="Group 24"/>
              <p:cNvGrpSpPr>
                <a:grpSpLocks/>
              </p:cNvGrpSpPr>
              <p:nvPr/>
            </p:nvGrpSpPr>
            <p:grpSpPr bwMode="auto">
              <a:xfrm>
                <a:off x="0" y="0"/>
                <a:ext cx="730003" cy="730003"/>
                <a:chOff x="-1" y="-1"/>
                <a:chExt cx="730004" cy="730004"/>
              </a:xfrm>
            </p:grpSpPr>
            <p:sp>
              <p:nvSpPr>
                <p:cNvPr id="9241" name="AutoShape 25" descr="image6.png"/>
                <p:cNvSpPr>
                  <a:spLocks/>
                </p:cNvSpPr>
                <p:nvPr/>
              </p:nvSpPr>
              <p:spPr bwMode="auto">
                <a:xfrm>
                  <a:off x="-1" y="-1"/>
                  <a:ext cx="730004" cy="7300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10800" y="21600"/>
                      </a:lnTo>
                      <a:lnTo>
                        <a:pt x="21600" y="10800"/>
                      </a:lnTo>
                      <a:lnTo>
                        <a:pt x="10800" y="0"/>
                      </a:lnTo>
                      <a:close/>
                    </a:path>
                  </a:pathLst>
                </a:custGeom>
                <a:blipFill dpi="0" rotWithShape="0">
                  <a:blip r:embed="rId3"/>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42" name="Rectangle 26"/>
                <p:cNvSpPr>
                  <a:spLocks/>
                </p:cNvSpPr>
                <p:nvPr/>
              </p:nvSpPr>
              <p:spPr bwMode="auto">
                <a:xfrm>
                  <a:off x="140823" y="159820"/>
                  <a:ext cx="448354" cy="410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sp>
            <p:nvSpPr>
              <p:cNvPr id="9243" name="Rectangle 27"/>
              <p:cNvSpPr>
                <a:spLocks/>
              </p:cNvSpPr>
              <p:nvPr/>
            </p:nvSpPr>
            <p:spPr bwMode="auto">
              <a:xfrm>
                <a:off x="145738" y="164737"/>
                <a:ext cx="448356" cy="410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pic>
          <p:nvPicPr>
            <p:cNvPr id="9244" name="Picture 28"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6248" y="3128135"/>
              <a:ext cx="180003" cy="19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45" name="Oval 29"/>
            <p:cNvSpPr>
              <a:spLocks/>
            </p:cNvSpPr>
            <p:nvPr/>
          </p:nvSpPr>
          <p:spPr bwMode="auto">
            <a:xfrm>
              <a:off x="736419" y="5677542"/>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46" name="Line 30"/>
            <p:cNvSpPr>
              <a:spLocks noChangeShapeType="1"/>
            </p:cNvSpPr>
            <p:nvPr/>
          </p:nvSpPr>
          <p:spPr bwMode="auto">
            <a:xfrm>
              <a:off x="1126248" y="5840855"/>
              <a:ext cx="2373717" cy="1589"/>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7" name="Line 31"/>
            <p:cNvSpPr>
              <a:spLocks noChangeShapeType="1"/>
            </p:cNvSpPr>
            <p:nvPr/>
          </p:nvSpPr>
          <p:spPr bwMode="auto">
            <a:xfrm>
              <a:off x="1219654" y="3220537"/>
              <a:ext cx="2373717" cy="158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8" name="Line 32"/>
            <p:cNvSpPr>
              <a:spLocks noChangeShapeType="1"/>
            </p:cNvSpPr>
            <p:nvPr/>
          </p:nvSpPr>
          <p:spPr bwMode="auto">
            <a:xfrm flipH="1">
              <a:off x="937324" y="5677542"/>
              <a:ext cx="2514289" cy="159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9" name="Line 33"/>
            <p:cNvSpPr>
              <a:spLocks noChangeShapeType="1"/>
            </p:cNvSpPr>
            <p:nvPr/>
          </p:nvSpPr>
          <p:spPr bwMode="auto">
            <a:xfrm flipH="1">
              <a:off x="1089724" y="3411189"/>
              <a:ext cx="2514289" cy="1589"/>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9250" name="Group 34"/>
            <p:cNvGrpSpPr>
              <a:grpSpLocks/>
            </p:cNvGrpSpPr>
            <p:nvPr/>
          </p:nvGrpSpPr>
          <p:grpSpPr bwMode="auto">
            <a:xfrm>
              <a:off x="3321149" y="3297534"/>
              <a:ext cx="783765" cy="2543322"/>
              <a:chOff x="-1" y="-1"/>
              <a:chExt cx="783765" cy="2543322"/>
            </a:xfrm>
          </p:grpSpPr>
          <p:sp>
            <p:nvSpPr>
              <p:cNvPr id="9251" name="AutoShape 35"/>
              <p:cNvSpPr>
                <a:spLocks/>
              </p:cNvSpPr>
              <p:nvPr/>
            </p:nvSpPr>
            <p:spPr bwMode="auto">
              <a:xfrm rot="5400000">
                <a:off x="-780591" y="780591"/>
                <a:ext cx="2344946" cy="783763"/>
              </a:xfrm>
              <a:custGeom>
                <a:avLst/>
                <a:gdLst>
                  <a:gd name="T0" fmla="*/ 10800 w 21600"/>
                  <a:gd name="T1" fmla="+- 0 10593 1184"/>
                  <a:gd name="T2" fmla="*/ 10593 h 18818"/>
                  <a:gd name="T3" fmla="*/ 10800 w 21600"/>
                  <a:gd name="T4" fmla="+- 0 10593 1184"/>
                  <a:gd name="T5" fmla="*/ 10593 h 18818"/>
                  <a:gd name="T6" fmla="*/ 10800 w 21600"/>
                  <a:gd name="T7" fmla="+- 0 10593 1184"/>
                  <a:gd name="T8" fmla="*/ 10593 h 18818"/>
                  <a:gd name="T9" fmla="*/ 10800 w 21600"/>
                  <a:gd name="T10" fmla="+- 0 10593 1184"/>
                  <a:gd name="T11" fmla="*/ 10593 h 18818"/>
                </a:gdLst>
                <a:ahLst/>
                <a:cxnLst>
                  <a:cxn ang="0">
                    <a:pos x="T0" y="T2"/>
                  </a:cxn>
                  <a:cxn ang="0">
                    <a:pos x="T3" y="T5"/>
                  </a:cxn>
                  <a:cxn ang="0">
                    <a:pos x="T6" y="T8"/>
                  </a:cxn>
                  <a:cxn ang="0">
                    <a:pos x="T9" y="T11"/>
                  </a:cxn>
                </a:cxnLst>
                <a:rect l="0" t="0" r="r" b="b"/>
                <a:pathLst>
                  <a:path w="21600" h="18818">
                    <a:moveTo>
                      <a:pt x="0" y="10737"/>
                    </a:moveTo>
                    <a:cubicBezTo>
                      <a:pt x="4789" y="11623"/>
                      <a:pt x="9577" y="12508"/>
                      <a:pt x="11411" y="10737"/>
                    </a:cubicBezTo>
                    <a:cubicBezTo>
                      <a:pt x="13245" y="8967"/>
                      <a:pt x="11275" y="-1184"/>
                      <a:pt x="11004" y="114"/>
                    </a:cubicBezTo>
                    <a:cubicBezTo>
                      <a:pt x="10732" y="1413"/>
                      <a:pt x="9170" y="16639"/>
                      <a:pt x="9781" y="18527"/>
                    </a:cubicBezTo>
                    <a:cubicBezTo>
                      <a:pt x="10392" y="20416"/>
                      <a:pt x="12702" y="12508"/>
                      <a:pt x="14672" y="11446"/>
                    </a:cubicBezTo>
                    <a:cubicBezTo>
                      <a:pt x="16642" y="10383"/>
                      <a:pt x="19121" y="11268"/>
                      <a:pt x="21600" y="12154"/>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9252" name="Line 36"/>
              <p:cNvSpPr>
                <a:spLocks noChangeShapeType="1"/>
              </p:cNvSpPr>
              <p:nvPr/>
            </p:nvSpPr>
            <p:spPr bwMode="auto">
              <a:xfrm flipH="1">
                <a:off x="306532" y="2165328"/>
                <a:ext cx="1588" cy="37799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grpSp>
          <p:nvGrpSpPr>
            <p:cNvPr id="9253" name="Group 37"/>
            <p:cNvGrpSpPr>
              <a:grpSpLocks/>
            </p:cNvGrpSpPr>
            <p:nvPr/>
          </p:nvGrpSpPr>
          <p:grpSpPr bwMode="auto">
            <a:xfrm>
              <a:off x="211622" y="3302449"/>
              <a:ext cx="783764" cy="2543322"/>
              <a:chOff x="0" y="0"/>
              <a:chExt cx="783764" cy="2543321"/>
            </a:xfrm>
          </p:grpSpPr>
          <p:sp>
            <p:nvSpPr>
              <p:cNvPr id="9254" name="AutoShape 38"/>
              <p:cNvSpPr>
                <a:spLocks/>
              </p:cNvSpPr>
              <p:nvPr/>
            </p:nvSpPr>
            <p:spPr bwMode="auto">
              <a:xfrm rot="16200000">
                <a:off x="-780592" y="978966"/>
                <a:ext cx="2344947" cy="783763"/>
              </a:xfrm>
              <a:custGeom>
                <a:avLst/>
                <a:gdLst>
                  <a:gd name="T0" fmla="*/ 10800 w 21600"/>
                  <a:gd name="T1" fmla="+- 0 10593 1184"/>
                  <a:gd name="T2" fmla="*/ 10593 h 18818"/>
                  <a:gd name="T3" fmla="*/ 10800 w 21600"/>
                  <a:gd name="T4" fmla="+- 0 10593 1184"/>
                  <a:gd name="T5" fmla="*/ 10593 h 18818"/>
                  <a:gd name="T6" fmla="*/ 10800 w 21600"/>
                  <a:gd name="T7" fmla="+- 0 10593 1184"/>
                  <a:gd name="T8" fmla="*/ 10593 h 18818"/>
                  <a:gd name="T9" fmla="*/ 10800 w 21600"/>
                  <a:gd name="T10" fmla="+- 0 10593 1184"/>
                  <a:gd name="T11" fmla="*/ 10593 h 18818"/>
                </a:gdLst>
                <a:ahLst/>
                <a:cxnLst>
                  <a:cxn ang="0">
                    <a:pos x="T0" y="T2"/>
                  </a:cxn>
                  <a:cxn ang="0">
                    <a:pos x="T3" y="T5"/>
                  </a:cxn>
                  <a:cxn ang="0">
                    <a:pos x="T6" y="T8"/>
                  </a:cxn>
                  <a:cxn ang="0">
                    <a:pos x="T9" y="T11"/>
                  </a:cxn>
                </a:cxnLst>
                <a:rect l="0" t="0" r="r" b="b"/>
                <a:pathLst>
                  <a:path w="21600" h="18818">
                    <a:moveTo>
                      <a:pt x="0" y="10737"/>
                    </a:moveTo>
                    <a:cubicBezTo>
                      <a:pt x="4789" y="11623"/>
                      <a:pt x="9577" y="12508"/>
                      <a:pt x="11411" y="10737"/>
                    </a:cubicBezTo>
                    <a:cubicBezTo>
                      <a:pt x="13245" y="8967"/>
                      <a:pt x="11275" y="-1184"/>
                      <a:pt x="11004" y="114"/>
                    </a:cubicBezTo>
                    <a:cubicBezTo>
                      <a:pt x="10732" y="1413"/>
                      <a:pt x="9170" y="16639"/>
                      <a:pt x="9781" y="18527"/>
                    </a:cubicBezTo>
                    <a:cubicBezTo>
                      <a:pt x="10392" y="20416"/>
                      <a:pt x="12702" y="12508"/>
                      <a:pt x="14672" y="11446"/>
                    </a:cubicBezTo>
                    <a:cubicBezTo>
                      <a:pt x="16642" y="10383"/>
                      <a:pt x="19121" y="11268"/>
                      <a:pt x="21600" y="12154"/>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9255" name="Line 39"/>
              <p:cNvSpPr>
                <a:spLocks noChangeShapeType="1"/>
              </p:cNvSpPr>
              <p:nvPr/>
            </p:nvSpPr>
            <p:spPr bwMode="auto">
              <a:xfrm flipV="1">
                <a:off x="475643" y="-1"/>
                <a:ext cx="1588" cy="37799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grpSp>
      <p:grpSp>
        <p:nvGrpSpPr>
          <p:cNvPr id="9256" name="Group 40"/>
          <p:cNvGrpSpPr>
            <a:grpSpLocks/>
          </p:cNvGrpSpPr>
          <p:nvPr/>
        </p:nvGrpSpPr>
        <p:grpSpPr bwMode="auto">
          <a:xfrm>
            <a:off x="7593807" y="381794"/>
            <a:ext cx="4319588" cy="3047206"/>
            <a:chOff x="0" y="0"/>
            <a:chExt cx="8640006" cy="6094291"/>
          </a:xfrm>
        </p:grpSpPr>
        <p:grpSp>
          <p:nvGrpSpPr>
            <p:cNvPr id="9257" name="Group 41"/>
            <p:cNvGrpSpPr>
              <a:grpSpLocks/>
            </p:cNvGrpSpPr>
            <p:nvPr/>
          </p:nvGrpSpPr>
          <p:grpSpPr bwMode="auto">
            <a:xfrm>
              <a:off x="0" y="0"/>
              <a:ext cx="8640006" cy="6094291"/>
              <a:chOff x="0" y="0"/>
              <a:chExt cx="8640006" cy="6094291"/>
            </a:xfrm>
          </p:grpSpPr>
          <p:sp>
            <p:nvSpPr>
              <p:cNvPr id="9258" name="Rectangle 42"/>
              <p:cNvSpPr>
                <a:spLocks/>
              </p:cNvSpPr>
              <p:nvPr/>
            </p:nvSpPr>
            <p:spPr bwMode="auto">
              <a:xfrm>
                <a:off x="0" y="0"/>
                <a:ext cx="8640006" cy="6094291"/>
              </a:xfrm>
              <a:prstGeom prst="rect">
                <a:avLst/>
              </a:prstGeom>
              <a:solidFill>
                <a:srgbClr val="C8250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pic>
            <p:nvPicPr>
              <p:cNvPr id="9259" name="Picture 43"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40006" cy="6094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260" name="AutoShape 44"/>
            <p:cNvSpPr>
              <a:spLocks/>
            </p:cNvSpPr>
            <p:nvPr/>
          </p:nvSpPr>
          <p:spPr bwMode="auto">
            <a:xfrm>
              <a:off x="937324" y="3479141"/>
              <a:ext cx="370002" cy="370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61" name="AutoShape 45"/>
            <p:cNvSpPr>
              <a:spLocks/>
            </p:cNvSpPr>
            <p:nvPr/>
          </p:nvSpPr>
          <p:spPr bwMode="auto">
            <a:xfrm>
              <a:off x="3129963" y="3440103"/>
              <a:ext cx="370003" cy="370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62" name="AutoShape 46"/>
            <p:cNvSpPr>
              <a:spLocks/>
            </p:cNvSpPr>
            <p:nvPr/>
          </p:nvSpPr>
          <p:spPr bwMode="auto">
            <a:xfrm>
              <a:off x="3171527" y="5227335"/>
              <a:ext cx="370002" cy="370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63" name="AutoShape 47"/>
            <p:cNvSpPr>
              <a:spLocks/>
            </p:cNvSpPr>
            <p:nvPr/>
          </p:nvSpPr>
          <p:spPr bwMode="auto">
            <a:xfrm>
              <a:off x="937324" y="5255043"/>
              <a:ext cx="370002" cy="370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64" name="Oval 48"/>
            <p:cNvSpPr>
              <a:spLocks/>
            </p:cNvSpPr>
            <p:nvPr/>
          </p:nvSpPr>
          <p:spPr bwMode="auto">
            <a:xfrm rot="5400000" flipH="1">
              <a:off x="719685" y="3055975"/>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9265" name="Group 49"/>
            <p:cNvGrpSpPr>
              <a:grpSpLocks/>
            </p:cNvGrpSpPr>
            <p:nvPr/>
          </p:nvGrpSpPr>
          <p:grpSpPr bwMode="auto">
            <a:xfrm>
              <a:off x="4492275" y="4330863"/>
              <a:ext cx="730003" cy="730003"/>
              <a:chOff x="-1" y="-1"/>
              <a:chExt cx="730004" cy="730004"/>
            </a:xfrm>
          </p:grpSpPr>
          <p:grpSp>
            <p:nvGrpSpPr>
              <p:cNvPr id="9266" name="Group 50"/>
              <p:cNvGrpSpPr>
                <a:grpSpLocks/>
              </p:cNvGrpSpPr>
              <p:nvPr/>
            </p:nvGrpSpPr>
            <p:grpSpPr bwMode="auto">
              <a:xfrm>
                <a:off x="-1" y="-1"/>
                <a:ext cx="730004" cy="730004"/>
                <a:chOff x="-1" y="-1"/>
                <a:chExt cx="730004" cy="730004"/>
              </a:xfrm>
            </p:grpSpPr>
            <p:sp>
              <p:nvSpPr>
                <p:cNvPr id="9267" name="AutoShape 51" descr="image6.png"/>
                <p:cNvSpPr>
                  <a:spLocks/>
                </p:cNvSpPr>
                <p:nvPr/>
              </p:nvSpPr>
              <p:spPr bwMode="auto">
                <a:xfrm>
                  <a:off x="-1" y="-1"/>
                  <a:ext cx="730004" cy="7300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10800" y="21600"/>
                      </a:lnTo>
                      <a:lnTo>
                        <a:pt x="21600" y="10800"/>
                      </a:lnTo>
                      <a:lnTo>
                        <a:pt x="10800" y="0"/>
                      </a:lnTo>
                      <a:close/>
                    </a:path>
                  </a:pathLst>
                </a:custGeom>
                <a:blipFill dpi="0" rotWithShape="0">
                  <a:blip r:embed="rId3"/>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68" name="Rectangle 52"/>
                <p:cNvSpPr>
                  <a:spLocks/>
                </p:cNvSpPr>
                <p:nvPr/>
              </p:nvSpPr>
              <p:spPr bwMode="auto">
                <a:xfrm>
                  <a:off x="140823" y="159820"/>
                  <a:ext cx="448354" cy="410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sp>
            <p:nvSpPr>
              <p:cNvPr id="9269" name="Rectangle 53"/>
              <p:cNvSpPr>
                <a:spLocks/>
              </p:cNvSpPr>
              <p:nvPr/>
            </p:nvSpPr>
            <p:spPr bwMode="auto">
              <a:xfrm>
                <a:off x="145737" y="164736"/>
                <a:ext cx="448356" cy="410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pic>
          <p:nvPicPr>
            <p:cNvPr id="9270" name="Picture 54"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6248" y="3128135"/>
              <a:ext cx="180003" cy="19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71" name="Oval 55"/>
            <p:cNvSpPr>
              <a:spLocks/>
            </p:cNvSpPr>
            <p:nvPr/>
          </p:nvSpPr>
          <p:spPr bwMode="auto">
            <a:xfrm>
              <a:off x="3863101" y="5677542"/>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72" name="Line 56"/>
            <p:cNvSpPr>
              <a:spLocks noChangeShapeType="1"/>
            </p:cNvSpPr>
            <p:nvPr/>
          </p:nvSpPr>
          <p:spPr bwMode="auto">
            <a:xfrm>
              <a:off x="1219654" y="3220537"/>
              <a:ext cx="2373717" cy="158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73" name="Line 57"/>
            <p:cNvSpPr>
              <a:spLocks noChangeShapeType="1"/>
            </p:cNvSpPr>
            <p:nvPr/>
          </p:nvSpPr>
          <p:spPr bwMode="auto">
            <a:xfrm flipH="1">
              <a:off x="1089724" y="5859440"/>
              <a:ext cx="2514289" cy="1589"/>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74" name="Line 58"/>
            <p:cNvSpPr>
              <a:spLocks noChangeShapeType="1"/>
            </p:cNvSpPr>
            <p:nvPr/>
          </p:nvSpPr>
          <p:spPr bwMode="auto">
            <a:xfrm flipV="1">
              <a:off x="687266" y="3302450"/>
              <a:ext cx="1589" cy="37799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9275" name="Rectangle 59"/>
          <p:cNvSpPr>
            <a:spLocks/>
          </p:cNvSpPr>
          <p:nvPr/>
        </p:nvSpPr>
        <p:spPr bwMode="auto">
          <a:xfrm>
            <a:off x="540795" y="1638796"/>
            <a:ext cx="6253163" cy="1590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t>Il giocatore con la palla al via del coach corre in conduzione intorno al quadrato cercando di non farsi prendere dall’avversario che lo insegue, dopo il primo giro può scegliere quando entrare dentro il quadrato per giocare un 1 vs 1 verso il suo inseguitore, chi fa goal inizia con la palla</a:t>
            </a:r>
          </a:p>
        </p:txBody>
      </p:sp>
      <p:sp>
        <p:nvSpPr>
          <p:cNvPr id="9276" name="AutoShape 60"/>
          <p:cNvSpPr>
            <a:spLocks/>
          </p:cNvSpPr>
          <p:nvPr/>
        </p:nvSpPr>
        <p:spPr bwMode="auto">
          <a:xfrm>
            <a:off x="8966994" y="2005013"/>
            <a:ext cx="588963" cy="550863"/>
          </a:xfrm>
          <a:custGeom>
            <a:avLst/>
            <a:gdLst>
              <a:gd name="T0" fmla="*/ 10076 w 20153"/>
              <a:gd name="T1" fmla="*/ 10567 h 21134"/>
              <a:gd name="T2" fmla="*/ 10076 w 20153"/>
              <a:gd name="T3" fmla="*/ 10567 h 21134"/>
              <a:gd name="T4" fmla="*/ 10076 w 20153"/>
              <a:gd name="T5" fmla="*/ 10567 h 21134"/>
              <a:gd name="T6" fmla="*/ 10076 w 20153"/>
              <a:gd name="T7" fmla="*/ 10567 h 21134"/>
            </a:gdLst>
            <a:ahLst/>
            <a:cxnLst>
              <a:cxn ang="0">
                <a:pos x="T0" y="T1"/>
              </a:cxn>
              <a:cxn ang="0">
                <a:pos x="T2" y="T3"/>
              </a:cxn>
              <a:cxn ang="0">
                <a:pos x="T4" y="T5"/>
              </a:cxn>
              <a:cxn ang="0">
                <a:pos x="T6" y="T7"/>
              </a:cxn>
            </a:cxnLst>
            <a:rect l="0" t="0" r="r" b="b"/>
            <a:pathLst>
              <a:path w="20153" h="21134">
                <a:moveTo>
                  <a:pt x="17650" y="0"/>
                </a:moveTo>
                <a:cubicBezTo>
                  <a:pt x="19625" y="7310"/>
                  <a:pt x="21600" y="14620"/>
                  <a:pt x="18658" y="18110"/>
                </a:cubicBezTo>
                <a:cubicBezTo>
                  <a:pt x="15717" y="21600"/>
                  <a:pt x="7858" y="21270"/>
                  <a:pt x="0" y="2094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9277" name="AutoShape 61"/>
          <p:cNvSpPr>
            <a:spLocks/>
          </p:cNvSpPr>
          <p:nvPr/>
        </p:nvSpPr>
        <p:spPr bwMode="auto">
          <a:xfrm rot="9342684">
            <a:off x="7897813" y="2669382"/>
            <a:ext cx="588963" cy="550863"/>
          </a:xfrm>
          <a:custGeom>
            <a:avLst/>
            <a:gdLst>
              <a:gd name="T0" fmla="*/ 10076 w 20153"/>
              <a:gd name="T1" fmla="*/ 10567 h 21134"/>
              <a:gd name="T2" fmla="*/ 10076 w 20153"/>
              <a:gd name="T3" fmla="*/ 10567 h 21134"/>
              <a:gd name="T4" fmla="*/ 10076 w 20153"/>
              <a:gd name="T5" fmla="*/ 10567 h 21134"/>
              <a:gd name="T6" fmla="*/ 10076 w 20153"/>
              <a:gd name="T7" fmla="*/ 10567 h 21134"/>
            </a:gdLst>
            <a:ahLst/>
            <a:cxnLst>
              <a:cxn ang="0">
                <a:pos x="T0" y="T1"/>
              </a:cxn>
              <a:cxn ang="0">
                <a:pos x="T2" y="T3"/>
              </a:cxn>
              <a:cxn ang="0">
                <a:pos x="T4" y="T5"/>
              </a:cxn>
              <a:cxn ang="0">
                <a:pos x="T6" y="T7"/>
              </a:cxn>
            </a:cxnLst>
            <a:rect l="0" t="0" r="r" b="b"/>
            <a:pathLst>
              <a:path w="20153" h="21134">
                <a:moveTo>
                  <a:pt x="17650" y="0"/>
                </a:moveTo>
                <a:cubicBezTo>
                  <a:pt x="19625" y="7310"/>
                  <a:pt x="21600" y="14620"/>
                  <a:pt x="18658" y="18110"/>
                </a:cubicBezTo>
                <a:cubicBezTo>
                  <a:pt x="15717" y="21600"/>
                  <a:pt x="7858" y="21270"/>
                  <a:pt x="0" y="2094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9278" name="Rectangle 62"/>
          <p:cNvSpPr>
            <a:spLocks/>
          </p:cNvSpPr>
          <p:nvPr/>
        </p:nvSpPr>
        <p:spPr bwMode="auto">
          <a:xfrm>
            <a:off x="508000" y="888559"/>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N°1</a:t>
            </a:r>
          </a:p>
        </p:txBody>
      </p:sp>
      <p:sp>
        <p:nvSpPr>
          <p:cNvPr id="9279" name="Rectangle 63"/>
          <p:cNvSpPr>
            <a:spLocks/>
          </p:cNvSpPr>
          <p:nvPr/>
        </p:nvSpPr>
        <p:spPr bwMode="auto">
          <a:xfrm>
            <a:off x="508000" y="3811940"/>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N°2</a:t>
            </a:r>
          </a:p>
        </p:txBody>
      </p:sp>
      <p:sp>
        <p:nvSpPr>
          <p:cNvPr id="9280" name="Rectangle 64"/>
          <p:cNvSpPr>
            <a:spLocks/>
          </p:cNvSpPr>
          <p:nvPr/>
        </p:nvSpPr>
        <p:spPr bwMode="auto">
          <a:xfrm>
            <a:off x="448469" y="1200001"/>
            <a:ext cx="1008674"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Sviluppo:</a:t>
            </a:r>
          </a:p>
        </p:txBody>
      </p:sp>
      <p:sp>
        <p:nvSpPr>
          <p:cNvPr id="9281" name="Rectangle 65"/>
          <p:cNvSpPr>
            <a:spLocks/>
          </p:cNvSpPr>
          <p:nvPr/>
        </p:nvSpPr>
        <p:spPr bwMode="auto">
          <a:xfrm>
            <a:off x="434975" y="4205933"/>
            <a:ext cx="1008674"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Sviluppo:</a:t>
            </a:r>
          </a:p>
        </p:txBody>
      </p:sp>
    </p:spTree>
    <p:extLst>
      <p:ext uri="{BB962C8B-B14F-4D97-AF65-F5344CB8AC3E}">
        <p14:creationId xmlns:p14="http://schemas.microsoft.com/office/powerpoint/2010/main" val="1735279"/>
      </p:ext>
    </p:extLst>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2" name="Line 2"/>
          <p:cNvSpPr>
            <a:spLocks noChangeShapeType="1"/>
          </p:cNvSpPr>
          <p:nvPr/>
        </p:nvSpPr>
        <p:spPr bwMode="auto">
          <a:xfrm>
            <a:off x="402432" y="215820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3" name="Line 3"/>
          <p:cNvSpPr>
            <a:spLocks noChangeShapeType="1"/>
          </p:cNvSpPr>
          <p:nvPr/>
        </p:nvSpPr>
        <p:spPr bwMode="auto">
          <a:xfrm>
            <a:off x="402432" y="33694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4" name="Line 4"/>
          <p:cNvSpPr>
            <a:spLocks noChangeShapeType="1"/>
          </p:cNvSpPr>
          <p:nvPr/>
        </p:nvSpPr>
        <p:spPr bwMode="auto">
          <a:xfrm>
            <a:off x="402432" y="24804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5" name="Line 5"/>
          <p:cNvSpPr>
            <a:spLocks noChangeShapeType="1"/>
          </p:cNvSpPr>
          <p:nvPr/>
        </p:nvSpPr>
        <p:spPr bwMode="auto">
          <a:xfrm>
            <a:off x="402432" y="308451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6" name="Line 6"/>
          <p:cNvSpPr>
            <a:spLocks noChangeShapeType="1"/>
          </p:cNvSpPr>
          <p:nvPr/>
        </p:nvSpPr>
        <p:spPr bwMode="auto">
          <a:xfrm>
            <a:off x="402432" y="277574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7" name="Line 7"/>
          <p:cNvSpPr>
            <a:spLocks noChangeShapeType="1"/>
          </p:cNvSpPr>
          <p:nvPr/>
        </p:nvSpPr>
        <p:spPr bwMode="auto">
          <a:xfrm>
            <a:off x="402432" y="60467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8" name="Line 8"/>
          <p:cNvSpPr>
            <a:spLocks noChangeShapeType="1"/>
          </p:cNvSpPr>
          <p:nvPr/>
        </p:nvSpPr>
        <p:spPr bwMode="auto">
          <a:xfrm>
            <a:off x="402432" y="51093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9" name="Line 9"/>
          <p:cNvSpPr>
            <a:spLocks noChangeShapeType="1"/>
          </p:cNvSpPr>
          <p:nvPr/>
        </p:nvSpPr>
        <p:spPr bwMode="auto">
          <a:xfrm>
            <a:off x="402432" y="4842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50" name="Line 10"/>
          <p:cNvSpPr>
            <a:spLocks noChangeShapeType="1"/>
          </p:cNvSpPr>
          <p:nvPr/>
        </p:nvSpPr>
        <p:spPr bwMode="auto">
          <a:xfrm>
            <a:off x="402432" y="54038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51" name="Line 11"/>
          <p:cNvSpPr>
            <a:spLocks noChangeShapeType="1"/>
          </p:cNvSpPr>
          <p:nvPr/>
        </p:nvSpPr>
        <p:spPr bwMode="auto">
          <a:xfrm>
            <a:off x="402432" y="575548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10252" name="Group 12"/>
          <p:cNvGrpSpPr>
            <a:grpSpLocks/>
          </p:cNvGrpSpPr>
          <p:nvPr/>
        </p:nvGrpSpPr>
        <p:grpSpPr bwMode="auto">
          <a:xfrm>
            <a:off x="7450138" y="374650"/>
            <a:ext cx="4320382" cy="3047207"/>
            <a:chOff x="-1" y="-1"/>
            <a:chExt cx="8640008" cy="6094292"/>
          </a:xfrm>
        </p:grpSpPr>
        <p:sp>
          <p:nvSpPr>
            <p:cNvPr id="10253" name="Rectangle 13"/>
            <p:cNvSpPr>
              <a:spLocks/>
            </p:cNvSpPr>
            <p:nvPr/>
          </p:nvSpPr>
          <p:spPr bwMode="auto">
            <a:xfrm rot="10800000">
              <a:off x="0" y="0"/>
              <a:ext cx="8640006" cy="6094291"/>
            </a:xfrm>
            <a:prstGeom prst="rect">
              <a:avLst/>
            </a:prstGeom>
            <a:solidFill>
              <a:srgbClr val="C8250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pic>
          <p:nvPicPr>
            <p:cNvPr id="10254" name="Picture 14"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8640006" cy="6094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255" name="AutoShape 15"/>
          <p:cNvSpPr>
            <a:spLocks/>
          </p:cNvSpPr>
          <p:nvPr/>
        </p:nvSpPr>
        <p:spPr bwMode="auto">
          <a:xfrm>
            <a:off x="10555288" y="7191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56" name="AutoShape 16"/>
          <p:cNvSpPr>
            <a:spLocks/>
          </p:cNvSpPr>
          <p:nvPr/>
        </p:nvSpPr>
        <p:spPr bwMode="auto">
          <a:xfrm>
            <a:off x="10584657" y="17692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10257" name="Group 17"/>
          <p:cNvGrpSpPr>
            <a:grpSpLocks/>
          </p:cNvGrpSpPr>
          <p:nvPr/>
        </p:nvGrpSpPr>
        <p:grpSpPr bwMode="auto">
          <a:xfrm>
            <a:off x="9427369" y="1916113"/>
            <a:ext cx="365125" cy="365125"/>
            <a:chOff x="-1" y="-1"/>
            <a:chExt cx="730004" cy="730004"/>
          </a:xfrm>
        </p:grpSpPr>
        <p:grpSp>
          <p:nvGrpSpPr>
            <p:cNvPr id="10258" name="Group 18"/>
            <p:cNvGrpSpPr>
              <a:grpSpLocks/>
            </p:cNvGrpSpPr>
            <p:nvPr/>
          </p:nvGrpSpPr>
          <p:grpSpPr bwMode="auto">
            <a:xfrm>
              <a:off x="-1" y="-1"/>
              <a:ext cx="730004" cy="730004"/>
              <a:chOff x="-1" y="-1"/>
              <a:chExt cx="730004" cy="730004"/>
            </a:xfrm>
          </p:grpSpPr>
          <p:sp>
            <p:nvSpPr>
              <p:cNvPr id="10259" name="AutoShape 19" descr="image6.png"/>
              <p:cNvSpPr>
                <a:spLocks/>
              </p:cNvSpPr>
              <p:nvPr/>
            </p:nvSpPr>
            <p:spPr bwMode="auto">
              <a:xfrm>
                <a:off x="-1" y="-1"/>
                <a:ext cx="730004" cy="7300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10800" y="21600"/>
                    </a:lnTo>
                    <a:lnTo>
                      <a:pt x="21600" y="10800"/>
                    </a:lnTo>
                    <a:lnTo>
                      <a:pt x="10800" y="0"/>
                    </a:lnTo>
                    <a:close/>
                  </a:path>
                </a:pathLst>
              </a:custGeom>
              <a:blipFill dpi="0" rotWithShape="0">
                <a:blip r:embed="rId3"/>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60" name="Rectangle 20"/>
              <p:cNvSpPr>
                <a:spLocks/>
              </p:cNvSpPr>
              <p:nvPr/>
            </p:nvSpPr>
            <p:spPr bwMode="auto">
              <a:xfrm>
                <a:off x="140824" y="159885"/>
                <a:ext cx="448355" cy="410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sp>
          <p:nvSpPr>
            <p:cNvPr id="10261" name="Rectangle 21"/>
            <p:cNvSpPr>
              <a:spLocks/>
            </p:cNvSpPr>
            <p:nvPr/>
          </p:nvSpPr>
          <p:spPr bwMode="auto">
            <a:xfrm>
              <a:off x="145738" y="164801"/>
              <a:ext cx="448357" cy="410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grpSp>
        <p:nvGrpSpPr>
          <p:cNvPr id="10262" name="Group 22"/>
          <p:cNvGrpSpPr>
            <a:grpSpLocks/>
          </p:cNvGrpSpPr>
          <p:nvPr/>
        </p:nvGrpSpPr>
        <p:grpSpPr bwMode="auto">
          <a:xfrm>
            <a:off x="10978357" y="485775"/>
            <a:ext cx="141288" cy="292894"/>
            <a:chOff x="-1" y="-1"/>
            <a:chExt cx="281302" cy="586567"/>
          </a:xfrm>
        </p:grpSpPr>
        <p:sp>
          <p:nvSpPr>
            <p:cNvPr id="10263" name="Oval 23"/>
            <p:cNvSpPr>
              <a:spLocks/>
            </p:cNvSpPr>
            <p:nvPr/>
          </p:nvSpPr>
          <p:spPr bwMode="auto">
            <a:xfrm rot="10800000" flipH="1">
              <a:off x="0" y="0"/>
              <a:ext cx="281301" cy="281301"/>
            </a:xfrm>
            <a:prstGeom prst="ellipse">
              <a:avLst/>
            </a:pr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pic>
          <p:nvPicPr>
            <p:cNvPr id="10264" name="Picture 24"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0402" y="397827"/>
              <a:ext cx="180003" cy="19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265" name="Oval 25"/>
          <p:cNvSpPr>
            <a:spLocks/>
          </p:cNvSpPr>
          <p:nvPr/>
        </p:nvSpPr>
        <p:spPr bwMode="auto">
          <a:xfrm>
            <a:off x="10410825" y="1081088"/>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66" name="AutoShape 26"/>
          <p:cNvSpPr>
            <a:spLocks/>
          </p:cNvSpPr>
          <p:nvPr/>
        </p:nvSpPr>
        <p:spPr bwMode="auto">
          <a:xfrm>
            <a:off x="8527257" y="7318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67" name="AutoShape 27"/>
          <p:cNvSpPr>
            <a:spLocks/>
          </p:cNvSpPr>
          <p:nvPr/>
        </p:nvSpPr>
        <p:spPr bwMode="auto">
          <a:xfrm>
            <a:off x="8547894" y="1624807"/>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68" name="Oval 28"/>
          <p:cNvSpPr>
            <a:spLocks/>
          </p:cNvSpPr>
          <p:nvPr/>
        </p:nvSpPr>
        <p:spPr bwMode="auto">
          <a:xfrm>
            <a:off x="8775700" y="981869"/>
            <a:ext cx="141288"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69" name="Oval 29"/>
          <p:cNvSpPr>
            <a:spLocks/>
          </p:cNvSpPr>
          <p:nvPr/>
        </p:nvSpPr>
        <p:spPr bwMode="auto">
          <a:xfrm>
            <a:off x="11298238" y="1762125"/>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70" name="Oval 30"/>
          <p:cNvSpPr>
            <a:spLocks/>
          </p:cNvSpPr>
          <p:nvPr/>
        </p:nvSpPr>
        <p:spPr bwMode="auto">
          <a:xfrm>
            <a:off x="8070850" y="1720057"/>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71" name="Oval 31"/>
          <p:cNvSpPr>
            <a:spLocks/>
          </p:cNvSpPr>
          <p:nvPr/>
        </p:nvSpPr>
        <p:spPr bwMode="auto">
          <a:xfrm flipV="1">
            <a:off x="8357394" y="492919"/>
            <a:ext cx="140494" cy="140494"/>
          </a:xfrm>
          <a:prstGeom prst="ellipse">
            <a:avLst/>
          </a:pr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pic>
        <p:nvPicPr>
          <p:cNvPr id="10272" name="Picture 32"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367316" y="733029"/>
            <a:ext cx="90488" cy="99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73" name="Rectangle 33"/>
          <p:cNvSpPr>
            <a:spLocks/>
          </p:cNvSpPr>
          <p:nvPr/>
        </p:nvSpPr>
        <p:spPr bwMode="auto">
          <a:xfrm>
            <a:off x="4174332" y="240859"/>
            <a:ext cx="583493"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Game form</a:t>
            </a:r>
          </a:p>
        </p:txBody>
      </p:sp>
      <p:grpSp>
        <p:nvGrpSpPr>
          <p:cNvPr id="10274" name="Group 34"/>
          <p:cNvGrpSpPr>
            <a:grpSpLocks/>
          </p:cNvGrpSpPr>
          <p:nvPr/>
        </p:nvGrpSpPr>
        <p:grpSpPr bwMode="auto">
          <a:xfrm>
            <a:off x="8859838" y="4990307"/>
            <a:ext cx="155575" cy="404019"/>
            <a:chOff x="0" y="-1"/>
            <a:chExt cx="310899" cy="808133"/>
          </a:xfrm>
        </p:grpSpPr>
        <p:sp>
          <p:nvSpPr>
            <p:cNvPr id="10275" name="AutoShape 35"/>
            <p:cNvSpPr>
              <a:spLocks/>
            </p:cNvSpPr>
            <p:nvPr/>
          </p:nvSpPr>
          <p:spPr bwMode="auto">
            <a:xfrm>
              <a:off x="37812" y="535043"/>
              <a:ext cx="273087" cy="273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76" name="AutoShape 36"/>
            <p:cNvSpPr>
              <a:spLocks/>
            </p:cNvSpPr>
            <p:nvPr/>
          </p:nvSpPr>
          <p:spPr bwMode="auto">
            <a:xfrm>
              <a:off x="0" y="-1"/>
              <a:ext cx="273087" cy="273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10277" name="Group 37"/>
          <p:cNvGrpSpPr>
            <a:grpSpLocks/>
          </p:cNvGrpSpPr>
          <p:nvPr/>
        </p:nvGrpSpPr>
        <p:grpSpPr bwMode="auto">
          <a:xfrm>
            <a:off x="8869363" y="5648325"/>
            <a:ext cx="161925" cy="715169"/>
            <a:chOff x="-1" y="0"/>
            <a:chExt cx="324226" cy="1431382"/>
          </a:xfrm>
        </p:grpSpPr>
        <p:sp>
          <p:nvSpPr>
            <p:cNvPr id="10278" name="AutoShape 38"/>
            <p:cNvSpPr>
              <a:spLocks/>
            </p:cNvSpPr>
            <p:nvPr/>
          </p:nvSpPr>
          <p:spPr bwMode="auto">
            <a:xfrm>
              <a:off x="51137" y="1158294"/>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79" name="AutoShape 39"/>
            <p:cNvSpPr>
              <a:spLocks/>
            </p:cNvSpPr>
            <p:nvPr/>
          </p:nvSpPr>
          <p:spPr bwMode="auto">
            <a:xfrm>
              <a:off x="-1" y="0"/>
              <a:ext cx="273089"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80" name="AutoShape 40"/>
            <p:cNvSpPr>
              <a:spLocks/>
            </p:cNvSpPr>
            <p:nvPr/>
          </p:nvSpPr>
          <p:spPr bwMode="auto">
            <a:xfrm>
              <a:off x="13325" y="62325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10281" name="Group 41"/>
          <p:cNvGrpSpPr>
            <a:grpSpLocks/>
          </p:cNvGrpSpPr>
          <p:nvPr/>
        </p:nvGrpSpPr>
        <p:grpSpPr bwMode="auto">
          <a:xfrm>
            <a:off x="10241757" y="4680744"/>
            <a:ext cx="143669" cy="448469"/>
            <a:chOff x="0" y="-1"/>
            <a:chExt cx="286413" cy="896339"/>
          </a:xfrm>
        </p:grpSpPr>
        <p:sp>
          <p:nvSpPr>
            <p:cNvPr id="10282" name="AutoShape 42"/>
            <p:cNvSpPr>
              <a:spLocks/>
            </p:cNvSpPr>
            <p:nvPr/>
          </p:nvSpPr>
          <p:spPr bwMode="auto">
            <a:xfrm>
              <a:off x="0" y="-1"/>
              <a:ext cx="273088" cy="273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83" name="AutoShape 43"/>
            <p:cNvSpPr>
              <a:spLocks/>
            </p:cNvSpPr>
            <p:nvPr/>
          </p:nvSpPr>
          <p:spPr bwMode="auto">
            <a:xfrm>
              <a:off x="13325" y="62325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10284" name="Group 44"/>
          <p:cNvGrpSpPr>
            <a:grpSpLocks/>
          </p:cNvGrpSpPr>
          <p:nvPr/>
        </p:nvGrpSpPr>
        <p:grpSpPr bwMode="auto">
          <a:xfrm>
            <a:off x="10272713" y="5650707"/>
            <a:ext cx="162719" cy="715963"/>
            <a:chOff x="-1" y="0"/>
            <a:chExt cx="324226" cy="1431382"/>
          </a:xfrm>
        </p:grpSpPr>
        <p:sp>
          <p:nvSpPr>
            <p:cNvPr id="10285" name="AutoShape 45"/>
            <p:cNvSpPr>
              <a:spLocks/>
            </p:cNvSpPr>
            <p:nvPr/>
          </p:nvSpPr>
          <p:spPr bwMode="auto">
            <a:xfrm>
              <a:off x="51137" y="1158294"/>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86" name="AutoShape 46"/>
            <p:cNvSpPr>
              <a:spLocks/>
            </p:cNvSpPr>
            <p:nvPr/>
          </p:nvSpPr>
          <p:spPr bwMode="auto">
            <a:xfrm>
              <a:off x="-1" y="0"/>
              <a:ext cx="273089"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87" name="AutoShape 47"/>
            <p:cNvSpPr>
              <a:spLocks/>
            </p:cNvSpPr>
            <p:nvPr/>
          </p:nvSpPr>
          <p:spPr bwMode="auto">
            <a:xfrm>
              <a:off x="13325" y="62325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sp>
        <p:nvSpPr>
          <p:cNvPr id="10288" name="Rectangle 48"/>
          <p:cNvSpPr>
            <a:spLocks/>
          </p:cNvSpPr>
          <p:nvPr/>
        </p:nvSpPr>
        <p:spPr bwMode="auto">
          <a:xfrm>
            <a:off x="9500394" y="6282532"/>
            <a:ext cx="454025" cy="297656"/>
          </a:xfrm>
          <a:prstGeom prst="rect">
            <a:avLst/>
          </a:prstGeom>
          <a:noFill/>
          <a:ln w="12700" cap="flat" cmpd="sng">
            <a:solidFill>
              <a:srgbClr val="000000"/>
            </a:solidFill>
            <a:prstDash val="sysDash"/>
            <a:miter lim="400000"/>
            <a:headEnd type="none" w="med" len="med"/>
            <a:tailEnd type="none" w="med" len="med"/>
          </a:ln>
          <a:effectLst>
            <a:outerShdw blurRad="38100" dist="25400" dir="54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it-IT" altLang="it-IT" sz="1600">
              <a:solidFill>
                <a:srgbClr val="FFFFFF"/>
              </a:solidFill>
            </a:endParaRPr>
          </a:p>
        </p:txBody>
      </p:sp>
      <p:grpSp>
        <p:nvGrpSpPr>
          <p:cNvPr id="10289" name="Group 49"/>
          <p:cNvGrpSpPr>
            <a:grpSpLocks/>
          </p:cNvGrpSpPr>
          <p:nvPr/>
        </p:nvGrpSpPr>
        <p:grpSpPr bwMode="auto">
          <a:xfrm>
            <a:off x="8832057" y="3729832"/>
            <a:ext cx="162719" cy="715169"/>
            <a:chOff x="-1" y="0"/>
            <a:chExt cx="324226" cy="1431382"/>
          </a:xfrm>
        </p:grpSpPr>
        <p:sp>
          <p:nvSpPr>
            <p:cNvPr id="10290" name="AutoShape 50"/>
            <p:cNvSpPr>
              <a:spLocks/>
            </p:cNvSpPr>
            <p:nvPr/>
          </p:nvSpPr>
          <p:spPr bwMode="auto">
            <a:xfrm>
              <a:off x="51137" y="1158294"/>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91" name="AutoShape 51"/>
            <p:cNvSpPr>
              <a:spLocks/>
            </p:cNvSpPr>
            <p:nvPr/>
          </p:nvSpPr>
          <p:spPr bwMode="auto">
            <a:xfrm>
              <a:off x="-1" y="0"/>
              <a:ext cx="273089"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92" name="AutoShape 52"/>
            <p:cNvSpPr>
              <a:spLocks/>
            </p:cNvSpPr>
            <p:nvPr/>
          </p:nvSpPr>
          <p:spPr bwMode="auto">
            <a:xfrm>
              <a:off x="13325" y="62325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10293" name="Group 53"/>
          <p:cNvGrpSpPr>
            <a:grpSpLocks/>
          </p:cNvGrpSpPr>
          <p:nvPr/>
        </p:nvGrpSpPr>
        <p:grpSpPr bwMode="auto">
          <a:xfrm>
            <a:off x="10221119" y="3732213"/>
            <a:ext cx="161925" cy="715169"/>
            <a:chOff x="-1" y="0"/>
            <a:chExt cx="324226" cy="1431382"/>
          </a:xfrm>
        </p:grpSpPr>
        <p:sp>
          <p:nvSpPr>
            <p:cNvPr id="10294" name="AutoShape 54"/>
            <p:cNvSpPr>
              <a:spLocks/>
            </p:cNvSpPr>
            <p:nvPr/>
          </p:nvSpPr>
          <p:spPr bwMode="auto">
            <a:xfrm>
              <a:off x="51137" y="1158294"/>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95" name="AutoShape 55"/>
            <p:cNvSpPr>
              <a:spLocks/>
            </p:cNvSpPr>
            <p:nvPr/>
          </p:nvSpPr>
          <p:spPr bwMode="auto">
            <a:xfrm>
              <a:off x="-1" y="0"/>
              <a:ext cx="273089"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96" name="AutoShape 56"/>
            <p:cNvSpPr>
              <a:spLocks/>
            </p:cNvSpPr>
            <p:nvPr/>
          </p:nvSpPr>
          <p:spPr bwMode="auto">
            <a:xfrm>
              <a:off x="13325" y="62325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sp>
        <p:nvSpPr>
          <p:cNvPr id="10297" name="AutoShape 57"/>
          <p:cNvSpPr>
            <a:spLocks/>
          </p:cNvSpPr>
          <p:nvPr/>
        </p:nvSpPr>
        <p:spPr bwMode="auto">
          <a:xfrm>
            <a:off x="8581232" y="511730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98" name="AutoShape 58"/>
          <p:cNvSpPr>
            <a:spLocks/>
          </p:cNvSpPr>
          <p:nvPr/>
        </p:nvSpPr>
        <p:spPr bwMode="auto">
          <a:xfrm>
            <a:off x="10504488" y="536416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10299" name="Group 59"/>
          <p:cNvGrpSpPr>
            <a:grpSpLocks/>
          </p:cNvGrpSpPr>
          <p:nvPr/>
        </p:nvGrpSpPr>
        <p:grpSpPr bwMode="auto">
          <a:xfrm>
            <a:off x="8371682" y="4894263"/>
            <a:ext cx="90488" cy="98425"/>
            <a:chOff x="0" y="-1"/>
            <a:chExt cx="180003" cy="197476"/>
          </a:xfrm>
        </p:grpSpPr>
        <p:pic>
          <p:nvPicPr>
            <p:cNvPr id="10300" name="Picture 60"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01" name="Picture 61"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02" name="Group 62"/>
          <p:cNvGrpSpPr>
            <a:grpSpLocks/>
          </p:cNvGrpSpPr>
          <p:nvPr/>
        </p:nvGrpSpPr>
        <p:grpSpPr bwMode="auto">
          <a:xfrm>
            <a:off x="8770144" y="4698207"/>
            <a:ext cx="89694" cy="98425"/>
            <a:chOff x="0" y="-1"/>
            <a:chExt cx="180003" cy="197476"/>
          </a:xfrm>
        </p:grpSpPr>
        <p:pic>
          <p:nvPicPr>
            <p:cNvPr id="10303" name="Picture 63"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04" name="Picture 64"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05" name="Group 65"/>
          <p:cNvGrpSpPr>
            <a:grpSpLocks/>
          </p:cNvGrpSpPr>
          <p:nvPr/>
        </p:nvGrpSpPr>
        <p:grpSpPr bwMode="auto">
          <a:xfrm>
            <a:off x="8547894" y="4913313"/>
            <a:ext cx="90488" cy="99219"/>
            <a:chOff x="0" y="-1"/>
            <a:chExt cx="180003" cy="197476"/>
          </a:xfrm>
        </p:grpSpPr>
        <p:pic>
          <p:nvPicPr>
            <p:cNvPr id="10306" name="Picture 66"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07" name="Picture 67"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08" name="Group 68"/>
          <p:cNvGrpSpPr>
            <a:grpSpLocks/>
          </p:cNvGrpSpPr>
          <p:nvPr/>
        </p:nvGrpSpPr>
        <p:grpSpPr bwMode="auto">
          <a:xfrm>
            <a:off x="10395744" y="5230813"/>
            <a:ext cx="89694" cy="98425"/>
            <a:chOff x="0" y="-1"/>
            <a:chExt cx="180003" cy="197476"/>
          </a:xfrm>
        </p:grpSpPr>
        <p:pic>
          <p:nvPicPr>
            <p:cNvPr id="10309" name="Picture 69"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10" name="Picture 70"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11" name="Group 71"/>
          <p:cNvGrpSpPr>
            <a:grpSpLocks/>
          </p:cNvGrpSpPr>
          <p:nvPr/>
        </p:nvGrpSpPr>
        <p:grpSpPr bwMode="auto">
          <a:xfrm>
            <a:off x="10901363" y="5225257"/>
            <a:ext cx="89694" cy="99219"/>
            <a:chOff x="0" y="-1"/>
            <a:chExt cx="180003" cy="197476"/>
          </a:xfrm>
        </p:grpSpPr>
        <p:pic>
          <p:nvPicPr>
            <p:cNvPr id="10312" name="Picture 72"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13" name="Picture 73"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14" name="Group 74"/>
          <p:cNvGrpSpPr>
            <a:grpSpLocks/>
          </p:cNvGrpSpPr>
          <p:nvPr/>
        </p:nvGrpSpPr>
        <p:grpSpPr bwMode="auto">
          <a:xfrm>
            <a:off x="10948988" y="5115719"/>
            <a:ext cx="89694" cy="99219"/>
            <a:chOff x="0" y="-1"/>
            <a:chExt cx="180003" cy="197476"/>
          </a:xfrm>
        </p:grpSpPr>
        <p:pic>
          <p:nvPicPr>
            <p:cNvPr id="10315" name="Picture 75"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16" name="Picture 76"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17" name="Group 77"/>
          <p:cNvGrpSpPr>
            <a:grpSpLocks/>
          </p:cNvGrpSpPr>
          <p:nvPr/>
        </p:nvGrpSpPr>
        <p:grpSpPr bwMode="auto">
          <a:xfrm>
            <a:off x="10802938" y="5122863"/>
            <a:ext cx="90488" cy="98425"/>
            <a:chOff x="0" y="-1"/>
            <a:chExt cx="180003" cy="197476"/>
          </a:xfrm>
        </p:grpSpPr>
        <p:pic>
          <p:nvPicPr>
            <p:cNvPr id="10318" name="Picture 78"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19" name="Picture 79"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20" name="Group 80"/>
          <p:cNvGrpSpPr>
            <a:grpSpLocks/>
          </p:cNvGrpSpPr>
          <p:nvPr/>
        </p:nvGrpSpPr>
        <p:grpSpPr bwMode="auto">
          <a:xfrm>
            <a:off x="8447882" y="4970463"/>
            <a:ext cx="90488" cy="98425"/>
            <a:chOff x="0" y="-1"/>
            <a:chExt cx="180003" cy="197476"/>
          </a:xfrm>
        </p:grpSpPr>
        <p:pic>
          <p:nvPicPr>
            <p:cNvPr id="10321" name="Picture 81"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22" name="Picture 82"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323" name="Oval 83"/>
          <p:cNvSpPr>
            <a:spLocks/>
          </p:cNvSpPr>
          <p:nvPr/>
        </p:nvSpPr>
        <p:spPr bwMode="auto">
          <a:xfrm>
            <a:off x="8643938" y="4738688"/>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324" name="Oval 84"/>
          <p:cNvSpPr>
            <a:spLocks/>
          </p:cNvSpPr>
          <p:nvPr/>
        </p:nvSpPr>
        <p:spPr bwMode="auto">
          <a:xfrm>
            <a:off x="9431338" y="4196557"/>
            <a:ext cx="140494"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325" name="Oval 85"/>
          <p:cNvSpPr>
            <a:spLocks/>
          </p:cNvSpPr>
          <p:nvPr/>
        </p:nvSpPr>
        <p:spPr bwMode="auto">
          <a:xfrm>
            <a:off x="9964738" y="4605338"/>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326" name="Oval 86"/>
          <p:cNvSpPr>
            <a:spLocks/>
          </p:cNvSpPr>
          <p:nvPr/>
        </p:nvSpPr>
        <p:spPr bwMode="auto">
          <a:xfrm flipV="1">
            <a:off x="8433594" y="4364038"/>
            <a:ext cx="140494" cy="140494"/>
          </a:xfrm>
          <a:prstGeom prst="ellipse">
            <a:avLst/>
          </a:pr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327" name="Oval 87"/>
          <p:cNvSpPr>
            <a:spLocks/>
          </p:cNvSpPr>
          <p:nvPr/>
        </p:nvSpPr>
        <p:spPr bwMode="auto">
          <a:xfrm flipV="1">
            <a:off x="8509794" y="4523582"/>
            <a:ext cx="140494" cy="140494"/>
          </a:xfrm>
          <a:prstGeom prst="ellipse">
            <a:avLst/>
          </a:pr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328" name="Oval 88"/>
          <p:cNvSpPr>
            <a:spLocks/>
          </p:cNvSpPr>
          <p:nvPr/>
        </p:nvSpPr>
        <p:spPr bwMode="auto">
          <a:xfrm flipV="1">
            <a:off x="8308975" y="4516438"/>
            <a:ext cx="140494" cy="140494"/>
          </a:xfrm>
          <a:prstGeom prst="ellipse">
            <a:avLst/>
          </a:pr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329" name="Oval 89"/>
          <p:cNvSpPr>
            <a:spLocks/>
          </p:cNvSpPr>
          <p:nvPr/>
        </p:nvSpPr>
        <p:spPr bwMode="auto">
          <a:xfrm>
            <a:off x="10581482" y="5161757"/>
            <a:ext cx="133350" cy="133350"/>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330" name="Oval 90"/>
          <p:cNvSpPr>
            <a:spLocks/>
          </p:cNvSpPr>
          <p:nvPr/>
        </p:nvSpPr>
        <p:spPr bwMode="auto">
          <a:xfrm>
            <a:off x="9382919" y="5390357"/>
            <a:ext cx="133350" cy="133350"/>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331" name="Oval 91"/>
          <p:cNvSpPr>
            <a:spLocks/>
          </p:cNvSpPr>
          <p:nvPr/>
        </p:nvSpPr>
        <p:spPr bwMode="auto">
          <a:xfrm>
            <a:off x="9791700" y="5784850"/>
            <a:ext cx="133350" cy="133350"/>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332" name="Rectangle 92"/>
          <p:cNvSpPr>
            <a:spLocks/>
          </p:cNvSpPr>
          <p:nvPr/>
        </p:nvSpPr>
        <p:spPr bwMode="auto">
          <a:xfrm>
            <a:off x="429247" y="3782431"/>
            <a:ext cx="6543675" cy="2513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dirty="0"/>
              <a:t/>
            </a:r>
            <a:br>
              <a:rPr lang="it-IT" altLang="it-IT" sz="2000" dirty="0"/>
            </a:br>
            <a:r>
              <a:rPr lang="it-IT" altLang="it-IT" sz="2000" dirty="0"/>
              <a:t>the </a:t>
            </a:r>
            <a:r>
              <a:rPr lang="it-IT" altLang="it-IT" sz="2000" dirty="0" err="1"/>
              <a:t>yellow</a:t>
            </a:r>
            <a:r>
              <a:rPr lang="it-IT" altLang="it-IT" sz="2000" dirty="0"/>
              <a:t> team </a:t>
            </a:r>
            <a:r>
              <a:rPr lang="it-IT" altLang="it-IT" sz="2000" dirty="0" err="1"/>
              <a:t>plays</a:t>
            </a:r>
            <a:r>
              <a:rPr lang="it-IT" altLang="it-IT" sz="2000" dirty="0"/>
              <a:t> a 3 vs 2 </a:t>
            </a:r>
            <a:r>
              <a:rPr lang="it-IT" altLang="it-IT" sz="2000" dirty="0" err="1"/>
              <a:t>against</a:t>
            </a:r>
            <a:r>
              <a:rPr lang="it-IT" altLang="it-IT" sz="2000" dirty="0"/>
              <a:t> the blue </a:t>
            </a:r>
            <a:r>
              <a:rPr lang="it-IT" altLang="it-IT" sz="2000" dirty="0" err="1"/>
              <a:t>players</a:t>
            </a:r>
            <a:r>
              <a:rPr lang="it-IT" altLang="it-IT" sz="2000" dirty="0"/>
              <a:t> the </a:t>
            </a:r>
            <a:r>
              <a:rPr lang="it-IT" altLang="it-IT" sz="2000" dirty="0" err="1"/>
              <a:t>ball</a:t>
            </a:r>
            <a:r>
              <a:rPr lang="it-IT" altLang="it-IT" sz="2000" dirty="0"/>
              <a:t> </a:t>
            </a:r>
            <a:r>
              <a:rPr lang="it-IT" altLang="it-IT" sz="2000" dirty="0" err="1"/>
              <a:t>is</a:t>
            </a:r>
            <a:r>
              <a:rPr lang="it-IT" altLang="it-IT" sz="2000" dirty="0"/>
              <a:t> put </a:t>
            </a:r>
            <a:r>
              <a:rPr lang="it-IT" altLang="it-IT" sz="2000" dirty="0" err="1"/>
              <a:t>into</a:t>
            </a:r>
            <a:r>
              <a:rPr lang="it-IT" altLang="it-IT" sz="2000" dirty="0"/>
              <a:t> play by the partner </a:t>
            </a:r>
            <a:r>
              <a:rPr lang="it-IT" altLang="it-IT" sz="2000" dirty="0" err="1"/>
              <a:t>who</a:t>
            </a:r>
            <a:r>
              <a:rPr lang="it-IT" altLang="it-IT" sz="2000" dirty="0"/>
              <a:t> </a:t>
            </a:r>
            <a:r>
              <a:rPr lang="it-IT" altLang="it-IT" sz="2000" dirty="0" err="1"/>
              <a:t>is</a:t>
            </a:r>
            <a:r>
              <a:rPr lang="it-IT" altLang="it-IT" sz="2000" dirty="0"/>
              <a:t> off the </a:t>
            </a:r>
            <a:r>
              <a:rPr lang="it-IT" altLang="it-IT" sz="2000" dirty="0" err="1"/>
              <a:t>field</a:t>
            </a:r>
            <a:r>
              <a:rPr lang="it-IT" altLang="it-IT" sz="2000" dirty="0"/>
              <a:t> </a:t>
            </a:r>
            <a:r>
              <a:rPr lang="it-IT" altLang="it-IT" sz="2000" dirty="0" err="1"/>
              <a:t>that</a:t>
            </a:r>
            <a:r>
              <a:rPr lang="it-IT" altLang="it-IT" sz="2000" dirty="0"/>
              <a:t> once </a:t>
            </a:r>
            <a:r>
              <a:rPr lang="it-IT" altLang="it-IT" sz="2000" dirty="0" err="1"/>
              <a:t>passed</a:t>
            </a:r>
            <a:r>
              <a:rPr lang="it-IT" altLang="it-IT" sz="2000" dirty="0"/>
              <a:t> the </a:t>
            </a:r>
            <a:r>
              <a:rPr lang="it-IT" altLang="it-IT" sz="2000" dirty="0" err="1"/>
              <a:t>ball</a:t>
            </a:r>
            <a:r>
              <a:rPr lang="it-IT" altLang="it-IT" sz="2000" dirty="0"/>
              <a:t> </a:t>
            </a:r>
            <a:r>
              <a:rPr lang="it-IT" altLang="it-IT" sz="2000" dirty="0" err="1"/>
              <a:t>comes</a:t>
            </a:r>
            <a:r>
              <a:rPr lang="it-IT" altLang="it-IT" sz="2000" dirty="0"/>
              <a:t> </a:t>
            </a:r>
            <a:r>
              <a:rPr lang="it-IT" altLang="it-IT" sz="2000" dirty="0" err="1"/>
              <a:t>into</a:t>
            </a:r>
            <a:r>
              <a:rPr lang="it-IT" altLang="it-IT" sz="2000" dirty="0"/>
              <a:t> play for the 3 vs 2. </a:t>
            </a:r>
            <a:r>
              <a:rPr lang="it-IT" altLang="it-IT" sz="2000" dirty="0" err="1"/>
              <a:t>After</a:t>
            </a:r>
            <a:r>
              <a:rPr lang="it-IT" altLang="it-IT" sz="2000" dirty="0"/>
              <a:t> the blue </a:t>
            </a:r>
            <a:r>
              <a:rPr lang="it-IT" altLang="it-IT" sz="2000" dirty="0" err="1"/>
              <a:t>action</a:t>
            </a:r>
            <a:r>
              <a:rPr lang="it-IT" altLang="it-IT" sz="2000" dirty="0"/>
              <a:t> </a:t>
            </a:r>
            <a:r>
              <a:rPr lang="it-IT" altLang="it-IT" sz="2000" dirty="0" err="1"/>
              <a:t>will</a:t>
            </a:r>
            <a:r>
              <a:rPr lang="it-IT" altLang="it-IT" sz="2000" dirty="0"/>
              <a:t> play a 3VS 2 </a:t>
            </a:r>
            <a:r>
              <a:rPr lang="it-IT" altLang="it-IT" sz="2000" dirty="0" err="1"/>
              <a:t>against</a:t>
            </a:r>
            <a:r>
              <a:rPr lang="it-IT" altLang="it-IT" sz="2000" dirty="0"/>
              <a:t> the </a:t>
            </a:r>
            <a:r>
              <a:rPr lang="it-IT" altLang="it-IT" sz="2000" dirty="0" err="1"/>
              <a:t>red</a:t>
            </a:r>
            <a:r>
              <a:rPr lang="it-IT" altLang="it-IT" sz="2000" dirty="0"/>
              <a:t> team </a:t>
            </a:r>
            <a:r>
              <a:rPr lang="it-IT" altLang="it-IT" sz="2000" dirty="0" err="1"/>
              <a:t>who</a:t>
            </a:r>
            <a:r>
              <a:rPr lang="it-IT" altLang="it-IT" sz="2000" dirty="0"/>
              <a:t> </a:t>
            </a:r>
            <a:r>
              <a:rPr lang="it-IT" altLang="it-IT" sz="2000" dirty="0" err="1"/>
              <a:t>then</a:t>
            </a:r>
            <a:r>
              <a:rPr lang="it-IT" altLang="it-IT" sz="2000" dirty="0"/>
              <a:t> </a:t>
            </a:r>
            <a:r>
              <a:rPr lang="it-IT" altLang="it-IT" sz="2000" dirty="0" err="1"/>
              <a:t>will</a:t>
            </a:r>
            <a:r>
              <a:rPr lang="it-IT" altLang="it-IT" sz="2000" dirty="0"/>
              <a:t> start in a 3 vs 2 </a:t>
            </a:r>
            <a:r>
              <a:rPr lang="it-IT" altLang="it-IT" sz="2000" dirty="0" err="1"/>
              <a:t>against</a:t>
            </a:r>
            <a:r>
              <a:rPr lang="it-IT" altLang="it-IT" sz="2000" dirty="0"/>
              <a:t> the </a:t>
            </a:r>
            <a:r>
              <a:rPr lang="it-IT" altLang="it-IT" sz="2000" dirty="0" err="1"/>
              <a:t>yellow</a:t>
            </a:r>
            <a:r>
              <a:rPr lang="it-IT" altLang="it-IT" sz="2000" dirty="0"/>
              <a:t> team and so on , </a:t>
            </a:r>
            <a:r>
              <a:rPr lang="it-IT" altLang="it-IT" sz="2000" dirty="0" err="1"/>
              <a:t>alternating</a:t>
            </a:r>
            <a:r>
              <a:rPr lang="it-IT" altLang="it-IT" sz="2000" dirty="0"/>
              <a:t> </a:t>
            </a:r>
            <a:r>
              <a:rPr lang="it-IT" altLang="it-IT" sz="2000" dirty="0" err="1"/>
              <a:t>at</a:t>
            </a:r>
            <a:r>
              <a:rPr lang="it-IT" altLang="it-IT" sz="2000" dirty="0"/>
              <a:t> the end of the </a:t>
            </a:r>
            <a:r>
              <a:rPr lang="it-IT" altLang="it-IT" sz="2000" dirty="0" err="1"/>
              <a:t>action</a:t>
            </a:r>
            <a:r>
              <a:rPr lang="it-IT" altLang="it-IT" sz="2000" dirty="0"/>
              <a:t> ( the </a:t>
            </a:r>
            <a:r>
              <a:rPr lang="it-IT" altLang="it-IT" sz="2000" dirty="0" err="1"/>
              <a:t>action</a:t>
            </a:r>
            <a:r>
              <a:rPr lang="it-IT" altLang="it-IT" sz="2000" dirty="0"/>
              <a:t> </a:t>
            </a:r>
            <a:r>
              <a:rPr lang="it-IT" altLang="it-IT" sz="2000" dirty="0" err="1"/>
              <a:t>is</a:t>
            </a:r>
            <a:r>
              <a:rPr lang="it-IT" altLang="it-IT" sz="2000" dirty="0"/>
              <a:t> </a:t>
            </a:r>
            <a:r>
              <a:rPr lang="it-IT" altLang="it-IT" sz="2000" dirty="0" err="1"/>
              <a:t>considered</a:t>
            </a:r>
            <a:r>
              <a:rPr lang="it-IT" altLang="it-IT" sz="2000" dirty="0"/>
              <a:t> </a:t>
            </a:r>
            <a:r>
              <a:rPr lang="it-IT" altLang="it-IT" sz="2000" dirty="0" err="1"/>
              <a:t>finished</a:t>
            </a:r>
            <a:r>
              <a:rPr lang="it-IT" altLang="it-IT" sz="2000" dirty="0"/>
              <a:t> </a:t>
            </a:r>
            <a:r>
              <a:rPr lang="it-IT" altLang="it-IT" sz="2000" dirty="0" err="1"/>
              <a:t>after</a:t>
            </a:r>
            <a:r>
              <a:rPr lang="it-IT" altLang="it-IT" sz="2000" dirty="0"/>
              <a:t> a goal or </a:t>
            </a:r>
            <a:r>
              <a:rPr lang="it-IT" altLang="it-IT" sz="2000" dirty="0" err="1"/>
              <a:t>if</a:t>
            </a:r>
            <a:r>
              <a:rPr lang="it-IT" altLang="it-IT" sz="2000" dirty="0"/>
              <a:t> the </a:t>
            </a:r>
            <a:r>
              <a:rPr lang="it-IT" altLang="it-IT" sz="2000" dirty="0" err="1"/>
              <a:t>ball</a:t>
            </a:r>
            <a:r>
              <a:rPr lang="it-IT" altLang="it-IT" sz="2000" dirty="0"/>
              <a:t> </a:t>
            </a:r>
            <a:r>
              <a:rPr lang="it-IT" altLang="it-IT" sz="2000" dirty="0" err="1"/>
              <a:t>goes</a:t>
            </a:r>
            <a:r>
              <a:rPr lang="it-IT" altLang="it-IT" sz="2000" dirty="0"/>
              <a:t> out on the bottom )</a:t>
            </a:r>
          </a:p>
        </p:txBody>
      </p:sp>
      <p:grpSp>
        <p:nvGrpSpPr>
          <p:cNvPr id="10333" name="Group 93"/>
          <p:cNvGrpSpPr>
            <a:grpSpLocks/>
          </p:cNvGrpSpPr>
          <p:nvPr/>
        </p:nvGrpSpPr>
        <p:grpSpPr bwMode="auto">
          <a:xfrm>
            <a:off x="10977563" y="5301457"/>
            <a:ext cx="89694" cy="99219"/>
            <a:chOff x="0" y="-1"/>
            <a:chExt cx="180003" cy="197476"/>
          </a:xfrm>
        </p:grpSpPr>
        <p:pic>
          <p:nvPicPr>
            <p:cNvPr id="10334" name="Picture 94"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35" name="Picture 95"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336" name="Rectangle 96"/>
          <p:cNvSpPr>
            <a:spLocks/>
          </p:cNvSpPr>
          <p:nvPr/>
        </p:nvSpPr>
        <p:spPr bwMode="auto">
          <a:xfrm>
            <a:off x="508000" y="777434"/>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N°3</a:t>
            </a:r>
          </a:p>
        </p:txBody>
      </p:sp>
      <p:sp>
        <p:nvSpPr>
          <p:cNvPr id="10337" name="Rectangle 97"/>
          <p:cNvSpPr>
            <a:spLocks/>
          </p:cNvSpPr>
          <p:nvPr/>
        </p:nvSpPr>
        <p:spPr bwMode="auto">
          <a:xfrm>
            <a:off x="446088" y="3541271"/>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N°4</a:t>
            </a:r>
          </a:p>
        </p:txBody>
      </p:sp>
      <p:sp>
        <p:nvSpPr>
          <p:cNvPr id="10338" name="Rectangle 98"/>
          <p:cNvSpPr>
            <a:spLocks/>
          </p:cNvSpPr>
          <p:nvPr/>
        </p:nvSpPr>
        <p:spPr bwMode="auto">
          <a:xfrm>
            <a:off x="408384" y="1832372"/>
            <a:ext cx="6589713" cy="9746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t>1 vs 2 defense </a:t>
            </a:r>
            <a:r>
              <a:rPr lang="it-IT" altLang="it-IT" sz="2000" dirty="0" err="1"/>
              <a:t>works</a:t>
            </a:r>
            <a:r>
              <a:rPr lang="it-IT" altLang="it-IT" sz="2000" dirty="0"/>
              <a:t> on the </a:t>
            </a:r>
            <a:r>
              <a:rPr lang="it-IT" altLang="it-IT" sz="2000" dirty="0" err="1"/>
              <a:t>channeling</a:t>
            </a:r>
            <a:r>
              <a:rPr lang="it-IT" altLang="it-IT" sz="2000" dirty="0"/>
              <a:t> side . the </a:t>
            </a:r>
            <a:r>
              <a:rPr lang="it-IT" altLang="it-IT" sz="2000" dirty="0" err="1"/>
              <a:t>exercise</a:t>
            </a:r>
            <a:r>
              <a:rPr lang="it-IT" altLang="it-IT" sz="2000" dirty="0"/>
              <a:t> </a:t>
            </a:r>
            <a:r>
              <a:rPr lang="it-IT" altLang="it-IT" sz="2000" dirty="0" err="1"/>
              <a:t>is</a:t>
            </a:r>
            <a:r>
              <a:rPr lang="it-IT" altLang="it-IT" sz="2000" dirty="0"/>
              <a:t> from </a:t>
            </a:r>
            <a:r>
              <a:rPr lang="it-IT" altLang="it-IT" sz="2000" dirty="0" err="1"/>
              <a:t>both</a:t>
            </a:r>
            <a:r>
              <a:rPr lang="it-IT" altLang="it-IT" sz="2000" dirty="0"/>
              <a:t> </a:t>
            </a:r>
            <a:r>
              <a:rPr lang="it-IT" altLang="it-IT" sz="2000" dirty="0" err="1"/>
              <a:t>sides</a:t>
            </a:r>
            <a:r>
              <a:rPr lang="it-IT" altLang="it-IT" sz="2000" dirty="0"/>
              <a:t> The </a:t>
            </a:r>
            <a:r>
              <a:rPr lang="it-IT" altLang="it-IT" sz="2000" dirty="0" err="1"/>
              <a:t>red</a:t>
            </a:r>
            <a:r>
              <a:rPr lang="it-IT" altLang="it-IT" sz="2000" dirty="0"/>
              <a:t> player </a:t>
            </a:r>
            <a:r>
              <a:rPr lang="it-IT" altLang="it-IT" sz="2000" dirty="0" err="1"/>
              <a:t>starts</a:t>
            </a:r>
            <a:r>
              <a:rPr lang="it-IT" altLang="it-IT" sz="2000" dirty="0"/>
              <a:t> with the </a:t>
            </a:r>
            <a:r>
              <a:rPr lang="it-IT" altLang="it-IT" sz="2000" dirty="0" err="1"/>
              <a:t>ball</a:t>
            </a:r>
            <a:r>
              <a:rPr lang="it-IT" altLang="it-IT" sz="2000" dirty="0"/>
              <a:t> and the first player </a:t>
            </a:r>
            <a:r>
              <a:rPr lang="it-IT" altLang="it-IT" sz="2000" dirty="0" err="1"/>
              <a:t>yellow</a:t>
            </a:r>
            <a:r>
              <a:rPr lang="it-IT" altLang="it-IT" sz="2000" dirty="0"/>
              <a:t> </a:t>
            </a:r>
            <a:r>
              <a:rPr lang="it-IT" altLang="it-IT" sz="2000" dirty="0" err="1"/>
              <a:t>channels</a:t>
            </a:r>
            <a:r>
              <a:rPr lang="it-IT" altLang="it-IT" sz="2000" dirty="0"/>
              <a:t> the </a:t>
            </a:r>
            <a:r>
              <a:rPr lang="it-IT" altLang="it-IT" sz="2000" dirty="0" err="1"/>
              <a:t>red</a:t>
            </a:r>
            <a:r>
              <a:rPr lang="it-IT" altLang="it-IT" sz="2000" dirty="0"/>
              <a:t> </a:t>
            </a:r>
            <a:r>
              <a:rPr lang="it-IT" altLang="it-IT" sz="2000" dirty="0" err="1"/>
              <a:t>towards</a:t>
            </a:r>
            <a:r>
              <a:rPr lang="it-IT" altLang="it-IT" sz="2000" dirty="0"/>
              <a:t> the </a:t>
            </a:r>
            <a:r>
              <a:rPr lang="it-IT" altLang="it-IT" sz="2000" dirty="0" err="1"/>
              <a:t>block</a:t>
            </a:r>
            <a:r>
              <a:rPr lang="it-IT" altLang="it-IT" sz="2000" dirty="0"/>
              <a:t> of </a:t>
            </a:r>
            <a:r>
              <a:rPr lang="it-IT" altLang="it-IT" sz="2000" dirty="0" err="1"/>
              <a:t>teammate</a:t>
            </a:r>
            <a:endParaRPr lang="it-IT" altLang="it-IT" sz="2000" dirty="0"/>
          </a:p>
        </p:txBody>
      </p:sp>
      <p:sp>
        <p:nvSpPr>
          <p:cNvPr id="10339" name="AutoShape 99"/>
          <p:cNvSpPr>
            <a:spLocks/>
          </p:cNvSpPr>
          <p:nvPr/>
        </p:nvSpPr>
        <p:spPr bwMode="auto">
          <a:xfrm>
            <a:off x="8256588" y="1039019"/>
            <a:ext cx="499269" cy="285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7700" y="0"/>
                  <a:pt x="13800" y="0"/>
                  <a:pt x="10200" y="3600"/>
                </a:cubicBezTo>
                <a:cubicBezTo>
                  <a:pt x="6600" y="7200"/>
                  <a:pt x="3300" y="14400"/>
                  <a:pt x="0" y="2160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0340" name="AutoShape 100"/>
          <p:cNvSpPr>
            <a:spLocks/>
          </p:cNvSpPr>
          <p:nvPr/>
        </p:nvSpPr>
        <p:spPr bwMode="auto">
          <a:xfrm>
            <a:off x="8074819" y="734219"/>
            <a:ext cx="153988" cy="719931"/>
          </a:xfrm>
          <a:custGeom>
            <a:avLst/>
            <a:gdLst>
              <a:gd name="T0" fmla="+- 0 11445 1290"/>
              <a:gd name="T1" fmla="*/ T0 w 20310"/>
              <a:gd name="T2" fmla="*/ 10800 h 21600"/>
              <a:gd name="T3" fmla="+- 0 11445 1290"/>
              <a:gd name="T4" fmla="*/ T3 w 20310"/>
              <a:gd name="T5" fmla="*/ 10800 h 21600"/>
              <a:gd name="T6" fmla="+- 0 11445 1290"/>
              <a:gd name="T7" fmla="*/ T6 w 20310"/>
              <a:gd name="T8" fmla="*/ 10800 h 21600"/>
              <a:gd name="T9" fmla="+- 0 11445 1290"/>
              <a:gd name="T10" fmla="*/ T9 w 20310"/>
              <a:gd name="T11" fmla="*/ 10800 h 21600"/>
            </a:gdLst>
            <a:ahLst/>
            <a:cxnLst>
              <a:cxn ang="0">
                <a:pos x="T1" y="T2"/>
              </a:cxn>
              <a:cxn ang="0">
                <a:pos x="T4" y="T5"/>
              </a:cxn>
              <a:cxn ang="0">
                <a:pos x="T7" y="T8"/>
              </a:cxn>
              <a:cxn ang="0">
                <a:pos x="T10" y="T11"/>
              </a:cxn>
            </a:cxnLst>
            <a:rect l="0" t="0" r="r" b="b"/>
            <a:pathLst>
              <a:path w="20310" h="21600">
                <a:moveTo>
                  <a:pt x="20310" y="0"/>
                </a:moveTo>
                <a:cubicBezTo>
                  <a:pt x="11031" y="3185"/>
                  <a:pt x="1752" y="6369"/>
                  <a:pt x="231" y="9969"/>
                </a:cubicBezTo>
                <a:cubicBezTo>
                  <a:pt x="-1290" y="13569"/>
                  <a:pt x="4947" y="17585"/>
                  <a:pt x="11183" y="2160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0341" name="Rectangle 101"/>
          <p:cNvSpPr>
            <a:spLocks/>
          </p:cNvSpPr>
          <p:nvPr/>
        </p:nvSpPr>
        <p:spPr bwMode="auto">
          <a:xfrm>
            <a:off x="419100" y="3748733"/>
            <a:ext cx="1696362"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DEVELOPMENT:</a:t>
            </a:r>
          </a:p>
        </p:txBody>
      </p:sp>
      <p:sp>
        <p:nvSpPr>
          <p:cNvPr id="10342" name="Rectangle 102"/>
          <p:cNvSpPr>
            <a:spLocks/>
          </p:cNvSpPr>
          <p:nvPr/>
        </p:nvSpPr>
        <p:spPr bwMode="auto">
          <a:xfrm>
            <a:off x="460375" y="1352401"/>
            <a:ext cx="1696362"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DEVELOPMENT:</a:t>
            </a:r>
          </a:p>
        </p:txBody>
      </p:sp>
      <p:sp>
        <p:nvSpPr>
          <p:cNvPr id="10343" name="Line 103"/>
          <p:cNvSpPr>
            <a:spLocks noChangeShapeType="1"/>
          </p:cNvSpPr>
          <p:nvPr/>
        </p:nvSpPr>
        <p:spPr bwMode="auto">
          <a:xfrm>
            <a:off x="423069" y="4434285"/>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344" name="Line 104"/>
          <p:cNvSpPr>
            <a:spLocks noChangeShapeType="1"/>
          </p:cNvSpPr>
          <p:nvPr/>
        </p:nvSpPr>
        <p:spPr bwMode="auto">
          <a:xfrm>
            <a:off x="423069" y="6332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345" name="Line 105"/>
          <p:cNvSpPr>
            <a:spLocks noChangeShapeType="1"/>
          </p:cNvSpPr>
          <p:nvPr/>
        </p:nvSpPr>
        <p:spPr bwMode="auto">
          <a:xfrm>
            <a:off x="443707" y="6657975"/>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Tree>
    <p:extLst>
      <p:ext uri="{BB962C8B-B14F-4D97-AF65-F5344CB8AC3E}">
        <p14:creationId xmlns:p14="http://schemas.microsoft.com/office/powerpoint/2010/main" val="1247546742"/>
      </p:ext>
    </p:extLst>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6" name="Line 2"/>
          <p:cNvSpPr>
            <a:spLocks noChangeShapeType="1"/>
          </p:cNvSpPr>
          <p:nvPr/>
        </p:nvSpPr>
        <p:spPr bwMode="auto">
          <a:xfrm>
            <a:off x="402432" y="215820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67" name="Line 3"/>
          <p:cNvSpPr>
            <a:spLocks noChangeShapeType="1"/>
          </p:cNvSpPr>
          <p:nvPr/>
        </p:nvSpPr>
        <p:spPr bwMode="auto">
          <a:xfrm>
            <a:off x="402432" y="33694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68" name="Line 4"/>
          <p:cNvSpPr>
            <a:spLocks noChangeShapeType="1"/>
          </p:cNvSpPr>
          <p:nvPr/>
        </p:nvSpPr>
        <p:spPr bwMode="auto">
          <a:xfrm>
            <a:off x="402432" y="24804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69" name="Line 5"/>
          <p:cNvSpPr>
            <a:spLocks noChangeShapeType="1"/>
          </p:cNvSpPr>
          <p:nvPr/>
        </p:nvSpPr>
        <p:spPr bwMode="auto">
          <a:xfrm>
            <a:off x="402432" y="308451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0" name="Line 6"/>
          <p:cNvSpPr>
            <a:spLocks noChangeShapeType="1"/>
          </p:cNvSpPr>
          <p:nvPr/>
        </p:nvSpPr>
        <p:spPr bwMode="auto">
          <a:xfrm>
            <a:off x="402432" y="277574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1" name="Line 7"/>
          <p:cNvSpPr>
            <a:spLocks noChangeShapeType="1"/>
          </p:cNvSpPr>
          <p:nvPr/>
        </p:nvSpPr>
        <p:spPr bwMode="auto">
          <a:xfrm>
            <a:off x="402432" y="60467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2" name="Line 8"/>
          <p:cNvSpPr>
            <a:spLocks noChangeShapeType="1"/>
          </p:cNvSpPr>
          <p:nvPr/>
        </p:nvSpPr>
        <p:spPr bwMode="auto">
          <a:xfrm>
            <a:off x="402432" y="51093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3" name="Line 9"/>
          <p:cNvSpPr>
            <a:spLocks noChangeShapeType="1"/>
          </p:cNvSpPr>
          <p:nvPr/>
        </p:nvSpPr>
        <p:spPr bwMode="auto">
          <a:xfrm>
            <a:off x="402432" y="4842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4" name="Line 10"/>
          <p:cNvSpPr>
            <a:spLocks noChangeShapeType="1"/>
          </p:cNvSpPr>
          <p:nvPr/>
        </p:nvSpPr>
        <p:spPr bwMode="auto">
          <a:xfrm>
            <a:off x="402432" y="54038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5" name="Line 11"/>
          <p:cNvSpPr>
            <a:spLocks noChangeShapeType="1"/>
          </p:cNvSpPr>
          <p:nvPr/>
        </p:nvSpPr>
        <p:spPr bwMode="auto">
          <a:xfrm>
            <a:off x="402432" y="575548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11276" name="Group 12"/>
          <p:cNvGrpSpPr>
            <a:grpSpLocks/>
          </p:cNvGrpSpPr>
          <p:nvPr/>
        </p:nvGrpSpPr>
        <p:grpSpPr bwMode="auto">
          <a:xfrm>
            <a:off x="7450138" y="374650"/>
            <a:ext cx="4320382" cy="3047207"/>
            <a:chOff x="-1" y="-1"/>
            <a:chExt cx="8640008" cy="6094292"/>
          </a:xfrm>
        </p:grpSpPr>
        <p:sp>
          <p:nvSpPr>
            <p:cNvPr id="11277" name="Rectangle 13"/>
            <p:cNvSpPr>
              <a:spLocks/>
            </p:cNvSpPr>
            <p:nvPr/>
          </p:nvSpPr>
          <p:spPr bwMode="auto">
            <a:xfrm rot="10800000">
              <a:off x="0" y="0"/>
              <a:ext cx="8640006" cy="6094291"/>
            </a:xfrm>
            <a:prstGeom prst="rect">
              <a:avLst/>
            </a:prstGeom>
            <a:solidFill>
              <a:srgbClr val="C8250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pic>
          <p:nvPicPr>
            <p:cNvPr id="11278" name="Picture 14"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8640006" cy="6094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1279" name="AutoShape 15"/>
          <p:cNvSpPr>
            <a:spLocks/>
          </p:cNvSpPr>
          <p:nvPr/>
        </p:nvSpPr>
        <p:spPr bwMode="auto">
          <a:xfrm>
            <a:off x="10555288" y="7191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80" name="AutoShape 16"/>
          <p:cNvSpPr>
            <a:spLocks/>
          </p:cNvSpPr>
          <p:nvPr/>
        </p:nvSpPr>
        <p:spPr bwMode="auto">
          <a:xfrm>
            <a:off x="10584657" y="17692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11281" name="Group 17"/>
          <p:cNvGrpSpPr>
            <a:grpSpLocks/>
          </p:cNvGrpSpPr>
          <p:nvPr/>
        </p:nvGrpSpPr>
        <p:grpSpPr bwMode="auto">
          <a:xfrm>
            <a:off x="9427369" y="1916113"/>
            <a:ext cx="365125" cy="365125"/>
            <a:chOff x="-1" y="-1"/>
            <a:chExt cx="730004" cy="730004"/>
          </a:xfrm>
        </p:grpSpPr>
        <p:grpSp>
          <p:nvGrpSpPr>
            <p:cNvPr id="11282" name="Group 18"/>
            <p:cNvGrpSpPr>
              <a:grpSpLocks/>
            </p:cNvGrpSpPr>
            <p:nvPr/>
          </p:nvGrpSpPr>
          <p:grpSpPr bwMode="auto">
            <a:xfrm>
              <a:off x="-1" y="-1"/>
              <a:ext cx="730004" cy="730004"/>
              <a:chOff x="-1" y="-1"/>
              <a:chExt cx="730004" cy="730004"/>
            </a:xfrm>
          </p:grpSpPr>
          <p:sp>
            <p:nvSpPr>
              <p:cNvPr id="11283" name="AutoShape 19" descr="image6.png"/>
              <p:cNvSpPr>
                <a:spLocks/>
              </p:cNvSpPr>
              <p:nvPr/>
            </p:nvSpPr>
            <p:spPr bwMode="auto">
              <a:xfrm>
                <a:off x="-1" y="-1"/>
                <a:ext cx="730004" cy="7300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10800" y="21600"/>
                    </a:lnTo>
                    <a:lnTo>
                      <a:pt x="21600" y="10800"/>
                    </a:lnTo>
                    <a:lnTo>
                      <a:pt x="10800" y="0"/>
                    </a:lnTo>
                    <a:close/>
                  </a:path>
                </a:pathLst>
              </a:custGeom>
              <a:blipFill dpi="0" rotWithShape="0">
                <a:blip r:embed="rId3"/>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84" name="Rectangle 20"/>
              <p:cNvSpPr>
                <a:spLocks/>
              </p:cNvSpPr>
              <p:nvPr/>
            </p:nvSpPr>
            <p:spPr bwMode="auto">
              <a:xfrm>
                <a:off x="140824" y="159885"/>
                <a:ext cx="448355" cy="410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sp>
          <p:nvSpPr>
            <p:cNvPr id="11285" name="Rectangle 21"/>
            <p:cNvSpPr>
              <a:spLocks/>
            </p:cNvSpPr>
            <p:nvPr/>
          </p:nvSpPr>
          <p:spPr bwMode="auto">
            <a:xfrm>
              <a:off x="145738" y="164801"/>
              <a:ext cx="448357" cy="410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grpSp>
        <p:nvGrpSpPr>
          <p:cNvPr id="11286" name="Group 22"/>
          <p:cNvGrpSpPr>
            <a:grpSpLocks/>
          </p:cNvGrpSpPr>
          <p:nvPr/>
        </p:nvGrpSpPr>
        <p:grpSpPr bwMode="auto">
          <a:xfrm>
            <a:off x="10978357" y="485775"/>
            <a:ext cx="141288" cy="292894"/>
            <a:chOff x="-1" y="-1"/>
            <a:chExt cx="281302" cy="586567"/>
          </a:xfrm>
        </p:grpSpPr>
        <p:sp>
          <p:nvSpPr>
            <p:cNvPr id="11287" name="Oval 23"/>
            <p:cNvSpPr>
              <a:spLocks/>
            </p:cNvSpPr>
            <p:nvPr/>
          </p:nvSpPr>
          <p:spPr bwMode="auto">
            <a:xfrm rot="10800000" flipH="1">
              <a:off x="0" y="0"/>
              <a:ext cx="281301" cy="281301"/>
            </a:xfrm>
            <a:prstGeom prst="ellipse">
              <a:avLst/>
            </a:pr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pic>
          <p:nvPicPr>
            <p:cNvPr id="11288" name="Picture 24"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0402" y="397827"/>
              <a:ext cx="180003" cy="19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1289" name="Oval 25"/>
          <p:cNvSpPr>
            <a:spLocks/>
          </p:cNvSpPr>
          <p:nvPr/>
        </p:nvSpPr>
        <p:spPr bwMode="auto">
          <a:xfrm>
            <a:off x="10410825" y="1081088"/>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90" name="AutoShape 26"/>
          <p:cNvSpPr>
            <a:spLocks/>
          </p:cNvSpPr>
          <p:nvPr/>
        </p:nvSpPr>
        <p:spPr bwMode="auto">
          <a:xfrm>
            <a:off x="8527257" y="7318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91" name="AutoShape 27"/>
          <p:cNvSpPr>
            <a:spLocks/>
          </p:cNvSpPr>
          <p:nvPr/>
        </p:nvSpPr>
        <p:spPr bwMode="auto">
          <a:xfrm>
            <a:off x="8547894" y="1624807"/>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92" name="Oval 28"/>
          <p:cNvSpPr>
            <a:spLocks/>
          </p:cNvSpPr>
          <p:nvPr/>
        </p:nvSpPr>
        <p:spPr bwMode="auto">
          <a:xfrm>
            <a:off x="8775700" y="981869"/>
            <a:ext cx="141288"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93" name="Oval 29"/>
          <p:cNvSpPr>
            <a:spLocks/>
          </p:cNvSpPr>
          <p:nvPr/>
        </p:nvSpPr>
        <p:spPr bwMode="auto">
          <a:xfrm>
            <a:off x="11298238" y="1762125"/>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94" name="Oval 30"/>
          <p:cNvSpPr>
            <a:spLocks/>
          </p:cNvSpPr>
          <p:nvPr/>
        </p:nvSpPr>
        <p:spPr bwMode="auto">
          <a:xfrm>
            <a:off x="8070850" y="1720057"/>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95" name="Oval 31"/>
          <p:cNvSpPr>
            <a:spLocks/>
          </p:cNvSpPr>
          <p:nvPr/>
        </p:nvSpPr>
        <p:spPr bwMode="auto">
          <a:xfrm flipV="1">
            <a:off x="8357394" y="492919"/>
            <a:ext cx="140494" cy="140494"/>
          </a:xfrm>
          <a:prstGeom prst="ellipse">
            <a:avLst/>
          </a:pr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pic>
        <p:nvPicPr>
          <p:cNvPr id="11296" name="Picture 32"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367316" y="733029"/>
            <a:ext cx="90488" cy="99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97" name="Rectangle 33"/>
          <p:cNvSpPr>
            <a:spLocks/>
          </p:cNvSpPr>
          <p:nvPr/>
        </p:nvSpPr>
        <p:spPr bwMode="auto">
          <a:xfrm>
            <a:off x="4174332" y="240859"/>
            <a:ext cx="583493"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Game form</a:t>
            </a:r>
          </a:p>
        </p:txBody>
      </p:sp>
      <p:grpSp>
        <p:nvGrpSpPr>
          <p:cNvPr id="11298" name="Group 34"/>
          <p:cNvGrpSpPr>
            <a:grpSpLocks/>
          </p:cNvGrpSpPr>
          <p:nvPr/>
        </p:nvGrpSpPr>
        <p:grpSpPr bwMode="auto">
          <a:xfrm>
            <a:off x="8859838" y="4990307"/>
            <a:ext cx="155575" cy="404019"/>
            <a:chOff x="0" y="-1"/>
            <a:chExt cx="310899" cy="808133"/>
          </a:xfrm>
        </p:grpSpPr>
        <p:sp>
          <p:nvSpPr>
            <p:cNvPr id="11299" name="AutoShape 35"/>
            <p:cNvSpPr>
              <a:spLocks/>
            </p:cNvSpPr>
            <p:nvPr/>
          </p:nvSpPr>
          <p:spPr bwMode="auto">
            <a:xfrm>
              <a:off x="37812" y="535043"/>
              <a:ext cx="273087" cy="273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00" name="AutoShape 36"/>
            <p:cNvSpPr>
              <a:spLocks/>
            </p:cNvSpPr>
            <p:nvPr/>
          </p:nvSpPr>
          <p:spPr bwMode="auto">
            <a:xfrm>
              <a:off x="0" y="-1"/>
              <a:ext cx="273087" cy="273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11301" name="Group 37"/>
          <p:cNvGrpSpPr>
            <a:grpSpLocks/>
          </p:cNvGrpSpPr>
          <p:nvPr/>
        </p:nvGrpSpPr>
        <p:grpSpPr bwMode="auto">
          <a:xfrm>
            <a:off x="8869363" y="5648325"/>
            <a:ext cx="161925" cy="715169"/>
            <a:chOff x="-1" y="0"/>
            <a:chExt cx="324226" cy="1431382"/>
          </a:xfrm>
        </p:grpSpPr>
        <p:sp>
          <p:nvSpPr>
            <p:cNvPr id="11302" name="AutoShape 38"/>
            <p:cNvSpPr>
              <a:spLocks/>
            </p:cNvSpPr>
            <p:nvPr/>
          </p:nvSpPr>
          <p:spPr bwMode="auto">
            <a:xfrm>
              <a:off x="51137" y="1158294"/>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03" name="AutoShape 39"/>
            <p:cNvSpPr>
              <a:spLocks/>
            </p:cNvSpPr>
            <p:nvPr/>
          </p:nvSpPr>
          <p:spPr bwMode="auto">
            <a:xfrm>
              <a:off x="-1" y="0"/>
              <a:ext cx="273089"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04" name="AutoShape 40"/>
            <p:cNvSpPr>
              <a:spLocks/>
            </p:cNvSpPr>
            <p:nvPr/>
          </p:nvSpPr>
          <p:spPr bwMode="auto">
            <a:xfrm>
              <a:off x="13325" y="62325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11305" name="Group 41"/>
          <p:cNvGrpSpPr>
            <a:grpSpLocks/>
          </p:cNvGrpSpPr>
          <p:nvPr/>
        </p:nvGrpSpPr>
        <p:grpSpPr bwMode="auto">
          <a:xfrm>
            <a:off x="10241757" y="4680744"/>
            <a:ext cx="143669" cy="448469"/>
            <a:chOff x="0" y="-1"/>
            <a:chExt cx="286413" cy="896339"/>
          </a:xfrm>
        </p:grpSpPr>
        <p:sp>
          <p:nvSpPr>
            <p:cNvPr id="11306" name="AutoShape 42"/>
            <p:cNvSpPr>
              <a:spLocks/>
            </p:cNvSpPr>
            <p:nvPr/>
          </p:nvSpPr>
          <p:spPr bwMode="auto">
            <a:xfrm>
              <a:off x="0" y="-1"/>
              <a:ext cx="273088" cy="273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07" name="AutoShape 43"/>
            <p:cNvSpPr>
              <a:spLocks/>
            </p:cNvSpPr>
            <p:nvPr/>
          </p:nvSpPr>
          <p:spPr bwMode="auto">
            <a:xfrm>
              <a:off x="13325" y="62325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11308" name="Group 44"/>
          <p:cNvGrpSpPr>
            <a:grpSpLocks/>
          </p:cNvGrpSpPr>
          <p:nvPr/>
        </p:nvGrpSpPr>
        <p:grpSpPr bwMode="auto">
          <a:xfrm>
            <a:off x="10272713" y="5650707"/>
            <a:ext cx="162719" cy="715963"/>
            <a:chOff x="-1" y="0"/>
            <a:chExt cx="324226" cy="1431382"/>
          </a:xfrm>
        </p:grpSpPr>
        <p:sp>
          <p:nvSpPr>
            <p:cNvPr id="11309" name="AutoShape 45"/>
            <p:cNvSpPr>
              <a:spLocks/>
            </p:cNvSpPr>
            <p:nvPr/>
          </p:nvSpPr>
          <p:spPr bwMode="auto">
            <a:xfrm>
              <a:off x="51137" y="1158294"/>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10" name="AutoShape 46"/>
            <p:cNvSpPr>
              <a:spLocks/>
            </p:cNvSpPr>
            <p:nvPr/>
          </p:nvSpPr>
          <p:spPr bwMode="auto">
            <a:xfrm>
              <a:off x="-1" y="0"/>
              <a:ext cx="273089"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11" name="AutoShape 47"/>
            <p:cNvSpPr>
              <a:spLocks/>
            </p:cNvSpPr>
            <p:nvPr/>
          </p:nvSpPr>
          <p:spPr bwMode="auto">
            <a:xfrm>
              <a:off x="13325" y="62325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sp>
        <p:nvSpPr>
          <p:cNvPr id="11312" name="Rectangle 48"/>
          <p:cNvSpPr>
            <a:spLocks/>
          </p:cNvSpPr>
          <p:nvPr/>
        </p:nvSpPr>
        <p:spPr bwMode="auto">
          <a:xfrm>
            <a:off x="9500394" y="6282532"/>
            <a:ext cx="454025" cy="297656"/>
          </a:xfrm>
          <a:prstGeom prst="rect">
            <a:avLst/>
          </a:prstGeom>
          <a:noFill/>
          <a:ln w="12700" cap="flat" cmpd="sng">
            <a:solidFill>
              <a:srgbClr val="000000"/>
            </a:solidFill>
            <a:prstDash val="sysDash"/>
            <a:miter lim="400000"/>
            <a:headEnd type="none" w="med" len="med"/>
            <a:tailEnd type="none" w="med" len="med"/>
          </a:ln>
          <a:effectLst>
            <a:outerShdw blurRad="38100" dist="25400" dir="54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it-IT" altLang="it-IT" sz="1600">
              <a:solidFill>
                <a:srgbClr val="FFFFFF"/>
              </a:solidFill>
            </a:endParaRPr>
          </a:p>
        </p:txBody>
      </p:sp>
      <p:grpSp>
        <p:nvGrpSpPr>
          <p:cNvPr id="11313" name="Group 49"/>
          <p:cNvGrpSpPr>
            <a:grpSpLocks/>
          </p:cNvGrpSpPr>
          <p:nvPr/>
        </p:nvGrpSpPr>
        <p:grpSpPr bwMode="auto">
          <a:xfrm>
            <a:off x="8832057" y="3729832"/>
            <a:ext cx="162719" cy="715169"/>
            <a:chOff x="-1" y="0"/>
            <a:chExt cx="324226" cy="1431382"/>
          </a:xfrm>
        </p:grpSpPr>
        <p:sp>
          <p:nvSpPr>
            <p:cNvPr id="11314" name="AutoShape 50"/>
            <p:cNvSpPr>
              <a:spLocks/>
            </p:cNvSpPr>
            <p:nvPr/>
          </p:nvSpPr>
          <p:spPr bwMode="auto">
            <a:xfrm>
              <a:off x="51137" y="1158294"/>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15" name="AutoShape 51"/>
            <p:cNvSpPr>
              <a:spLocks/>
            </p:cNvSpPr>
            <p:nvPr/>
          </p:nvSpPr>
          <p:spPr bwMode="auto">
            <a:xfrm>
              <a:off x="-1" y="0"/>
              <a:ext cx="273089"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16" name="AutoShape 52"/>
            <p:cNvSpPr>
              <a:spLocks/>
            </p:cNvSpPr>
            <p:nvPr/>
          </p:nvSpPr>
          <p:spPr bwMode="auto">
            <a:xfrm>
              <a:off x="13325" y="62325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11317" name="Group 53"/>
          <p:cNvGrpSpPr>
            <a:grpSpLocks/>
          </p:cNvGrpSpPr>
          <p:nvPr/>
        </p:nvGrpSpPr>
        <p:grpSpPr bwMode="auto">
          <a:xfrm>
            <a:off x="10221119" y="3732213"/>
            <a:ext cx="161925" cy="715169"/>
            <a:chOff x="-1" y="0"/>
            <a:chExt cx="324226" cy="1431382"/>
          </a:xfrm>
        </p:grpSpPr>
        <p:sp>
          <p:nvSpPr>
            <p:cNvPr id="11318" name="AutoShape 54"/>
            <p:cNvSpPr>
              <a:spLocks/>
            </p:cNvSpPr>
            <p:nvPr/>
          </p:nvSpPr>
          <p:spPr bwMode="auto">
            <a:xfrm>
              <a:off x="51137" y="1158294"/>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19" name="AutoShape 55"/>
            <p:cNvSpPr>
              <a:spLocks/>
            </p:cNvSpPr>
            <p:nvPr/>
          </p:nvSpPr>
          <p:spPr bwMode="auto">
            <a:xfrm>
              <a:off x="-1" y="0"/>
              <a:ext cx="273089"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20" name="AutoShape 56"/>
            <p:cNvSpPr>
              <a:spLocks/>
            </p:cNvSpPr>
            <p:nvPr/>
          </p:nvSpPr>
          <p:spPr bwMode="auto">
            <a:xfrm>
              <a:off x="13325" y="62325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sp>
        <p:nvSpPr>
          <p:cNvPr id="11321" name="AutoShape 57"/>
          <p:cNvSpPr>
            <a:spLocks/>
          </p:cNvSpPr>
          <p:nvPr/>
        </p:nvSpPr>
        <p:spPr bwMode="auto">
          <a:xfrm>
            <a:off x="8581232" y="511730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22" name="AutoShape 58"/>
          <p:cNvSpPr>
            <a:spLocks/>
          </p:cNvSpPr>
          <p:nvPr/>
        </p:nvSpPr>
        <p:spPr bwMode="auto">
          <a:xfrm>
            <a:off x="10504488" y="536416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11323" name="Group 59"/>
          <p:cNvGrpSpPr>
            <a:grpSpLocks/>
          </p:cNvGrpSpPr>
          <p:nvPr/>
        </p:nvGrpSpPr>
        <p:grpSpPr bwMode="auto">
          <a:xfrm>
            <a:off x="8371682" y="4894263"/>
            <a:ext cx="90488" cy="98425"/>
            <a:chOff x="0" y="-1"/>
            <a:chExt cx="180003" cy="197476"/>
          </a:xfrm>
        </p:grpSpPr>
        <p:pic>
          <p:nvPicPr>
            <p:cNvPr id="11324" name="Picture 60"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25" name="Picture 61"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26" name="Group 62"/>
          <p:cNvGrpSpPr>
            <a:grpSpLocks/>
          </p:cNvGrpSpPr>
          <p:nvPr/>
        </p:nvGrpSpPr>
        <p:grpSpPr bwMode="auto">
          <a:xfrm>
            <a:off x="8770144" y="4698207"/>
            <a:ext cx="89694" cy="98425"/>
            <a:chOff x="0" y="-1"/>
            <a:chExt cx="180003" cy="197476"/>
          </a:xfrm>
        </p:grpSpPr>
        <p:pic>
          <p:nvPicPr>
            <p:cNvPr id="11327" name="Picture 63"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28" name="Picture 64"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29" name="Group 65"/>
          <p:cNvGrpSpPr>
            <a:grpSpLocks/>
          </p:cNvGrpSpPr>
          <p:nvPr/>
        </p:nvGrpSpPr>
        <p:grpSpPr bwMode="auto">
          <a:xfrm>
            <a:off x="8547894" y="4913313"/>
            <a:ext cx="90488" cy="99219"/>
            <a:chOff x="0" y="-1"/>
            <a:chExt cx="180003" cy="197476"/>
          </a:xfrm>
        </p:grpSpPr>
        <p:pic>
          <p:nvPicPr>
            <p:cNvPr id="11330" name="Picture 66"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31" name="Picture 67"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32" name="Group 68"/>
          <p:cNvGrpSpPr>
            <a:grpSpLocks/>
          </p:cNvGrpSpPr>
          <p:nvPr/>
        </p:nvGrpSpPr>
        <p:grpSpPr bwMode="auto">
          <a:xfrm>
            <a:off x="10395744" y="5230813"/>
            <a:ext cx="89694" cy="98425"/>
            <a:chOff x="0" y="-1"/>
            <a:chExt cx="180003" cy="197476"/>
          </a:xfrm>
        </p:grpSpPr>
        <p:pic>
          <p:nvPicPr>
            <p:cNvPr id="11333" name="Picture 69"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34" name="Picture 70"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35" name="Group 71"/>
          <p:cNvGrpSpPr>
            <a:grpSpLocks/>
          </p:cNvGrpSpPr>
          <p:nvPr/>
        </p:nvGrpSpPr>
        <p:grpSpPr bwMode="auto">
          <a:xfrm>
            <a:off x="10901363" y="5225257"/>
            <a:ext cx="89694" cy="99219"/>
            <a:chOff x="0" y="-1"/>
            <a:chExt cx="180003" cy="197476"/>
          </a:xfrm>
        </p:grpSpPr>
        <p:pic>
          <p:nvPicPr>
            <p:cNvPr id="11336" name="Picture 72"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37" name="Picture 73"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38" name="Group 74"/>
          <p:cNvGrpSpPr>
            <a:grpSpLocks/>
          </p:cNvGrpSpPr>
          <p:nvPr/>
        </p:nvGrpSpPr>
        <p:grpSpPr bwMode="auto">
          <a:xfrm>
            <a:off x="10948988" y="5115719"/>
            <a:ext cx="89694" cy="99219"/>
            <a:chOff x="0" y="-1"/>
            <a:chExt cx="180003" cy="197476"/>
          </a:xfrm>
        </p:grpSpPr>
        <p:pic>
          <p:nvPicPr>
            <p:cNvPr id="11339" name="Picture 75"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40" name="Picture 76"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41" name="Group 77"/>
          <p:cNvGrpSpPr>
            <a:grpSpLocks/>
          </p:cNvGrpSpPr>
          <p:nvPr/>
        </p:nvGrpSpPr>
        <p:grpSpPr bwMode="auto">
          <a:xfrm>
            <a:off x="10802938" y="5122863"/>
            <a:ext cx="90488" cy="98425"/>
            <a:chOff x="0" y="-1"/>
            <a:chExt cx="180003" cy="197476"/>
          </a:xfrm>
        </p:grpSpPr>
        <p:pic>
          <p:nvPicPr>
            <p:cNvPr id="11342" name="Picture 78"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43" name="Picture 79"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44" name="Group 80"/>
          <p:cNvGrpSpPr>
            <a:grpSpLocks/>
          </p:cNvGrpSpPr>
          <p:nvPr/>
        </p:nvGrpSpPr>
        <p:grpSpPr bwMode="auto">
          <a:xfrm>
            <a:off x="8447882" y="4970463"/>
            <a:ext cx="90488" cy="98425"/>
            <a:chOff x="0" y="-1"/>
            <a:chExt cx="180003" cy="197476"/>
          </a:xfrm>
        </p:grpSpPr>
        <p:pic>
          <p:nvPicPr>
            <p:cNvPr id="11345" name="Picture 81"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46" name="Picture 82"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1347" name="Oval 83"/>
          <p:cNvSpPr>
            <a:spLocks/>
          </p:cNvSpPr>
          <p:nvPr/>
        </p:nvSpPr>
        <p:spPr bwMode="auto">
          <a:xfrm>
            <a:off x="8643938" y="4738688"/>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48" name="Oval 84"/>
          <p:cNvSpPr>
            <a:spLocks/>
          </p:cNvSpPr>
          <p:nvPr/>
        </p:nvSpPr>
        <p:spPr bwMode="auto">
          <a:xfrm>
            <a:off x="9431338" y="4196557"/>
            <a:ext cx="140494"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49" name="Oval 85"/>
          <p:cNvSpPr>
            <a:spLocks/>
          </p:cNvSpPr>
          <p:nvPr/>
        </p:nvSpPr>
        <p:spPr bwMode="auto">
          <a:xfrm>
            <a:off x="9964738" y="4605338"/>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50" name="Oval 86"/>
          <p:cNvSpPr>
            <a:spLocks/>
          </p:cNvSpPr>
          <p:nvPr/>
        </p:nvSpPr>
        <p:spPr bwMode="auto">
          <a:xfrm flipV="1">
            <a:off x="8433594" y="4364038"/>
            <a:ext cx="140494" cy="140494"/>
          </a:xfrm>
          <a:prstGeom prst="ellipse">
            <a:avLst/>
          </a:pr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51" name="Oval 87"/>
          <p:cNvSpPr>
            <a:spLocks/>
          </p:cNvSpPr>
          <p:nvPr/>
        </p:nvSpPr>
        <p:spPr bwMode="auto">
          <a:xfrm flipV="1">
            <a:off x="8509794" y="4523582"/>
            <a:ext cx="140494" cy="140494"/>
          </a:xfrm>
          <a:prstGeom prst="ellipse">
            <a:avLst/>
          </a:pr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52" name="Oval 88"/>
          <p:cNvSpPr>
            <a:spLocks/>
          </p:cNvSpPr>
          <p:nvPr/>
        </p:nvSpPr>
        <p:spPr bwMode="auto">
          <a:xfrm flipV="1">
            <a:off x="8308975" y="4516438"/>
            <a:ext cx="140494" cy="140494"/>
          </a:xfrm>
          <a:prstGeom prst="ellipse">
            <a:avLst/>
          </a:pr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53" name="Oval 89"/>
          <p:cNvSpPr>
            <a:spLocks/>
          </p:cNvSpPr>
          <p:nvPr/>
        </p:nvSpPr>
        <p:spPr bwMode="auto">
          <a:xfrm>
            <a:off x="10581482" y="5161757"/>
            <a:ext cx="133350" cy="133350"/>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54" name="Oval 90"/>
          <p:cNvSpPr>
            <a:spLocks/>
          </p:cNvSpPr>
          <p:nvPr/>
        </p:nvSpPr>
        <p:spPr bwMode="auto">
          <a:xfrm>
            <a:off x="9382919" y="5390357"/>
            <a:ext cx="133350" cy="133350"/>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55" name="Oval 91"/>
          <p:cNvSpPr>
            <a:spLocks/>
          </p:cNvSpPr>
          <p:nvPr/>
        </p:nvSpPr>
        <p:spPr bwMode="auto">
          <a:xfrm>
            <a:off x="9791700" y="5784850"/>
            <a:ext cx="133350" cy="133350"/>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56" name="Rectangle 92"/>
          <p:cNvSpPr>
            <a:spLocks/>
          </p:cNvSpPr>
          <p:nvPr/>
        </p:nvSpPr>
        <p:spPr bwMode="auto">
          <a:xfrm>
            <a:off x="456407" y="4152275"/>
            <a:ext cx="6543675" cy="2205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dirty="0"/>
              <a:t>la squadra gialla gioca un 3 vs 2 contro i giocatori blu la palla viene messa in gioco dal compagno che è fuori dal campo che una volta passata la palla entra in gioco per il 3 vs 2. Finita l’azione i blu giocheranno un 3vs 2 contro la squadra rossa che poi partirà in un 3 vs 2 contro la squadra gialla e via così alternandosi al termine dell’azione (l’azione si considera finita a seguito di un goal o se la palla esce sul fondo) </a:t>
            </a:r>
          </a:p>
        </p:txBody>
      </p:sp>
      <p:grpSp>
        <p:nvGrpSpPr>
          <p:cNvPr id="11357" name="Group 93"/>
          <p:cNvGrpSpPr>
            <a:grpSpLocks/>
          </p:cNvGrpSpPr>
          <p:nvPr/>
        </p:nvGrpSpPr>
        <p:grpSpPr bwMode="auto">
          <a:xfrm>
            <a:off x="10977563" y="5301457"/>
            <a:ext cx="89694" cy="99219"/>
            <a:chOff x="0" y="-1"/>
            <a:chExt cx="180003" cy="197476"/>
          </a:xfrm>
        </p:grpSpPr>
        <p:pic>
          <p:nvPicPr>
            <p:cNvPr id="11358" name="Picture 94"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59" name="Picture 95"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1360" name="Rectangle 96"/>
          <p:cNvSpPr>
            <a:spLocks/>
          </p:cNvSpPr>
          <p:nvPr/>
        </p:nvSpPr>
        <p:spPr bwMode="auto">
          <a:xfrm>
            <a:off x="508000" y="777434"/>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N°3</a:t>
            </a:r>
          </a:p>
        </p:txBody>
      </p:sp>
      <p:sp>
        <p:nvSpPr>
          <p:cNvPr id="11361" name="Rectangle 97"/>
          <p:cNvSpPr>
            <a:spLocks/>
          </p:cNvSpPr>
          <p:nvPr/>
        </p:nvSpPr>
        <p:spPr bwMode="auto">
          <a:xfrm>
            <a:off x="446088" y="3541271"/>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N°4</a:t>
            </a:r>
          </a:p>
        </p:txBody>
      </p:sp>
      <p:sp>
        <p:nvSpPr>
          <p:cNvPr id="11362" name="Rectangle 98"/>
          <p:cNvSpPr>
            <a:spLocks/>
          </p:cNvSpPr>
          <p:nvPr/>
        </p:nvSpPr>
        <p:spPr bwMode="auto">
          <a:xfrm>
            <a:off x="383080" y="1793278"/>
            <a:ext cx="6589713" cy="1282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dirty="0"/>
              <a:t>1 vs 2 la difesa lavora la canalizzazione sui laterali</a:t>
            </a:r>
          </a:p>
          <a:p>
            <a:pPr algn="l"/>
            <a:r>
              <a:rPr lang="it-IT" altLang="it-IT" sz="2000" dirty="0"/>
              <a:t>da </a:t>
            </a:r>
            <a:r>
              <a:rPr lang="it-IT" altLang="it-IT" sz="2000" dirty="0" err="1"/>
              <a:t>entarmbi</a:t>
            </a:r>
            <a:r>
              <a:rPr lang="it-IT" altLang="it-IT" sz="2000" dirty="0"/>
              <a:t> i lati</a:t>
            </a:r>
          </a:p>
          <a:p>
            <a:pPr algn="l"/>
            <a:r>
              <a:rPr lang="it-IT" altLang="it-IT" sz="2000" dirty="0"/>
              <a:t>Il giocatore rosso parte con la palla e il primo giocatore giallo canalizza il rosso verso il blocco del compagno di squadra  </a:t>
            </a:r>
          </a:p>
        </p:txBody>
      </p:sp>
      <p:sp>
        <p:nvSpPr>
          <p:cNvPr id="11363" name="AutoShape 99"/>
          <p:cNvSpPr>
            <a:spLocks/>
          </p:cNvSpPr>
          <p:nvPr/>
        </p:nvSpPr>
        <p:spPr bwMode="auto">
          <a:xfrm>
            <a:off x="8256588" y="1039019"/>
            <a:ext cx="499269" cy="285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7700" y="0"/>
                  <a:pt x="13800" y="0"/>
                  <a:pt x="10200" y="3600"/>
                </a:cubicBezTo>
                <a:cubicBezTo>
                  <a:pt x="6600" y="7200"/>
                  <a:pt x="3300" y="14400"/>
                  <a:pt x="0" y="2160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1364" name="AutoShape 100"/>
          <p:cNvSpPr>
            <a:spLocks/>
          </p:cNvSpPr>
          <p:nvPr/>
        </p:nvSpPr>
        <p:spPr bwMode="auto">
          <a:xfrm>
            <a:off x="8074819" y="734219"/>
            <a:ext cx="153988" cy="719931"/>
          </a:xfrm>
          <a:custGeom>
            <a:avLst/>
            <a:gdLst>
              <a:gd name="T0" fmla="+- 0 11445 1290"/>
              <a:gd name="T1" fmla="*/ T0 w 20310"/>
              <a:gd name="T2" fmla="*/ 10800 h 21600"/>
              <a:gd name="T3" fmla="+- 0 11445 1290"/>
              <a:gd name="T4" fmla="*/ T3 w 20310"/>
              <a:gd name="T5" fmla="*/ 10800 h 21600"/>
              <a:gd name="T6" fmla="+- 0 11445 1290"/>
              <a:gd name="T7" fmla="*/ T6 w 20310"/>
              <a:gd name="T8" fmla="*/ 10800 h 21600"/>
              <a:gd name="T9" fmla="+- 0 11445 1290"/>
              <a:gd name="T10" fmla="*/ T9 w 20310"/>
              <a:gd name="T11" fmla="*/ 10800 h 21600"/>
            </a:gdLst>
            <a:ahLst/>
            <a:cxnLst>
              <a:cxn ang="0">
                <a:pos x="T1" y="T2"/>
              </a:cxn>
              <a:cxn ang="0">
                <a:pos x="T4" y="T5"/>
              </a:cxn>
              <a:cxn ang="0">
                <a:pos x="T7" y="T8"/>
              </a:cxn>
              <a:cxn ang="0">
                <a:pos x="T10" y="T11"/>
              </a:cxn>
            </a:cxnLst>
            <a:rect l="0" t="0" r="r" b="b"/>
            <a:pathLst>
              <a:path w="20310" h="21600">
                <a:moveTo>
                  <a:pt x="20310" y="0"/>
                </a:moveTo>
                <a:cubicBezTo>
                  <a:pt x="11031" y="3185"/>
                  <a:pt x="1752" y="6369"/>
                  <a:pt x="231" y="9969"/>
                </a:cubicBezTo>
                <a:cubicBezTo>
                  <a:pt x="-1290" y="13569"/>
                  <a:pt x="4947" y="17585"/>
                  <a:pt x="11183" y="2160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1365" name="Rectangle 101"/>
          <p:cNvSpPr>
            <a:spLocks/>
          </p:cNvSpPr>
          <p:nvPr/>
        </p:nvSpPr>
        <p:spPr bwMode="auto">
          <a:xfrm>
            <a:off x="351632" y="3748733"/>
            <a:ext cx="1008674"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Sviluppo:</a:t>
            </a:r>
          </a:p>
        </p:txBody>
      </p:sp>
      <p:sp>
        <p:nvSpPr>
          <p:cNvPr id="11366" name="Rectangle 102"/>
          <p:cNvSpPr>
            <a:spLocks/>
          </p:cNvSpPr>
          <p:nvPr/>
        </p:nvSpPr>
        <p:spPr bwMode="auto">
          <a:xfrm>
            <a:off x="392907" y="1352401"/>
            <a:ext cx="1008674"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Sviluppo:</a:t>
            </a:r>
          </a:p>
        </p:txBody>
      </p:sp>
      <p:sp>
        <p:nvSpPr>
          <p:cNvPr id="11367" name="Line 103"/>
          <p:cNvSpPr>
            <a:spLocks noChangeShapeType="1"/>
          </p:cNvSpPr>
          <p:nvPr/>
        </p:nvSpPr>
        <p:spPr bwMode="auto">
          <a:xfrm>
            <a:off x="423069" y="451723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368" name="Line 104"/>
          <p:cNvSpPr>
            <a:spLocks noChangeShapeType="1"/>
          </p:cNvSpPr>
          <p:nvPr/>
        </p:nvSpPr>
        <p:spPr bwMode="auto">
          <a:xfrm>
            <a:off x="423069" y="6332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369" name="Line 105"/>
          <p:cNvSpPr>
            <a:spLocks noChangeShapeType="1"/>
          </p:cNvSpPr>
          <p:nvPr/>
        </p:nvSpPr>
        <p:spPr bwMode="auto">
          <a:xfrm>
            <a:off x="443707" y="6657975"/>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Tree>
    <p:extLst>
      <p:ext uri="{BB962C8B-B14F-4D97-AF65-F5344CB8AC3E}">
        <p14:creationId xmlns:p14="http://schemas.microsoft.com/office/powerpoint/2010/main" val="1635247133"/>
      </p:ext>
    </p:extLst>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image7.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0" name="Rectangle 2"/>
          <p:cNvSpPr>
            <a:spLocks/>
          </p:cNvSpPr>
          <p:nvPr/>
        </p:nvSpPr>
        <p:spPr bwMode="auto">
          <a:xfrm>
            <a:off x="3822700" y="164659"/>
            <a:ext cx="658835"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Game phase </a:t>
            </a:r>
          </a:p>
        </p:txBody>
      </p:sp>
      <p:sp>
        <p:nvSpPr>
          <p:cNvPr id="12291" name="Oval 3"/>
          <p:cNvSpPr>
            <a:spLocks/>
          </p:cNvSpPr>
          <p:nvPr/>
        </p:nvSpPr>
        <p:spPr bwMode="auto">
          <a:xfrm>
            <a:off x="9598819" y="1172369"/>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0000"/>
              </a:solidFill>
            </a:endParaRPr>
          </a:p>
        </p:txBody>
      </p:sp>
      <p:sp>
        <p:nvSpPr>
          <p:cNvPr id="12292" name="Oval 4"/>
          <p:cNvSpPr>
            <a:spLocks/>
          </p:cNvSpPr>
          <p:nvPr/>
        </p:nvSpPr>
        <p:spPr bwMode="auto">
          <a:xfrm>
            <a:off x="7887494" y="1858169"/>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0000"/>
              </a:solidFill>
            </a:endParaRPr>
          </a:p>
        </p:txBody>
      </p:sp>
      <p:sp>
        <p:nvSpPr>
          <p:cNvPr id="12293" name="Oval 5"/>
          <p:cNvSpPr>
            <a:spLocks/>
          </p:cNvSpPr>
          <p:nvPr/>
        </p:nvSpPr>
        <p:spPr bwMode="auto">
          <a:xfrm>
            <a:off x="11080750" y="2031207"/>
            <a:ext cx="141288"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294" name="Oval 6"/>
          <p:cNvSpPr>
            <a:spLocks/>
          </p:cNvSpPr>
          <p:nvPr/>
        </p:nvSpPr>
        <p:spPr bwMode="auto">
          <a:xfrm>
            <a:off x="8717757" y="3333750"/>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295" name="Oval 7"/>
          <p:cNvSpPr>
            <a:spLocks/>
          </p:cNvSpPr>
          <p:nvPr/>
        </p:nvSpPr>
        <p:spPr bwMode="auto">
          <a:xfrm>
            <a:off x="10327482" y="3237707"/>
            <a:ext cx="141288"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296" name="Oval 8"/>
          <p:cNvSpPr>
            <a:spLocks/>
          </p:cNvSpPr>
          <p:nvPr/>
        </p:nvSpPr>
        <p:spPr bwMode="auto">
          <a:xfrm>
            <a:off x="10345738" y="2155032"/>
            <a:ext cx="133350" cy="133350"/>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297" name="Oval 9"/>
          <p:cNvSpPr>
            <a:spLocks/>
          </p:cNvSpPr>
          <p:nvPr/>
        </p:nvSpPr>
        <p:spPr bwMode="auto">
          <a:xfrm>
            <a:off x="8371682" y="2120107"/>
            <a:ext cx="133350" cy="134144"/>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298" name="Oval 10"/>
          <p:cNvSpPr>
            <a:spLocks/>
          </p:cNvSpPr>
          <p:nvPr/>
        </p:nvSpPr>
        <p:spPr bwMode="auto">
          <a:xfrm>
            <a:off x="9209882" y="1711325"/>
            <a:ext cx="133350" cy="134144"/>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299" name="Rectangle 11"/>
          <p:cNvSpPr>
            <a:spLocks/>
          </p:cNvSpPr>
          <p:nvPr/>
        </p:nvSpPr>
        <p:spPr bwMode="auto">
          <a:xfrm>
            <a:off x="321469" y="1125389"/>
            <a:ext cx="6328569" cy="5283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2000"/>
              <a:t>La squadra gialla gira la palla per l’uscita dalla rimessa, inizia con l’uscita a 3 cercando di creare gli spazi per i passaggi e uscire dalla pressione dell’attacco. La palla deve essere passata ai mediani  dietro una delle tre porte se la palla dietro la porta la riceve il compagno si esce dalla rimessa passando da 3 a 4   se la riceve il blu la passa ai compagni che attaccano 4 vs 3</a:t>
            </a:r>
          </a:p>
          <a:p>
            <a:endParaRPr lang="it-IT" altLang="it-IT" sz="2000"/>
          </a:p>
          <a:p>
            <a:endParaRPr lang="it-IT" altLang="it-IT" sz="2000"/>
          </a:p>
          <a:p>
            <a:r>
              <a:rPr lang="it-IT" altLang="it-IT" sz="2000"/>
              <a:t>The yellow team turn the ball to building up  the exit to three,  they try to create space for passage to getting out  of the pression. The ball must be passed to the midfielder behind one of the three doors.</a:t>
            </a:r>
          </a:p>
          <a:p>
            <a:r>
              <a:rPr lang="it-IT" altLang="it-IT" sz="2000"/>
              <a:t>If the ball is received from the companion, the exit will be changed with building up from 3 to 4. If the ball is received from the blue player,he will begin the attack of the blue team</a:t>
            </a:r>
          </a:p>
        </p:txBody>
      </p:sp>
      <p:grpSp>
        <p:nvGrpSpPr>
          <p:cNvPr id="12300" name="Group 12"/>
          <p:cNvGrpSpPr>
            <a:grpSpLocks/>
          </p:cNvGrpSpPr>
          <p:nvPr/>
        </p:nvGrpSpPr>
        <p:grpSpPr bwMode="auto">
          <a:xfrm>
            <a:off x="8014494" y="2032000"/>
            <a:ext cx="89694" cy="98425"/>
            <a:chOff x="0" y="-1"/>
            <a:chExt cx="180003" cy="197476"/>
          </a:xfrm>
        </p:grpSpPr>
        <p:pic>
          <p:nvPicPr>
            <p:cNvPr id="12301" name="Picture 13"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02" name="Picture 14"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2303" name="Group 15"/>
          <p:cNvGrpSpPr>
            <a:grpSpLocks/>
          </p:cNvGrpSpPr>
          <p:nvPr/>
        </p:nvGrpSpPr>
        <p:grpSpPr bwMode="auto">
          <a:xfrm>
            <a:off x="7674769" y="2921000"/>
            <a:ext cx="702469" cy="147638"/>
            <a:chOff x="-1" y="-1"/>
            <a:chExt cx="1404914" cy="295317"/>
          </a:xfrm>
        </p:grpSpPr>
        <p:sp>
          <p:nvSpPr>
            <p:cNvPr id="12304" name="AutoShape 16"/>
            <p:cNvSpPr>
              <a:spLocks/>
            </p:cNvSpPr>
            <p:nvPr/>
          </p:nvSpPr>
          <p:spPr bwMode="auto">
            <a:xfrm>
              <a:off x="1131824" y="22227"/>
              <a:ext cx="273089" cy="273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05" name="AutoShape 17"/>
            <p:cNvSpPr>
              <a:spLocks/>
            </p:cNvSpPr>
            <p:nvPr/>
          </p:nvSpPr>
          <p:spPr bwMode="auto">
            <a:xfrm>
              <a:off x="-1" y="-1"/>
              <a:ext cx="273088" cy="2730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12306" name="Group 18"/>
          <p:cNvGrpSpPr>
            <a:grpSpLocks/>
          </p:cNvGrpSpPr>
          <p:nvPr/>
        </p:nvGrpSpPr>
        <p:grpSpPr bwMode="auto">
          <a:xfrm>
            <a:off x="10925969" y="2996407"/>
            <a:ext cx="702469" cy="147638"/>
            <a:chOff x="-1" y="-1"/>
            <a:chExt cx="1404914" cy="295317"/>
          </a:xfrm>
        </p:grpSpPr>
        <p:sp>
          <p:nvSpPr>
            <p:cNvPr id="12307" name="AutoShape 19"/>
            <p:cNvSpPr>
              <a:spLocks/>
            </p:cNvSpPr>
            <p:nvPr/>
          </p:nvSpPr>
          <p:spPr bwMode="auto">
            <a:xfrm>
              <a:off x="1131824" y="22227"/>
              <a:ext cx="273089" cy="273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08" name="AutoShape 20"/>
            <p:cNvSpPr>
              <a:spLocks/>
            </p:cNvSpPr>
            <p:nvPr/>
          </p:nvSpPr>
          <p:spPr bwMode="auto">
            <a:xfrm>
              <a:off x="-1" y="-1"/>
              <a:ext cx="273088" cy="2730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sp>
        <p:nvSpPr>
          <p:cNvPr id="12309" name="Line 21"/>
          <p:cNvSpPr>
            <a:spLocks noChangeShapeType="1"/>
          </p:cNvSpPr>
          <p:nvPr/>
        </p:nvSpPr>
        <p:spPr bwMode="auto">
          <a:xfrm flipH="1" flipV="1">
            <a:off x="9772650" y="1312863"/>
            <a:ext cx="1304132" cy="75565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0" name="Line 22"/>
          <p:cNvSpPr>
            <a:spLocks noChangeShapeType="1"/>
          </p:cNvSpPr>
          <p:nvPr/>
        </p:nvSpPr>
        <p:spPr bwMode="auto">
          <a:xfrm flipV="1">
            <a:off x="8108950" y="1269207"/>
            <a:ext cx="1489869" cy="63023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1" name="Line 23"/>
          <p:cNvSpPr>
            <a:spLocks noChangeShapeType="1"/>
          </p:cNvSpPr>
          <p:nvPr/>
        </p:nvSpPr>
        <p:spPr bwMode="auto">
          <a:xfrm flipH="1">
            <a:off x="8026400" y="1186657"/>
            <a:ext cx="1572419" cy="63023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2" name="Line 24"/>
          <p:cNvSpPr>
            <a:spLocks noChangeShapeType="1"/>
          </p:cNvSpPr>
          <p:nvPr/>
        </p:nvSpPr>
        <p:spPr bwMode="auto">
          <a:xfrm>
            <a:off x="9772650" y="1186657"/>
            <a:ext cx="1308894" cy="80089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12313" name="Group 25"/>
          <p:cNvGrpSpPr>
            <a:grpSpLocks/>
          </p:cNvGrpSpPr>
          <p:nvPr/>
        </p:nvGrpSpPr>
        <p:grpSpPr bwMode="auto">
          <a:xfrm>
            <a:off x="9353550" y="2754313"/>
            <a:ext cx="702469" cy="147638"/>
            <a:chOff x="-1" y="-1"/>
            <a:chExt cx="1404914" cy="295317"/>
          </a:xfrm>
        </p:grpSpPr>
        <p:sp>
          <p:nvSpPr>
            <p:cNvPr id="12314" name="AutoShape 26"/>
            <p:cNvSpPr>
              <a:spLocks/>
            </p:cNvSpPr>
            <p:nvPr/>
          </p:nvSpPr>
          <p:spPr bwMode="auto">
            <a:xfrm>
              <a:off x="1131824" y="22227"/>
              <a:ext cx="273089" cy="273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15" name="AutoShape 27"/>
            <p:cNvSpPr>
              <a:spLocks/>
            </p:cNvSpPr>
            <p:nvPr/>
          </p:nvSpPr>
          <p:spPr bwMode="auto">
            <a:xfrm>
              <a:off x="-1" y="-1"/>
              <a:ext cx="273088" cy="2730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sp>
        <p:nvSpPr>
          <p:cNvPr id="12316" name="Oval 28"/>
          <p:cNvSpPr>
            <a:spLocks/>
          </p:cNvSpPr>
          <p:nvPr/>
        </p:nvSpPr>
        <p:spPr bwMode="auto">
          <a:xfrm>
            <a:off x="9424194" y="3339307"/>
            <a:ext cx="134144" cy="134144"/>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17" name="Line 29"/>
          <p:cNvSpPr>
            <a:spLocks noChangeShapeType="1"/>
          </p:cNvSpPr>
          <p:nvPr/>
        </p:nvSpPr>
        <p:spPr bwMode="auto">
          <a:xfrm flipH="1" flipV="1">
            <a:off x="8561388" y="3227388"/>
            <a:ext cx="764382" cy="111919"/>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8" name="Line 30"/>
          <p:cNvSpPr>
            <a:spLocks noChangeShapeType="1"/>
          </p:cNvSpPr>
          <p:nvPr/>
        </p:nvSpPr>
        <p:spPr bwMode="auto">
          <a:xfrm flipH="1" flipV="1">
            <a:off x="7931150" y="3275807"/>
            <a:ext cx="764382" cy="111919"/>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9" name="Rectangle 31"/>
          <p:cNvSpPr>
            <a:spLocks/>
          </p:cNvSpPr>
          <p:nvPr/>
        </p:nvSpPr>
        <p:spPr bwMode="auto">
          <a:xfrm>
            <a:off x="323850" y="715020"/>
            <a:ext cx="1008674"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Sviluppo:</a:t>
            </a:r>
          </a:p>
        </p:txBody>
      </p:sp>
      <p:sp>
        <p:nvSpPr>
          <p:cNvPr id="12320" name="Rectangle 32"/>
          <p:cNvSpPr>
            <a:spLocks/>
          </p:cNvSpPr>
          <p:nvPr/>
        </p:nvSpPr>
        <p:spPr bwMode="auto">
          <a:xfrm>
            <a:off x="402432" y="3395514"/>
            <a:ext cx="1526828"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Development:</a:t>
            </a:r>
          </a:p>
        </p:txBody>
      </p:sp>
    </p:spTree>
    <p:extLst>
      <p:ext uri="{BB962C8B-B14F-4D97-AF65-F5344CB8AC3E}">
        <p14:creationId xmlns:p14="http://schemas.microsoft.com/office/powerpoint/2010/main" val="102850025"/>
      </p:ext>
    </p:extLst>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image7.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4" name="Rectangle 2"/>
          <p:cNvSpPr>
            <a:spLocks/>
          </p:cNvSpPr>
          <p:nvPr/>
        </p:nvSpPr>
        <p:spPr bwMode="auto">
          <a:xfrm>
            <a:off x="3822700" y="164659"/>
            <a:ext cx="658835"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Game phase </a:t>
            </a:r>
          </a:p>
        </p:txBody>
      </p:sp>
      <p:sp>
        <p:nvSpPr>
          <p:cNvPr id="13315" name="AutoShape 3"/>
          <p:cNvSpPr>
            <a:spLocks/>
          </p:cNvSpPr>
          <p:nvPr/>
        </p:nvSpPr>
        <p:spPr bwMode="auto">
          <a:xfrm>
            <a:off x="10161588" y="1987550"/>
            <a:ext cx="130969"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16" name="AutoShape 4"/>
          <p:cNvSpPr>
            <a:spLocks/>
          </p:cNvSpPr>
          <p:nvPr/>
        </p:nvSpPr>
        <p:spPr bwMode="auto">
          <a:xfrm>
            <a:off x="9018588" y="1966119"/>
            <a:ext cx="130969"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17" name="AutoShape 5"/>
          <p:cNvSpPr>
            <a:spLocks/>
          </p:cNvSpPr>
          <p:nvPr/>
        </p:nvSpPr>
        <p:spPr bwMode="auto">
          <a:xfrm>
            <a:off x="10362407" y="3448844"/>
            <a:ext cx="130969"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18" name="AutoShape 6"/>
          <p:cNvSpPr>
            <a:spLocks/>
          </p:cNvSpPr>
          <p:nvPr/>
        </p:nvSpPr>
        <p:spPr bwMode="auto">
          <a:xfrm>
            <a:off x="11214894" y="795338"/>
            <a:ext cx="130175"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19" name="AutoShape 7"/>
          <p:cNvSpPr>
            <a:spLocks/>
          </p:cNvSpPr>
          <p:nvPr/>
        </p:nvSpPr>
        <p:spPr bwMode="auto">
          <a:xfrm>
            <a:off x="8049419" y="774700"/>
            <a:ext cx="130175"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20" name="AutoShape 8"/>
          <p:cNvSpPr>
            <a:spLocks/>
          </p:cNvSpPr>
          <p:nvPr/>
        </p:nvSpPr>
        <p:spPr bwMode="auto">
          <a:xfrm>
            <a:off x="8928894" y="3428207"/>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13321" name="Group 9"/>
          <p:cNvGrpSpPr>
            <a:grpSpLocks/>
          </p:cNvGrpSpPr>
          <p:nvPr/>
        </p:nvGrpSpPr>
        <p:grpSpPr bwMode="auto">
          <a:xfrm>
            <a:off x="9377363" y="1869748"/>
            <a:ext cx="140494" cy="297517"/>
            <a:chOff x="0" y="-5418"/>
            <a:chExt cx="281301" cy="595034"/>
          </a:xfrm>
        </p:grpSpPr>
        <p:sp>
          <p:nvSpPr>
            <p:cNvPr id="13322" name="Oval 10"/>
            <p:cNvSpPr>
              <a:spLocks/>
            </p:cNvSpPr>
            <p:nvPr/>
          </p:nvSpPr>
          <p:spPr bwMode="auto">
            <a:xfrm>
              <a:off x="0" y="151449"/>
              <a:ext cx="281301" cy="28130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0000"/>
                </a:solidFill>
              </a:endParaRPr>
            </a:p>
          </p:txBody>
        </p:sp>
        <p:sp>
          <p:nvSpPr>
            <p:cNvPr id="13323" name="Rectangle 11"/>
            <p:cNvSpPr>
              <a:spLocks/>
            </p:cNvSpPr>
            <p:nvPr/>
          </p:nvSpPr>
          <p:spPr bwMode="auto">
            <a:xfrm>
              <a:off x="41196" y="-5418"/>
              <a:ext cx="198911" cy="595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solidFill>
                    <a:srgbClr val="FF0000"/>
                  </a:solidFill>
                </a:rPr>
                <a:t>2</a:t>
              </a:r>
            </a:p>
          </p:txBody>
        </p:sp>
      </p:grpSp>
      <p:grpSp>
        <p:nvGrpSpPr>
          <p:cNvPr id="13324" name="Group 12"/>
          <p:cNvGrpSpPr>
            <a:grpSpLocks/>
          </p:cNvGrpSpPr>
          <p:nvPr/>
        </p:nvGrpSpPr>
        <p:grpSpPr bwMode="auto">
          <a:xfrm>
            <a:off x="9563894" y="1973729"/>
            <a:ext cx="140494" cy="297517"/>
            <a:chOff x="0" y="-5418"/>
            <a:chExt cx="281301" cy="595034"/>
          </a:xfrm>
        </p:grpSpPr>
        <p:sp>
          <p:nvSpPr>
            <p:cNvPr id="13325" name="Oval 13"/>
            <p:cNvSpPr>
              <a:spLocks/>
            </p:cNvSpPr>
            <p:nvPr/>
          </p:nvSpPr>
          <p:spPr bwMode="auto">
            <a:xfrm>
              <a:off x="0" y="151449"/>
              <a:ext cx="281301" cy="28130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0000"/>
                </a:solidFill>
              </a:endParaRPr>
            </a:p>
          </p:txBody>
        </p:sp>
        <p:sp>
          <p:nvSpPr>
            <p:cNvPr id="13326" name="Rectangle 14"/>
            <p:cNvSpPr>
              <a:spLocks/>
            </p:cNvSpPr>
            <p:nvPr/>
          </p:nvSpPr>
          <p:spPr bwMode="auto">
            <a:xfrm>
              <a:off x="41196" y="-5418"/>
              <a:ext cx="198911" cy="595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solidFill>
                    <a:srgbClr val="FF0000"/>
                  </a:solidFill>
                </a:rPr>
                <a:t>5</a:t>
              </a:r>
            </a:p>
          </p:txBody>
        </p:sp>
      </p:grpSp>
      <p:sp>
        <p:nvSpPr>
          <p:cNvPr id="13327" name="Oval 15"/>
          <p:cNvSpPr>
            <a:spLocks/>
          </p:cNvSpPr>
          <p:nvPr/>
        </p:nvSpPr>
        <p:spPr bwMode="auto">
          <a:xfrm>
            <a:off x="9764713" y="1975644"/>
            <a:ext cx="141288"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13328" name="Group 16"/>
          <p:cNvGrpSpPr>
            <a:grpSpLocks/>
          </p:cNvGrpSpPr>
          <p:nvPr/>
        </p:nvGrpSpPr>
        <p:grpSpPr bwMode="auto">
          <a:xfrm>
            <a:off x="9120982" y="477511"/>
            <a:ext cx="140494" cy="297517"/>
            <a:chOff x="0" y="-5418"/>
            <a:chExt cx="281301" cy="595034"/>
          </a:xfrm>
        </p:grpSpPr>
        <p:sp>
          <p:nvSpPr>
            <p:cNvPr id="13329" name="Oval 17"/>
            <p:cNvSpPr>
              <a:spLocks/>
            </p:cNvSpPr>
            <p:nvPr/>
          </p:nvSpPr>
          <p:spPr bwMode="auto">
            <a:xfrm>
              <a:off x="0" y="151449"/>
              <a:ext cx="281301" cy="28130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0000"/>
                </a:solidFill>
              </a:endParaRPr>
            </a:p>
          </p:txBody>
        </p:sp>
        <p:sp>
          <p:nvSpPr>
            <p:cNvPr id="13330" name="Rectangle 18"/>
            <p:cNvSpPr>
              <a:spLocks/>
            </p:cNvSpPr>
            <p:nvPr/>
          </p:nvSpPr>
          <p:spPr bwMode="auto">
            <a:xfrm>
              <a:off x="41196" y="-5418"/>
              <a:ext cx="198911" cy="595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solidFill>
                    <a:srgbClr val="FF0000"/>
                  </a:solidFill>
                </a:rPr>
                <a:t>9</a:t>
              </a:r>
            </a:p>
          </p:txBody>
        </p:sp>
      </p:grpSp>
      <p:grpSp>
        <p:nvGrpSpPr>
          <p:cNvPr id="13331" name="Group 19"/>
          <p:cNvGrpSpPr>
            <a:grpSpLocks/>
          </p:cNvGrpSpPr>
          <p:nvPr/>
        </p:nvGrpSpPr>
        <p:grpSpPr bwMode="auto">
          <a:xfrm>
            <a:off x="9606757" y="933917"/>
            <a:ext cx="140494" cy="297517"/>
            <a:chOff x="0" y="-5418"/>
            <a:chExt cx="281301" cy="595034"/>
          </a:xfrm>
        </p:grpSpPr>
        <p:sp>
          <p:nvSpPr>
            <p:cNvPr id="13332" name="Oval 20"/>
            <p:cNvSpPr>
              <a:spLocks/>
            </p:cNvSpPr>
            <p:nvPr/>
          </p:nvSpPr>
          <p:spPr bwMode="auto">
            <a:xfrm>
              <a:off x="0" y="151449"/>
              <a:ext cx="281301" cy="28130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0000"/>
                </a:solidFill>
              </a:endParaRPr>
            </a:p>
          </p:txBody>
        </p:sp>
        <p:sp>
          <p:nvSpPr>
            <p:cNvPr id="13333" name="Rectangle 21"/>
            <p:cNvSpPr>
              <a:spLocks/>
            </p:cNvSpPr>
            <p:nvPr/>
          </p:nvSpPr>
          <p:spPr bwMode="auto">
            <a:xfrm>
              <a:off x="41196" y="-5418"/>
              <a:ext cx="198911" cy="595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solidFill>
                    <a:srgbClr val="FF0000"/>
                  </a:solidFill>
                </a:rPr>
                <a:t>7</a:t>
              </a:r>
            </a:p>
          </p:txBody>
        </p:sp>
      </p:grpSp>
      <p:grpSp>
        <p:nvGrpSpPr>
          <p:cNvPr id="13334" name="Group 22"/>
          <p:cNvGrpSpPr>
            <a:grpSpLocks/>
          </p:cNvGrpSpPr>
          <p:nvPr/>
        </p:nvGrpSpPr>
        <p:grpSpPr bwMode="auto">
          <a:xfrm>
            <a:off x="10041732" y="484654"/>
            <a:ext cx="141288" cy="297517"/>
            <a:chOff x="0" y="-5418"/>
            <a:chExt cx="281301" cy="595034"/>
          </a:xfrm>
        </p:grpSpPr>
        <p:sp>
          <p:nvSpPr>
            <p:cNvPr id="13335" name="Oval 23"/>
            <p:cNvSpPr>
              <a:spLocks/>
            </p:cNvSpPr>
            <p:nvPr/>
          </p:nvSpPr>
          <p:spPr bwMode="auto">
            <a:xfrm>
              <a:off x="0" y="151449"/>
              <a:ext cx="281301" cy="28130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0000"/>
                </a:solidFill>
              </a:endParaRPr>
            </a:p>
          </p:txBody>
        </p:sp>
        <p:sp>
          <p:nvSpPr>
            <p:cNvPr id="13336" name="Rectangle 24"/>
            <p:cNvSpPr>
              <a:spLocks/>
            </p:cNvSpPr>
            <p:nvPr/>
          </p:nvSpPr>
          <p:spPr bwMode="auto">
            <a:xfrm>
              <a:off x="41195" y="-5418"/>
              <a:ext cx="198910" cy="595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solidFill>
                    <a:srgbClr val="FF0000"/>
                  </a:solidFill>
                </a:rPr>
                <a:t>1</a:t>
              </a:r>
            </a:p>
          </p:txBody>
        </p:sp>
      </p:grpSp>
      <p:sp>
        <p:nvSpPr>
          <p:cNvPr id="13337" name="Oval 25"/>
          <p:cNvSpPr>
            <a:spLocks/>
          </p:cNvSpPr>
          <p:nvPr/>
        </p:nvSpPr>
        <p:spPr bwMode="auto">
          <a:xfrm>
            <a:off x="8179594" y="3838575"/>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38" name="Oval 26"/>
          <p:cNvSpPr>
            <a:spLocks/>
          </p:cNvSpPr>
          <p:nvPr/>
        </p:nvSpPr>
        <p:spPr bwMode="auto">
          <a:xfrm>
            <a:off x="11074400" y="3979069"/>
            <a:ext cx="140494"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39" name="Oval 27"/>
          <p:cNvSpPr>
            <a:spLocks/>
          </p:cNvSpPr>
          <p:nvPr/>
        </p:nvSpPr>
        <p:spPr bwMode="auto">
          <a:xfrm>
            <a:off x="9971882" y="617538"/>
            <a:ext cx="133350" cy="133350"/>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40" name="Oval 28"/>
          <p:cNvSpPr>
            <a:spLocks/>
          </p:cNvSpPr>
          <p:nvPr/>
        </p:nvSpPr>
        <p:spPr bwMode="auto">
          <a:xfrm>
            <a:off x="9340850" y="679450"/>
            <a:ext cx="134144" cy="133350"/>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41" name="Oval 29"/>
          <p:cNvSpPr>
            <a:spLocks/>
          </p:cNvSpPr>
          <p:nvPr/>
        </p:nvSpPr>
        <p:spPr bwMode="auto">
          <a:xfrm>
            <a:off x="9542463" y="977107"/>
            <a:ext cx="133350" cy="134144"/>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42" name="Line 30"/>
          <p:cNvSpPr>
            <a:spLocks noChangeShapeType="1"/>
          </p:cNvSpPr>
          <p:nvPr/>
        </p:nvSpPr>
        <p:spPr bwMode="auto">
          <a:xfrm flipH="1">
            <a:off x="8179594" y="639763"/>
            <a:ext cx="838994" cy="386557"/>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43" name="AutoShape 31"/>
          <p:cNvSpPr>
            <a:spLocks/>
          </p:cNvSpPr>
          <p:nvPr/>
        </p:nvSpPr>
        <p:spPr bwMode="auto">
          <a:xfrm>
            <a:off x="8824913" y="1784350"/>
            <a:ext cx="568325" cy="279400"/>
          </a:xfrm>
          <a:custGeom>
            <a:avLst/>
            <a:gdLst>
              <a:gd name="T0" fmla="*/ 10800 w 21600"/>
              <a:gd name="T1" fmla="+- 0 11388 1176"/>
              <a:gd name="T2" fmla="*/ 11388 h 20424"/>
              <a:gd name="T3" fmla="*/ 10800 w 21600"/>
              <a:gd name="T4" fmla="+- 0 11388 1176"/>
              <a:gd name="T5" fmla="*/ 11388 h 20424"/>
              <a:gd name="T6" fmla="*/ 10800 w 21600"/>
              <a:gd name="T7" fmla="+- 0 11388 1176"/>
              <a:gd name="T8" fmla="*/ 11388 h 20424"/>
              <a:gd name="T9" fmla="*/ 10800 w 21600"/>
              <a:gd name="T10" fmla="+- 0 11388 1176"/>
              <a:gd name="T11" fmla="*/ 11388 h 20424"/>
            </a:gdLst>
            <a:ahLst/>
            <a:cxnLst>
              <a:cxn ang="0">
                <a:pos x="T0" y="T2"/>
              </a:cxn>
              <a:cxn ang="0">
                <a:pos x="T3" y="T5"/>
              </a:cxn>
              <a:cxn ang="0">
                <a:pos x="T6" y="T8"/>
              </a:cxn>
              <a:cxn ang="0">
                <a:pos x="T9" y="T11"/>
              </a:cxn>
            </a:cxnLst>
            <a:rect l="0" t="0" r="r" b="b"/>
            <a:pathLst>
              <a:path w="21600" h="20424">
                <a:moveTo>
                  <a:pt x="21600" y="12324"/>
                </a:moveTo>
                <a:cubicBezTo>
                  <a:pt x="17341" y="5574"/>
                  <a:pt x="13083" y="-1176"/>
                  <a:pt x="9483" y="174"/>
                </a:cubicBezTo>
                <a:cubicBezTo>
                  <a:pt x="5883" y="1524"/>
                  <a:pt x="2941" y="10974"/>
                  <a:pt x="0" y="20424"/>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grpSp>
        <p:nvGrpSpPr>
          <p:cNvPr id="13344" name="Group 32"/>
          <p:cNvGrpSpPr>
            <a:grpSpLocks/>
          </p:cNvGrpSpPr>
          <p:nvPr/>
        </p:nvGrpSpPr>
        <p:grpSpPr bwMode="auto">
          <a:xfrm>
            <a:off x="10983913" y="3880644"/>
            <a:ext cx="90488" cy="98425"/>
            <a:chOff x="0" y="-1"/>
            <a:chExt cx="180003" cy="197476"/>
          </a:xfrm>
        </p:grpSpPr>
        <p:pic>
          <p:nvPicPr>
            <p:cNvPr id="13345" name="Picture 33"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46" name="Picture 34"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3347" name="Line 35"/>
          <p:cNvSpPr>
            <a:spLocks noChangeShapeType="1"/>
          </p:cNvSpPr>
          <p:nvPr/>
        </p:nvSpPr>
        <p:spPr bwMode="auto">
          <a:xfrm flipH="1" flipV="1">
            <a:off x="8492332" y="3979069"/>
            <a:ext cx="2491581" cy="79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48" name="AutoShape 36"/>
          <p:cNvSpPr>
            <a:spLocks/>
          </p:cNvSpPr>
          <p:nvPr/>
        </p:nvSpPr>
        <p:spPr bwMode="auto">
          <a:xfrm>
            <a:off x="7744619" y="3282950"/>
            <a:ext cx="442913" cy="527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0025" y="20937"/>
                  <a:pt x="18450" y="20274"/>
                  <a:pt x="16875" y="19326"/>
                </a:cubicBezTo>
                <a:cubicBezTo>
                  <a:pt x="15300" y="18379"/>
                  <a:pt x="12038" y="16863"/>
                  <a:pt x="12150" y="15916"/>
                </a:cubicBezTo>
                <a:cubicBezTo>
                  <a:pt x="12263" y="14968"/>
                  <a:pt x="18000" y="14116"/>
                  <a:pt x="17550" y="13642"/>
                </a:cubicBezTo>
                <a:cubicBezTo>
                  <a:pt x="17100" y="13168"/>
                  <a:pt x="9900" y="13832"/>
                  <a:pt x="9450" y="13074"/>
                </a:cubicBezTo>
                <a:cubicBezTo>
                  <a:pt x="9000" y="12316"/>
                  <a:pt x="15525" y="9853"/>
                  <a:pt x="14850" y="9095"/>
                </a:cubicBezTo>
                <a:cubicBezTo>
                  <a:pt x="14175" y="8337"/>
                  <a:pt x="6075" y="9568"/>
                  <a:pt x="5400" y="8526"/>
                </a:cubicBezTo>
                <a:cubicBezTo>
                  <a:pt x="4725" y="7484"/>
                  <a:pt x="11700" y="4263"/>
                  <a:pt x="10800" y="2842"/>
                </a:cubicBezTo>
                <a:cubicBezTo>
                  <a:pt x="9900" y="1421"/>
                  <a:pt x="4950" y="711"/>
                  <a:pt x="0" y="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grpSp>
        <p:nvGrpSpPr>
          <p:cNvPr id="13349" name="Group 37"/>
          <p:cNvGrpSpPr>
            <a:grpSpLocks/>
          </p:cNvGrpSpPr>
          <p:nvPr/>
        </p:nvGrpSpPr>
        <p:grpSpPr bwMode="auto">
          <a:xfrm>
            <a:off x="7531100" y="2086769"/>
            <a:ext cx="1279525" cy="1298575"/>
            <a:chOff x="0" y="-1"/>
            <a:chExt cx="2559633" cy="2597591"/>
          </a:xfrm>
        </p:grpSpPr>
        <p:sp>
          <p:nvSpPr>
            <p:cNvPr id="13350" name="AutoShape 38"/>
            <p:cNvSpPr>
              <a:spLocks/>
            </p:cNvSpPr>
            <p:nvPr/>
          </p:nvSpPr>
          <p:spPr bwMode="auto">
            <a:xfrm rot="18858924">
              <a:off x="-193513" y="948639"/>
              <a:ext cx="2946658" cy="700312"/>
            </a:xfrm>
            <a:custGeom>
              <a:avLst/>
              <a:gdLst>
                <a:gd name="T0" fmla="*/ 10800 w 21600"/>
                <a:gd name="T1" fmla="+- 0 10593 1184"/>
                <a:gd name="T2" fmla="*/ 10593 h 18818"/>
                <a:gd name="T3" fmla="*/ 10800 w 21600"/>
                <a:gd name="T4" fmla="+- 0 10593 1184"/>
                <a:gd name="T5" fmla="*/ 10593 h 18818"/>
                <a:gd name="T6" fmla="*/ 10800 w 21600"/>
                <a:gd name="T7" fmla="+- 0 10593 1184"/>
                <a:gd name="T8" fmla="*/ 10593 h 18818"/>
                <a:gd name="T9" fmla="*/ 10800 w 21600"/>
                <a:gd name="T10" fmla="+- 0 10593 1184"/>
                <a:gd name="T11" fmla="*/ 10593 h 18818"/>
              </a:gdLst>
              <a:ahLst/>
              <a:cxnLst>
                <a:cxn ang="0">
                  <a:pos x="T0" y="T2"/>
                </a:cxn>
                <a:cxn ang="0">
                  <a:pos x="T3" y="T5"/>
                </a:cxn>
                <a:cxn ang="0">
                  <a:pos x="T6" y="T8"/>
                </a:cxn>
                <a:cxn ang="0">
                  <a:pos x="T9" y="T11"/>
                </a:cxn>
              </a:cxnLst>
              <a:rect l="0" t="0" r="r" b="b"/>
              <a:pathLst>
                <a:path w="21600" h="18818">
                  <a:moveTo>
                    <a:pt x="0" y="10737"/>
                  </a:moveTo>
                  <a:cubicBezTo>
                    <a:pt x="4789" y="11623"/>
                    <a:pt x="9577" y="12508"/>
                    <a:pt x="11411" y="10737"/>
                  </a:cubicBezTo>
                  <a:cubicBezTo>
                    <a:pt x="13245" y="8967"/>
                    <a:pt x="11275" y="-1184"/>
                    <a:pt x="11004" y="114"/>
                  </a:cubicBezTo>
                  <a:cubicBezTo>
                    <a:pt x="10732" y="1413"/>
                    <a:pt x="9170" y="16639"/>
                    <a:pt x="9781" y="18527"/>
                  </a:cubicBezTo>
                  <a:cubicBezTo>
                    <a:pt x="10392" y="20416"/>
                    <a:pt x="12702" y="12508"/>
                    <a:pt x="14672" y="11446"/>
                  </a:cubicBezTo>
                  <a:cubicBezTo>
                    <a:pt x="16642" y="10383"/>
                    <a:pt x="19121" y="11268"/>
                    <a:pt x="21600" y="12154"/>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3351" name="Line 39"/>
            <p:cNvSpPr>
              <a:spLocks noChangeShapeType="1"/>
            </p:cNvSpPr>
            <p:nvPr/>
          </p:nvSpPr>
          <p:spPr bwMode="auto">
            <a:xfrm flipV="1">
              <a:off x="2204965" y="119538"/>
              <a:ext cx="332843" cy="33886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13352" name="Line 40"/>
          <p:cNvSpPr>
            <a:spLocks noChangeShapeType="1"/>
          </p:cNvSpPr>
          <p:nvPr/>
        </p:nvSpPr>
        <p:spPr bwMode="auto">
          <a:xfrm flipH="1" flipV="1">
            <a:off x="8179594" y="1153319"/>
            <a:ext cx="592138" cy="79533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53" name="Line 41"/>
          <p:cNvSpPr>
            <a:spLocks noChangeShapeType="1"/>
          </p:cNvSpPr>
          <p:nvPr/>
        </p:nvSpPr>
        <p:spPr bwMode="auto">
          <a:xfrm flipH="1">
            <a:off x="8758238" y="795338"/>
            <a:ext cx="487363" cy="110332"/>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54" name="Line 42"/>
          <p:cNvSpPr>
            <a:spLocks noChangeShapeType="1"/>
          </p:cNvSpPr>
          <p:nvPr/>
        </p:nvSpPr>
        <p:spPr bwMode="auto">
          <a:xfrm flipH="1" flipV="1">
            <a:off x="9393238" y="562769"/>
            <a:ext cx="621507" cy="794"/>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55" name="Line 43"/>
          <p:cNvSpPr>
            <a:spLocks noChangeShapeType="1"/>
          </p:cNvSpPr>
          <p:nvPr/>
        </p:nvSpPr>
        <p:spPr bwMode="auto">
          <a:xfrm flipV="1">
            <a:off x="9764713" y="703263"/>
            <a:ext cx="277019" cy="308769"/>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56" name="Line 44"/>
          <p:cNvSpPr>
            <a:spLocks noChangeShapeType="1"/>
          </p:cNvSpPr>
          <p:nvPr/>
        </p:nvSpPr>
        <p:spPr bwMode="auto">
          <a:xfrm flipH="1" flipV="1">
            <a:off x="9261475" y="1325563"/>
            <a:ext cx="345282" cy="661988"/>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13357" name="Group 45"/>
          <p:cNvGrpSpPr>
            <a:grpSpLocks/>
          </p:cNvGrpSpPr>
          <p:nvPr/>
        </p:nvGrpSpPr>
        <p:grpSpPr bwMode="auto">
          <a:xfrm>
            <a:off x="8181182" y="1051719"/>
            <a:ext cx="969169" cy="269081"/>
            <a:chOff x="0" y="0"/>
            <a:chExt cx="1938187" cy="538658"/>
          </a:xfrm>
        </p:grpSpPr>
        <p:sp>
          <p:nvSpPr>
            <p:cNvPr id="13358" name="AutoShape 46"/>
            <p:cNvSpPr>
              <a:spLocks/>
            </p:cNvSpPr>
            <p:nvPr/>
          </p:nvSpPr>
          <p:spPr bwMode="auto">
            <a:xfrm rot="11473365" flipH="1">
              <a:off x="11523" y="138792"/>
              <a:ext cx="1451916" cy="261074"/>
            </a:xfrm>
            <a:custGeom>
              <a:avLst/>
              <a:gdLst>
                <a:gd name="T0" fmla="*/ 10800 w 21600"/>
                <a:gd name="T1" fmla="+- 0 10397 703"/>
                <a:gd name="T2" fmla="*/ 10397 h 19389"/>
                <a:gd name="T3" fmla="*/ 10800 w 21600"/>
                <a:gd name="T4" fmla="+- 0 10397 703"/>
                <a:gd name="T5" fmla="*/ 10397 h 19389"/>
                <a:gd name="T6" fmla="*/ 10800 w 21600"/>
                <a:gd name="T7" fmla="+- 0 10397 703"/>
                <a:gd name="T8" fmla="*/ 10397 h 19389"/>
                <a:gd name="T9" fmla="*/ 10800 w 21600"/>
                <a:gd name="T10" fmla="+- 0 10397 703"/>
                <a:gd name="T11" fmla="*/ 10397 h 19389"/>
              </a:gdLst>
              <a:ahLst/>
              <a:cxnLst>
                <a:cxn ang="0">
                  <a:pos x="T0" y="T2"/>
                </a:cxn>
                <a:cxn ang="0">
                  <a:pos x="T3" y="T5"/>
                </a:cxn>
                <a:cxn ang="0">
                  <a:pos x="T6" y="T8"/>
                </a:cxn>
                <a:cxn ang="0">
                  <a:pos x="T9" y="T11"/>
                </a:cxn>
              </a:cxnLst>
              <a:rect l="0" t="0" r="r" b="b"/>
              <a:pathLst>
                <a:path w="21600" h="19389">
                  <a:moveTo>
                    <a:pt x="0" y="13697"/>
                  </a:moveTo>
                  <a:cubicBezTo>
                    <a:pt x="4140" y="6497"/>
                    <a:pt x="8280" y="-703"/>
                    <a:pt x="10368" y="55"/>
                  </a:cubicBezTo>
                  <a:cubicBezTo>
                    <a:pt x="12456" y="813"/>
                    <a:pt x="10656" y="15592"/>
                    <a:pt x="12528" y="18244"/>
                  </a:cubicBezTo>
                  <a:cubicBezTo>
                    <a:pt x="14400" y="20897"/>
                    <a:pt x="18000" y="18434"/>
                    <a:pt x="21600" y="15971"/>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3359" name="Line 47"/>
            <p:cNvSpPr>
              <a:spLocks noChangeShapeType="1"/>
            </p:cNvSpPr>
            <p:nvPr/>
          </p:nvSpPr>
          <p:spPr bwMode="auto">
            <a:xfrm>
              <a:off x="1482422" y="299705"/>
              <a:ext cx="455765" cy="155881"/>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13360" name="Rectangle 48"/>
          <p:cNvSpPr>
            <a:spLocks/>
          </p:cNvSpPr>
          <p:nvPr/>
        </p:nvSpPr>
        <p:spPr bwMode="auto">
          <a:xfrm>
            <a:off x="321469" y="961976"/>
            <a:ext cx="7077075" cy="5591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t>La squadra gialla attacca. Il difensore dx passa la palla al difensore sx, il quale passa la palla al mediano(2) che fa un movimento per ricevere esterno, nel frattempo l’attaccante(9) esce dall’area per ricevere il passaggio del mediano, ricevuta la palla cerca di passare la palla ai due attaccanti(1,7) e al centrocampista(5) che fanno dei movimenti per liberarsi e ricevere palla, mentre la squadra blu lavora sulla marcatura dentro l’area per non far ricevere la palla agli avversari. L'azione si sviluppa da entrambi i lati</a:t>
            </a:r>
          </a:p>
          <a:p>
            <a:pPr algn="l"/>
            <a:endParaRPr lang="it-IT" altLang="it-IT" sz="2000"/>
          </a:p>
          <a:p>
            <a:pPr algn="l"/>
            <a:endParaRPr lang="it-IT" altLang="it-IT" sz="2000"/>
          </a:p>
          <a:p>
            <a:pPr algn="l"/>
            <a:r>
              <a:rPr lang="it-IT" altLang="it-IT" sz="2000"/>
              <a:t>The yellow team is attacking . The right defender passes the ball to the left defender , who passes the ball to the median ( 2 ) making a move to get outside, in the meantime, the striker ( 9 ) leaves the area to receive the passage of the median , received the ball He tries to pass the ball to the two strikers ( 1.7 ) or midfielder ( 5 ) they doing movements to get free for receive the ball , while the blue team works on marking inside the area so as not to get the ball to the opponents . The action develops on both sides</a:t>
            </a:r>
          </a:p>
        </p:txBody>
      </p:sp>
      <p:grpSp>
        <p:nvGrpSpPr>
          <p:cNvPr id="13361" name="Group 49"/>
          <p:cNvGrpSpPr>
            <a:grpSpLocks/>
          </p:cNvGrpSpPr>
          <p:nvPr/>
        </p:nvGrpSpPr>
        <p:grpSpPr bwMode="auto">
          <a:xfrm>
            <a:off x="11254582" y="4150519"/>
            <a:ext cx="89694" cy="99219"/>
            <a:chOff x="0" y="-1"/>
            <a:chExt cx="180003" cy="197476"/>
          </a:xfrm>
        </p:grpSpPr>
        <p:pic>
          <p:nvPicPr>
            <p:cNvPr id="13362" name="Picture 50"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63" name="Picture 51"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3364" name="Group 52"/>
          <p:cNvGrpSpPr>
            <a:grpSpLocks/>
          </p:cNvGrpSpPr>
          <p:nvPr/>
        </p:nvGrpSpPr>
        <p:grpSpPr bwMode="auto">
          <a:xfrm>
            <a:off x="11199019" y="4248150"/>
            <a:ext cx="89694" cy="98425"/>
            <a:chOff x="0" y="-1"/>
            <a:chExt cx="180003" cy="197476"/>
          </a:xfrm>
        </p:grpSpPr>
        <p:pic>
          <p:nvPicPr>
            <p:cNvPr id="13365" name="Picture 53"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66" name="Picture 54"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3367" name="Group 55"/>
          <p:cNvGrpSpPr>
            <a:grpSpLocks/>
          </p:cNvGrpSpPr>
          <p:nvPr/>
        </p:nvGrpSpPr>
        <p:grpSpPr bwMode="auto">
          <a:xfrm>
            <a:off x="7915275" y="4233863"/>
            <a:ext cx="90488" cy="99219"/>
            <a:chOff x="0" y="-1"/>
            <a:chExt cx="180003" cy="197476"/>
          </a:xfrm>
        </p:grpSpPr>
        <p:pic>
          <p:nvPicPr>
            <p:cNvPr id="13368" name="Picture 56"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69" name="Picture 57"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3370" name="Group 58"/>
          <p:cNvGrpSpPr>
            <a:grpSpLocks/>
          </p:cNvGrpSpPr>
          <p:nvPr/>
        </p:nvGrpSpPr>
        <p:grpSpPr bwMode="auto">
          <a:xfrm>
            <a:off x="7991475" y="4310063"/>
            <a:ext cx="90488" cy="99219"/>
            <a:chOff x="0" y="-1"/>
            <a:chExt cx="180003" cy="197476"/>
          </a:xfrm>
        </p:grpSpPr>
        <p:pic>
          <p:nvPicPr>
            <p:cNvPr id="13371" name="Picture 59"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72" name="Picture 60"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3373" name="Rectangle 61"/>
          <p:cNvSpPr>
            <a:spLocks/>
          </p:cNvSpPr>
          <p:nvPr/>
        </p:nvSpPr>
        <p:spPr bwMode="auto">
          <a:xfrm>
            <a:off x="347663" y="3728095"/>
            <a:ext cx="1526828"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Development:</a:t>
            </a:r>
          </a:p>
        </p:txBody>
      </p:sp>
      <p:sp>
        <p:nvSpPr>
          <p:cNvPr id="13374" name="Rectangle 62"/>
          <p:cNvSpPr>
            <a:spLocks/>
          </p:cNvSpPr>
          <p:nvPr/>
        </p:nvSpPr>
        <p:spPr bwMode="auto">
          <a:xfrm>
            <a:off x="303213" y="389583"/>
            <a:ext cx="1008674"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Sviluppo:</a:t>
            </a:r>
          </a:p>
        </p:txBody>
      </p:sp>
    </p:spTree>
    <p:extLst>
      <p:ext uri="{BB962C8B-B14F-4D97-AF65-F5344CB8AC3E}">
        <p14:creationId xmlns:p14="http://schemas.microsoft.com/office/powerpoint/2010/main" val="202351798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image2.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2290" name="Group 2"/>
          <p:cNvGrpSpPr>
            <a:grpSpLocks/>
          </p:cNvGrpSpPr>
          <p:nvPr/>
        </p:nvGrpSpPr>
        <p:grpSpPr bwMode="auto">
          <a:xfrm>
            <a:off x="2880519" y="171450"/>
            <a:ext cx="1620044" cy="653072"/>
            <a:chOff x="0" y="0"/>
            <a:chExt cx="3240005" cy="1305741"/>
          </a:xfrm>
        </p:grpSpPr>
        <p:sp>
          <p:nvSpPr>
            <p:cNvPr id="12291" name="Rectangle 3"/>
            <p:cNvSpPr>
              <a:spLocks/>
            </p:cNvSpPr>
            <p:nvPr/>
          </p:nvSpPr>
          <p:spPr bwMode="auto">
            <a:xfrm>
              <a:off x="0" y="0"/>
              <a:ext cx="3240005" cy="1305741"/>
            </a:xfrm>
            <a:prstGeom prst="rect">
              <a:avLst/>
            </a:prstGeom>
            <a:solidFill>
              <a:srgbClr val="F76028"/>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1500">
                <a:solidFill>
                  <a:srgbClr val="FFFFFF"/>
                </a:solidFill>
                <a:latin typeface="Calibri" charset="0"/>
                <a:ea typeface="Calibri" charset="0"/>
                <a:cs typeface="Calibri" charset="0"/>
                <a:sym typeface="Calibri" charset="0"/>
              </a:endParaRPr>
            </a:p>
          </p:txBody>
        </p:sp>
        <p:sp>
          <p:nvSpPr>
            <p:cNvPr id="12292" name="Rectangle 4"/>
            <p:cNvSpPr>
              <a:spLocks/>
            </p:cNvSpPr>
            <p:nvPr/>
          </p:nvSpPr>
          <p:spPr bwMode="auto">
            <a:xfrm>
              <a:off x="520939" y="382806"/>
              <a:ext cx="2198126" cy="553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algn="l"/>
              <a:r>
                <a:rPr lang="it-IT" altLang="it-IT" sz="1500" b="1" i="1">
                  <a:latin typeface="Calibri" charset="0"/>
                  <a:ea typeface="Calibri" charset="0"/>
                  <a:cs typeface="Calibri" charset="0"/>
                  <a:sym typeface="Calibri" charset="0"/>
                </a:rPr>
                <a:t>Game Phase</a:t>
              </a:r>
            </a:p>
          </p:txBody>
        </p:sp>
      </p:grpSp>
      <p:sp>
        <p:nvSpPr>
          <p:cNvPr id="12293" name="AutoShape 5"/>
          <p:cNvSpPr>
            <a:spLocks/>
          </p:cNvSpPr>
          <p:nvPr/>
        </p:nvSpPr>
        <p:spPr bwMode="auto">
          <a:xfrm>
            <a:off x="9187657" y="3689350"/>
            <a:ext cx="166688" cy="199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2294" name="AutoShape 6"/>
          <p:cNvSpPr>
            <a:spLocks/>
          </p:cNvSpPr>
          <p:nvPr/>
        </p:nvSpPr>
        <p:spPr bwMode="auto">
          <a:xfrm>
            <a:off x="10320338" y="2896394"/>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2295" name="AutoShape 7"/>
          <p:cNvSpPr>
            <a:spLocks/>
          </p:cNvSpPr>
          <p:nvPr/>
        </p:nvSpPr>
        <p:spPr bwMode="auto">
          <a:xfrm>
            <a:off x="9225757" y="1651794"/>
            <a:ext cx="165894"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2296" name="AutoShape 8"/>
          <p:cNvSpPr>
            <a:spLocks/>
          </p:cNvSpPr>
          <p:nvPr/>
        </p:nvSpPr>
        <p:spPr bwMode="auto">
          <a:xfrm>
            <a:off x="9391650" y="1651794"/>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2297" name="AutoShape 9"/>
          <p:cNvSpPr>
            <a:spLocks/>
          </p:cNvSpPr>
          <p:nvPr/>
        </p:nvSpPr>
        <p:spPr bwMode="auto">
          <a:xfrm>
            <a:off x="10402094" y="1347788"/>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2298" name="AutoShape 10"/>
          <p:cNvSpPr>
            <a:spLocks/>
          </p:cNvSpPr>
          <p:nvPr/>
        </p:nvSpPr>
        <p:spPr bwMode="auto">
          <a:xfrm>
            <a:off x="10568782" y="1551782"/>
            <a:ext cx="166688" cy="199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2299" name="AutoShape 11"/>
          <p:cNvSpPr>
            <a:spLocks/>
          </p:cNvSpPr>
          <p:nvPr/>
        </p:nvSpPr>
        <p:spPr bwMode="auto">
          <a:xfrm>
            <a:off x="10665619" y="1790700"/>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2300" name="Group 12"/>
          <p:cNvGrpSpPr>
            <a:grpSpLocks/>
          </p:cNvGrpSpPr>
          <p:nvPr/>
        </p:nvGrpSpPr>
        <p:grpSpPr bwMode="auto">
          <a:xfrm>
            <a:off x="9301163" y="3430787"/>
            <a:ext cx="150019" cy="205184"/>
            <a:chOff x="0" y="-12291"/>
            <a:chExt cx="301247" cy="409972"/>
          </a:xfrm>
        </p:grpSpPr>
        <p:sp>
          <p:nvSpPr>
            <p:cNvPr id="12301" name="Oval 13"/>
            <p:cNvSpPr>
              <a:spLocks/>
            </p:cNvSpPr>
            <p:nvPr/>
          </p:nvSpPr>
          <p:spPr bwMode="auto">
            <a:xfrm>
              <a:off x="0" y="16331"/>
              <a:ext cx="301247" cy="3527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b="1">
                <a:latin typeface="Arial" charset="0"/>
                <a:ea typeface="Arial" charset="0"/>
                <a:cs typeface="Arial" charset="0"/>
                <a:sym typeface="Arial" charset="0"/>
              </a:endParaRPr>
            </a:p>
          </p:txBody>
        </p:sp>
        <p:sp>
          <p:nvSpPr>
            <p:cNvPr id="12302" name="Rectangle 14"/>
            <p:cNvSpPr>
              <a:spLocks/>
            </p:cNvSpPr>
            <p:nvPr/>
          </p:nvSpPr>
          <p:spPr bwMode="auto">
            <a:xfrm>
              <a:off x="44115" y="-12291"/>
              <a:ext cx="213015" cy="409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latin typeface="Arial" charset="0"/>
                  <a:ea typeface="Arial" charset="0"/>
                  <a:cs typeface="Arial" charset="0"/>
                  <a:sym typeface="Arial" charset="0"/>
                </a:rPr>
                <a:t>A</a:t>
              </a:r>
            </a:p>
          </p:txBody>
        </p:sp>
      </p:grpSp>
      <p:grpSp>
        <p:nvGrpSpPr>
          <p:cNvPr id="12303" name="Group 15"/>
          <p:cNvGrpSpPr>
            <a:grpSpLocks/>
          </p:cNvGrpSpPr>
          <p:nvPr/>
        </p:nvGrpSpPr>
        <p:grpSpPr bwMode="auto">
          <a:xfrm>
            <a:off x="10169525" y="2793405"/>
            <a:ext cx="150813" cy="205184"/>
            <a:chOff x="0" y="-12293"/>
            <a:chExt cx="301247" cy="409974"/>
          </a:xfrm>
        </p:grpSpPr>
        <p:sp>
          <p:nvSpPr>
            <p:cNvPr id="12304" name="Oval 16"/>
            <p:cNvSpPr>
              <a:spLocks/>
            </p:cNvSpPr>
            <p:nvPr/>
          </p:nvSpPr>
          <p:spPr bwMode="auto">
            <a:xfrm>
              <a:off x="0" y="16331"/>
              <a:ext cx="301247" cy="352731"/>
            </a:xfrm>
            <a:prstGeom prst="ellipse">
              <a:avLst/>
            </a:prstGeom>
            <a:solidFill>
              <a:srgbClr val="FFFF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b="1">
                <a:latin typeface="Arial" charset="0"/>
                <a:ea typeface="Arial" charset="0"/>
                <a:cs typeface="Arial" charset="0"/>
                <a:sym typeface="Arial" charset="0"/>
              </a:endParaRPr>
            </a:p>
          </p:txBody>
        </p:sp>
        <p:sp>
          <p:nvSpPr>
            <p:cNvPr id="12305" name="Rectangle 17"/>
            <p:cNvSpPr>
              <a:spLocks/>
            </p:cNvSpPr>
            <p:nvPr/>
          </p:nvSpPr>
          <p:spPr bwMode="auto">
            <a:xfrm>
              <a:off x="44116" y="-12293"/>
              <a:ext cx="213014" cy="409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latin typeface="Arial" charset="0"/>
                  <a:ea typeface="Arial" charset="0"/>
                  <a:cs typeface="Arial" charset="0"/>
                  <a:sym typeface="Arial" charset="0"/>
                </a:rPr>
                <a:t>B</a:t>
              </a:r>
            </a:p>
          </p:txBody>
        </p:sp>
      </p:grpSp>
      <p:grpSp>
        <p:nvGrpSpPr>
          <p:cNvPr id="12306" name="Group 18"/>
          <p:cNvGrpSpPr>
            <a:grpSpLocks/>
          </p:cNvGrpSpPr>
          <p:nvPr/>
        </p:nvGrpSpPr>
        <p:grpSpPr bwMode="auto">
          <a:xfrm>
            <a:off x="10071894" y="2902744"/>
            <a:ext cx="89694" cy="99219"/>
            <a:chOff x="0" y="-2"/>
            <a:chExt cx="180006" cy="197479"/>
          </a:xfrm>
        </p:grpSpPr>
        <p:pic>
          <p:nvPicPr>
            <p:cNvPr id="12307" name="Picture 19" descr="image1.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08" name="Picture 20" descr="image1.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2309" name="Group 21"/>
          <p:cNvGrpSpPr>
            <a:grpSpLocks/>
          </p:cNvGrpSpPr>
          <p:nvPr/>
        </p:nvGrpSpPr>
        <p:grpSpPr bwMode="auto">
          <a:xfrm>
            <a:off x="9405144" y="1374180"/>
            <a:ext cx="150813" cy="205184"/>
            <a:chOff x="0" y="-12293"/>
            <a:chExt cx="301247" cy="409974"/>
          </a:xfrm>
        </p:grpSpPr>
        <p:sp>
          <p:nvSpPr>
            <p:cNvPr id="12310" name="Oval 22"/>
            <p:cNvSpPr>
              <a:spLocks/>
            </p:cNvSpPr>
            <p:nvPr/>
          </p:nvSpPr>
          <p:spPr bwMode="auto">
            <a:xfrm>
              <a:off x="0" y="16331"/>
              <a:ext cx="301247" cy="3527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b="1">
                <a:latin typeface="Arial" charset="0"/>
                <a:ea typeface="Arial" charset="0"/>
                <a:cs typeface="Arial" charset="0"/>
                <a:sym typeface="Arial" charset="0"/>
              </a:endParaRPr>
            </a:p>
          </p:txBody>
        </p:sp>
        <p:sp>
          <p:nvSpPr>
            <p:cNvPr id="12311" name="Rectangle 23"/>
            <p:cNvSpPr>
              <a:spLocks/>
            </p:cNvSpPr>
            <p:nvPr/>
          </p:nvSpPr>
          <p:spPr bwMode="auto">
            <a:xfrm>
              <a:off x="44116" y="-12293"/>
              <a:ext cx="213014" cy="409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latin typeface="Arial" charset="0"/>
                  <a:ea typeface="Arial" charset="0"/>
                  <a:cs typeface="Arial" charset="0"/>
                  <a:sym typeface="Arial" charset="0"/>
                </a:rPr>
                <a:t>C</a:t>
              </a:r>
            </a:p>
          </p:txBody>
        </p:sp>
      </p:grpSp>
      <p:sp>
        <p:nvSpPr>
          <p:cNvPr id="12312" name="Line 24"/>
          <p:cNvSpPr>
            <a:spLocks noChangeShapeType="1"/>
          </p:cNvSpPr>
          <p:nvPr/>
        </p:nvSpPr>
        <p:spPr bwMode="auto">
          <a:xfrm flipH="1">
            <a:off x="9462294" y="3001963"/>
            <a:ext cx="609600" cy="431800"/>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3" name="Line 25"/>
          <p:cNvSpPr>
            <a:spLocks noChangeShapeType="1"/>
          </p:cNvSpPr>
          <p:nvPr/>
        </p:nvSpPr>
        <p:spPr bwMode="auto">
          <a:xfrm flipV="1">
            <a:off x="9354344" y="1989138"/>
            <a:ext cx="96838" cy="1363663"/>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4" name="Line 26"/>
          <p:cNvSpPr>
            <a:spLocks noChangeShapeType="1"/>
          </p:cNvSpPr>
          <p:nvPr/>
        </p:nvSpPr>
        <p:spPr bwMode="auto">
          <a:xfrm flipV="1">
            <a:off x="9605169" y="1651794"/>
            <a:ext cx="638969" cy="337344"/>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5" name="Line 27"/>
          <p:cNvSpPr>
            <a:spLocks noChangeShapeType="1"/>
          </p:cNvSpPr>
          <p:nvPr/>
        </p:nvSpPr>
        <p:spPr bwMode="auto">
          <a:xfrm flipH="1" flipV="1">
            <a:off x="9668669" y="633413"/>
            <a:ext cx="534988" cy="838994"/>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6" name="AutoShape 28"/>
          <p:cNvSpPr>
            <a:spLocks/>
          </p:cNvSpPr>
          <p:nvPr/>
        </p:nvSpPr>
        <p:spPr bwMode="auto">
          <a:xfrm>
            <a:off x="9465469" y="1600200"/>
            <a:ext cx="262731" cy="397669"/>
          </a:xfrm>
          <a:custGeom>
            <a:avLst/>
            <a:gdLst>
              <a:gd name="T0" fmla="*/ 10572 w 21145"/>
              <a:gd name="T1" fmla="*/ 10800 h 21600"/>
              <a:gd name="T2" fmla="*/ 10572 w 21145"/>
              <a:gd name="T3" fmla="*/ 10800 h 21600"/>
              <a:gd name="T4" fmla="*/ 10572 w 21145"/>
              <a:gd name="T5" fmla="*/ 10800 h 21600"/>
              <a:gd name="T6" fmla="*/ 10572 w 21145"/>
              <a:gd name="T7" fmla="*/ 10800 h 21600"/>
            </a:gdLst>
            <a:ahLst/>
            <a:cxnLst>
              <a:cxn ang="0">
                <a:pos x="T0" y="T1"/>
              </a:cxn>
              <a:cxn ang="0">
                <a:pos x="T2" y="T3"/>
              </a:cxn>
              <a:cxn ang="0">
                <a:pos x="T4" y="T5"/>
              </a:cxn>
              <a:cxn ang="0">
                <a:pos x="T6" y="T7"/>
              </a:cxn>
            </a:cxnLst>
            <a:rect l="0" t="0" r="r" b="b"/>
            <a:pathLst>
              <a:path w="21145" h="21600">
                <a:moveTo>
                  <a:pt x="6821" y="0"/>
                </a:moveTo>
                <a:cubicBezTo>
                  <a:pt x="8413" y="153"/>
                  <a:pt x="10029" y="216"/>
                  <a:pt x="11596" y="460"/>
                </a:cubicBezTo>
                <a:cubicBezTo>
                  <a:pt x="12997" y="677"/>
                  <a:pt x="15688" y="1379"/>
                  <a:pt x="15688" y="1379"/>
                </a:cubicBezTo>
                <a:cubicBezTo>
                  <a:pt x="16143" y="1838"/>
                  <a:pt x="16473" y="2367"/>
                  <a:pt x="17053" y="2757"/>
                </a:cubicBezTo>
                <a:cubicBezTo>
                  <a:pt x="21600" y="5821"/>
                  <a:pt x="16825" y="1379"/>
                  <a:pt x="20463" y="5055"/>
                </a:cubicBezTo>
                <a:cubicBezTo>
                  <a:pt x="20691" y="5515"/>
                  <a:pt x="21145" y="5950"/>
                  <a:pt x="21145" y="6434"/>
                </a:cubicBezTo>
                <a:cubicBezTo>
                  <a:pt x="21145" y="7028"/>
                  <a:pt x="20621" y="10011"/>
                  <a:pt x="19781" y="11030"/>
                </a:cubicBezTo>
                <a:cubicBezTo>
                  <a:pt x="18985" y="11995"/>
                  <a:pt x="18608" y="13438"/>
                  <a:pt x="17053" y="13787"/>
                </a:cubicBezTo>
                <a:lnTo>
                  <a:pt x="15006" y="14247"/>
                </a:lnTo>
                <a:cubicBezTo>
                  <a:pt x="14552" y="14706"/>
                  <a:pt x="14222" y="15235"/>
                  <a:pt x="13642" y="15626"/>
                </a:cubicBezTo>
                <a:cubicBezTo>
                  <a:pt x="12320" y="16516"/>
                  <a:pt x="11214" y="16630"/>
                  <a:pt x="9549" y="17004"/>
                </a:cubicBezTo>
                <a:cubicBezTo>
                  <a:pt x="8867" y="17311"/>
                  <a:pt x="8083" y="17533"/>
                  <a:pt x="7503" y="17923"/>
                </a:cubicBezTo>
                <a:cubicBezTo>
                  <a:pt x="4718" y="19800"/>
                  <a:pt x="7844" y="19838"/>
                  <a:pt x="2046" y="21140"/>
                </a:cubicBezTo>
                <a:lnTo>
                  <a:pt x="0" y="21600"/>
                </a:ln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2317" name="AutoShape 29"/>
          <p:cNvSpPr>
            <a:spLocks/>
          </p:cNvSpPr>
          <p:nvPr/>
        </p:nvSpPr>
        <p:spPr bwMode="auto">
          <a:xfrm>
            <a:off x="8994775" y="515938"/>
            <a:ext cx="461963" cy="2895600"/>
          </a:xfrm>
          <a:custGeom>
            <a:avLst/>
            <a:gdLst>
              <a:gd name="T0" fmla="+- 0 11416 1232"/>
              <a:gd name="T1" fmla="*/ T0 w 20368"/>
              <a:gd name="T2" fmla="*/ 10800 h 21600"/>
              <a:gd name="T3" fmla="+- 0 11416 1232"/>
              <a:gd name="T4" fmla="*/ T3 w 20368"/>
              <a:gd name="T5" fmla="*/ 10800 h 21600"/>
              <a:gd name="T6" fmla="+- 0 11416 1232"/>
              <a:gd name="T7" fmla="*/ T6 w 20368"/>
              <a:gd name="T8" fmla="*/ 10800 h 21600"/>
              <a:gd name="T9" fmla="+- 0 11416 1232"/>
              <a:gd name="T10" fmla="*/ T9 w 20368"/>
              <a:gd name="T11" fmla="*/ 10800 h 21600"/>
            </a:gdLst>
            <a:ahLst/>
            <a:cxnLst>
              <a:cxn ang="0">
                <a:pos x="T1" y="T2"/>
              </a:cxn>
              <a:cxn ang="0">
                <a:pos x="T4" y="T5"/>
              </a:cxn>
              <a:cxn ang="0">
                <a:pos x="T7" y="T8"/>
              </a:cxn>
              <a:cxn ang="0">
                <a:pos x="T10" y="T11"/>
              </a:cxn>
            </a:cxnLst>
            <a:rect l="0" t="0" r="r" b="b"/>
            <a:pathLst>
              <a:path w="20368" h="21600">
                <a:moveTo>
                  <a:pt x="11778" y="21600"/>
                </a:moveTo>
                <a:cubicBezTo>
                  <a:pt x="5273" y="16232"/>
                  <a:pt x="-1232" y="10863"/>
                  <a:pt x="200" y="7263"/>
                </a:cubicBezTo>
                <a:cubicBezTo>
                  <a:pt x="1631" y="3663"/>
                  <a:pt x="20368" y="0"/>
                  <a:pt x="20368" y="0"/>
                </a:cubicBez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2318" name="AutoShape 30"/>
          <p:cNvSpPr>
            <a:spLocks/>
          </p:cNvSpPr>
          <p:nvPr/>
        </p:nvSpPr>
        <p:spPr bwMode="auto">
          <a:xfrm>
            <a:off x="9054307" y="778669"/>
            <a:ext cx="512763" cy="1161256"/>
          </a:xfrm>
          <a:custGeom>
            <a:avLst/>
            <a:gdLst>
              <a:gd name="T0" fmla="+- 0 11299 999"/>
              <a:gd name="T1" fmla="*/ T0 w 20601"/>
              <a:gd name="T2" fmla="*/ 10737 h 21475"/>
              <a:gd name="T3" fmla="+- 0 11299 999"/>
              <a:gd name="T4" fmla="*/ T3 w 20601"/>
              <a:gd name="T5" fmla="*/ 10737 h 21475"/>
              <a:gd name="T6" fmla="+- 0 11299 999"/>
              <a:gd name="T7" fmla="*/ T6 w 20601"/>
              <a:gd name="T8" fmla="*/ 10737 h 21475"/>
              <a:gd name="T9" fmla="+- 0 11299 999"/>
              <a:gd name="T10" fmla="*/ T9 w 20601"/>
              <a:gd name="T11" fmla="*/ 10737 h 21475"/>
            </a:gdLst>
            <a:ahLst/>
            <a:cxnLst>
              <a:cxn ang="0">
                <a:pos x="T1" y="T2"/>
              </a:cxn>
              <a:cxn ang="0">
                <a:pos x="T4" y="T5"/>
              </a:cxn>
              <a:cxn ang="0">
                <a:pos x="T7" y="T8"/>
              </a:cxn>
              <a:cxn ang="0">
                <a:pos x="T10" y="T11"/>
              </a:cxn>
            </a:cxnLst>
            <a:rect l="0" t="0" r="r" b="b"/>
            <a:pathLst>
              <a:path w="20601" h="21475">
                <a:moveTo>
                  <a:pt x="14138" y="21443"/>
                </a:moveTo>
                <a:cubicBezTo>
                  <a:pt x="7760" y="21522"/>
                  <a:pt x="1382" y="21600"/>
                  <a:pt x="192" y="19722"/>
                </a:cubicBezTo>
                <a:cubicBezTo>
                  <a:pt x="-999" y="17843"/>
                  <a:pt x="3593" y="13461"/>
                  <a:pt x="6995" y="10174"/>
                </a:cubicBezTo>
                <a:cubicBezTo>
                  <a:pt x="10396" y="6887"/>
                  <a:pt x="20601" y="0"/>
                  <a:pt x="20601" y="0"/>
                </a:cubicBez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2319" name="Line 31"/>
          <p:cNvSpPr>
            <a:spLocks noChangeShapeType="1"/>
          </p:cNvSpPr>
          <p:nvPr/>
        </p:nvSpPr>
        <p:spPr bwMode="auto">
          <a:xfrm flipH="1" flipV="1">
            <a:off x="10320338" y="1751013"/>
            <a:ext cx="0" cy="1057275"/>
          </a:xfrm>
          <a:prstGeom prst="line">
            <a:avLst/>
          </a:prstGeom>
          <a:noFill/>
          <a:ln w="6350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20" name="Rectangle 32"/>
          <p:cNvSpPr>
            <a:spLocks/>
          </p:cNvSpPr>
          <p:nvPr/>
        </p:nvSpPr>
        <p:spPr bwMode="auto">
          <a:xfrm>
            <a:off x="10036175" y="3056404"/>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1</a:t>
            </a:r>
          </a:p>
        </p:txBody>
      </p:sp>
      <p:sp>
        <p:nvSpPr>
          <p:cNvPr id="12321" name="Rectangle 33"/>
          <p:cNvSpPr>
            <a:spLocks/>
          </p:cNvSpPr>
          <p:nvPr/>
        </p:nvSpPr>
        <p:spPr bwMode="auto">
          <a:xfrm>
            <a:off x="9454357" y="2414261"/>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2</a:t>
            </a:r>
          </a:p>
        </p:txBody>
      </p:sp>
      <p:sp>
        <p:nvSpPr>
          <p:cNvPr id="12322" name="Rectangle 34"/>
          <p:cNvSpPr>
            <a:spLocks/>
          </p:cNvSpPr>
          <p:nvPr/>
        </p:nvSpPr>
        <p:spPr bwMode="auto">
          <a:xfrm>
            <a:off x="9929813" y="1840379"/>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3</a:t>
            </a:r>
          </a:p>
        </p:txBody>
      </p:sp>
      <p:sp>
        <p:nvSpPr>
          <p:cNvPr id="12323" name="Rectangle 35"/>
          <p:cNvSpPr>
            <a:spLocks/>
          </p:cNvSpPr>
          <p:nvPr/>
        </p:nvSpPr>
        <p:spPr bwMode="auto">
          <a:xfrm>
            <a:off x="10118725" y="1076792"/>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4</a:t>
            </a:r>
          </a:p>
        </p:txBody>
      </p:sp>
      <p:sp>
        <p:nvSpPr>
          <p:cNvPr id="12324" name="Rectangle 36"/>
          <p:cNvSpPr>
            <a:spLocks/>
          </p:cNvSpPr>
          <p:nvPr/>
        </p:nvSpPr>
        <p:spPr bwMode="auto">
          <a:xfrm>
            <a:off x="431800" y="1076415"/>
            <a:ext cx="7086600" cy="4544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latin typeface="Helvetica Light" charset="0"/>
                <a:ea typeface="Helvetica Light" charset="0"/>
                <a:cs typeface="Helvetica Light" charset="0"/>
                <a:sym typeface="Helvetica Light" charset="0"/>
              </a:rPr>
              <a:t>3v0 pass &amp; go + anticipo + sovrapposizioni</a:t>
            </a:r>
          </a:p>
          <a:p>
            <a:pPr algn="l"/>
            <a:endParaRPr lang="it-IT" altLang="it-IT">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Svolgimento:</a:t>
            </a:r>
          </a:p>
          <a:p>
            <a:pPr algn="l"/>
            <a:r>
              <a:rPr lang="it-IT" altLang="it-IT" sz="1600">
                <a:latin typeface="Helvetica Light" charset="0"/>
                <a:ea typeface="Helvetica Light" charset="0"/>
                <a:cs typeface="Helvetica Light" charset="0"/>
                <a:sym typeface="Helvetica Light" charset="0"/>
              </a:rPr>
              <a:t>B passa indietro ad A (1) e comincia il movimento verso l’area, nel frattempo C anticipa i coni per ricevere il passaggio di A (2).</a:t>
            </a:r>
          </a:p>
          <a:p>
            <a:pPr algn="l"/>
            <a:r>
              <a:rPr lang="it-IT" altLang="it-IT" sz="1600">
                <a:latin typeface="Helvetica Light" charset="0"/>
                <a:ea typeface="Helvetica Light" charset="0"/>
                <a:cs typeface="Helvetica Light" charset="0"/>
                <a:sym typeface="Helvetica Light" charset="0"/>
              </a:rPr>
              <a:t>A dopo il passaggio a C sovrappone in area.</a:t>
            </a:r>
          </a:p>
          <a:p>
            <a:pPr algn="l"/>
            <a:r>
              <a:rPr lang="it-IT" altLang="it-IT" sz="1600">
                <a:latin typeface="Helvetica Light" charset="0"/>
                <a:ea typeface="Helvetica Light" charset="0"/>
                <a:cs typeface="Helvetica Light" charset="0"/>
                <a:sym typeface="Helvetica Light" charset="0"/>
              </a:rPr>
              <a:t>C dopo aver ricevuto passa a B (3) e corre in area per una deviazione.</a:t>
            </a:r>
          </a:p>
          <a:p>
            <a:pPr algn="l"/>
            <a:r>
              <a:rPr lang="it-IT" altLang="it-IT" sz="1600">
                <a:latin typeface="Helvetica Light" charset="0"/>
                <a:ea typeface="Helvetica Light" charset="0"/>
                <a:cs typeface="Helvetica Light" charset="0"/>
                <a:sym typeface="Helvetica Light" charset="0"/>
              </a:rPr>
              <a:t>B tira in porta (4) o crossa per A e C.</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L’esercizio si può eseguire su entrambi i lati e le distanze sono in base al livello e all’età dei giocatori.</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1</a:t>
            </a:r>
          </a:p>
          <a:p>
            <a:pPr algn="l"/>
            <a:r>
              <a:rPr lang="it-IT" altLang="it-IT" sz="1600">
                <a:latin typeface="Helvetica Light" charset="0"/>
                <a:ea typeface="Helvetica Light" charset="0"/>
                <a:cs typeface="Helvetica Light" charset="0"/>
                <a:sym typeface="Helvetica Light" charset="0"/>
              </a:rPr>
              <a:t>Le palline partono da A che esegue un doppio scambio con B, entrambi devono ricevere in movimento.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2</a:t>
            </a:r>
          </a:p>
          <a:p>
            <a:pPr algn="l"/>
            <a:r>
              <a:rPr lang="it-IT" altLang="it-IT" sz="1600">
                <a:latin typeface="Helvetica Light" charset="0"/>
                <a:ea typeface="Helvetica Light" charset="0"/>
                <a:cs typeface="Helvetica Light" charset="0"/>
                <a:sym typeface="Helvetica Light" charset="0"/>
              </a:rPr>
              <a:t>Aggiungere i difensori, trasformandolo in 3v1 – 3v2 – 3v3 </a:t>
            </a:r>
          </a:p>
        </p:txBody>
      </p:sp>
      <p:grpSp>
        <p:nvGrpSpPr>
          <p:cNvPr id="12325" name="Group 37"/>
          <p:cNvGrpSpPr>
            <a:grpSpLocks/>
          </p:cNvGrpSpPr>
          <p:nvPr/>
        </p:nvGrpSpPr>
        <p:grpSpPr bwMode="auto">
          <a:xfrm>
            <a:off x="392113" y="6448426"/>
            <a:ext cx="406161" cy="146194"/>
            <a:chOff x="0" y="0"/>
            <a:chExt cx="812358" cy="291489"/>
          </a:xfrm>
        </p:grpSpPr>
        <p:sp>
          <p:nvSpPr>
            <p:cNvPr id="12326" name="Rectangle 38"/>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12327" name="Picture 39"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090784077"/>
      </p:ext>
    </p:extLst>
  </p:cSld>
  <p:clrMapOvr>
    <a:masterClrMapping/>
  </p:clrMapOvr>
  <p:transition spd="med"/>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0501" y="1177926"/>
            <a:ext cx="3679825" cy="259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8" name="Picture 2"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3963988"/>
            <a:ext cx="3679825" cy="2595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4099" name="Group 3"/>
          <p:cNvGrpSpPr>
            <a:grpSpLocks/>
          </p:cNvGrpSpPr>
          <p:nvPr/>
        </p:nvGrpSpPr>
        <p:grpSpPr bwMode="auto">
          <a:xfrm>
            <a:off x="3568700" y="386254"/>
            <a:ext cx="2160588" cy="624495"/>
            <a:chOff x="0" y="13176"/>
            <a:chExt cx="2162175" cy="623888"/>
          </a:xfrm>
        </p:grpSpPr>
        <p:sp>
          <p:nvSpPr>
            <p:cNvPr id="4100" name="Rectangle 4"/>
            <p:cNvSpPr>
              <a:spLocks/>
            </p:cNvSpPr>
            <p:nvPr/>
          </p:nvSpPr>
          <p:spPr bwMode="auto">
            <a:xfrm>
              <a:off x="0" y="13176"/>
              <a:ext cx="2162175" cy="623888"/>
            </a:xfrm>
            <a:prstGeom prst="rect">
              <a:avLst/>
            </a:prstGeom>
            <a:solidFill>
              <a:srgbClr val="77EDFF"/>
            </a:solidFill>
            <a:ln w="9525" cap="flat" cmpd="sng">
              <a:solidFill>
                <a:srgbClr val="F95815"/>
              </a:solidFill>
              <a:prstDash val="solid"/>
              <a:round/>
              <a:headEnd type="none" w="med" len="med"/>
              <a:tailEnd type="none" w="med" len="med"/>
            </a:ln>
            <a:effectLst>
              <a:outerShdw blurRad="38100" dist="23000" dir="5400000" algn="ctr" rotWithShape="0">
                <a:srgbClr val="808080">
                  <a:alpha val="34999"/>
                </a:srgbClr>
              </a:outerShdw>
            </a:effectLst>
          </p:spPr>
          <p:txBody>
            <a:bodyPr lIns="45720" rIns="45720" anchor="ctr"/>
            <a:lstStyle/>
            <a:p>
              <a:pPr algn="ctr"/>
              <a:endParaRPr lang="it-IT" altLang="it-IT">
                <a:solidFill>
                  <a:srgbClr val="FFFFFF"/>
                </a:solidFill>
              </a:endParaRPr>
            </a:p>
          </p:txBody>
        </p:sp>
        <p:sp>
          <p:nvSpPr>
            <p:cNvPr id="4101" name="Rectangle 5"/>
            <p:cNvSpPr>
              <a:spLocks/>
            </p:cNvSpPr>
            <p:nvPr/>
          </p:nvSpPr>
          <p:spPr bwMode="auto">
            <a:xfrm>
              <a:off x="0" y="140634"/>
              <a:ext cx="2162175" cy="3689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spAutoFit/>
            </a:bodyPr>
            <a:lstStyle/>
            <a:p>
              <a:pPr algn="ctr"/>
              <a:r>
                <a:rPr lang="it-IT" altLang="it-IT" b="1" i="1">
                  <a:latin typeface="Helvetica" charset="0"/>
                  <a:ea typeface="Helvetica" charset="0"/>
                  <a:cs typeface="Helvetica" charset="0"/>
                  <a:sym typeface="Helvetica" charset="0"/>
                </a:rPr>
                <a:t>Technique</a:t>
              </a:r>
            </a:p>
          </p:txBody>
        </p:sp>
      </p:grpSp>
      <p:sp>
        <p:nvSpPr>
          <p:cNvPr id="4102" name="Oval 6"/>
          <p:cNvSpPr>
            <a:spLocks/>
          </p:cNvSpPr>
          <p:nvPr/>
        </p:nvSpPr>
        <p:spPr bwMode="auto">
          <a:xfrm>
            <a:off x="8291514" y="3665539"/>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03" name="AutoShape 7"/>
          <p:cNvSpPr>
            <a:spLocks/>
          </p:cNvSpPr>
          <p:nvPr/>
        </p:nvSpPr>
        <p:spPr bwMode="auto">
          <a:xfrm>
            <a:off x="7831138" y="3163889"/>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04" name="AutoShape 8"/>
          <p:cNvSpPr>
            <a:spLocks/>
          </p:cNvSpPr>
          <p:nvPr/>
        </p:nvSpPr>
        <p:spPr bwMode="auto">
          <a:xfrm>
            <a:off x="8689976" y="321627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05" name="AutoShape 9"/>
          <p:cNvSpPr>
            <a:spLocks/>
          </p:cNvSpPr>
          <p:nvPr/>
        </p:nvSpPr>
        <p:spPr bwMode="auto">
          <a:xfrm>
            <a:off x="7931151" y="2908301"/>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06" name="AutoShape 10"/>
          <p:cNvSpPr>
            <a:spLocks/>
          </p:cNvSpPr>
          <p:nvPr/>
        </p:nvSpPr>
        <p:spPr bwMode="auto">
          <a:xfrm>
            <a:off x="8540751" y="244157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07" name="AutoShape 11"/>
          <p:cNvSpPr>
            <a:spLocks/>
          </p:cNvSpPr>
          <p:nvPr/>
        </p:nvSpPr>
        <p:spPr bwMode="auto">
          <a:xfrm>
            <a:off x="8737601" y="264477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08" name="AutoShape 12"/>
          <p:cNvSpPr>
            <a:spLocks/>
          </p:cNvSpPr>
          <p:nvPr/>
        </p:nvSpPr>
        <p:spPr bwMode="auto">
          <a:xfrm>
            <a:off x="8836026" y="347662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09" name="Oval 13"/>
          <p:cNvSpPr>
            <a:spLocks/>
          </p:cNvSpPr>
          <p:nvPr/>
        </p:nvSpPr>
        <p:spPr bwMode="auto">
          <a:xfrm>
            <a:off x="8851901" y="3321051"/>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10" name="Oval 14"/>
          <p:cNvSpPr>
            <a:spLocks/>
          </p:cNvSpPr>
          <p:nvPr/>
        </p:nvSpPr>
        <p:spPr bwMode="auto">
          <a:xfrm>
            <a:off x="7831139" y="3013076"/>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11" name="Oval 15"/>
          <p:cNvSpPr>
            <a:spLocks/>
          </p:cNvSpPr>
          <p:nvPr/>
        </p:nvSpPr>
        <p:spPr bwMode="auto">
          <a:xfrm>
            <a:off x="8713789" y="2506664"/>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4112" name="Group 16"/>
          <p:cNvGrpSpPr>
            <a:grpSpLocks/>
          </p:cNvGrpSpPr>
          <p:nvPr/>
        </p:nvGrpSpPr>
        <p:grpSpPr bwMode="auto">
          <a:xfrm>
            <a:off x="8475664" y="5697538"/>
            <a:ext cx="46037" cy="44450"/>
            <a:chOff x="0" y="0"/>
            <a:chExt cx="46038" cy="44451"/>
          </a:xfrm>
        </p:grpSpPr>
        <p:pic>
          <p:nvPicPr>
            <p:cNvPr id="4113" name="Picture 17"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14" name="Picture 18"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15" name="Group 19"/>
          <p:cNvGrpSpPr>
            <a:grpSpLocks/>
          </p:cNvGrpSpPr>
          <p:nvPr/>
        </p:nvGrpSpPr>
        <p:grpSpPr bwMode="auto">
          <a:xfrm>
            <a:off x="8383589" y="3643313"/>
            <a:ext cx="46037" cy="44450"/>
            <a:chOff x="0" y="0"/>
            <a:chExt cx="46038" cy="44451"/>
          </a:xfrm>
        </p:grpSpPr>
        <p:pic>
          <p:nvPicPr>
            <p:cNvPr id="4116" name="Picture 20"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17" name="Picture 21"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18" name="Oval 22"/>
          <p:cNvSpPr>
            <a:spLocks/>
          </p:cNvSpPr>
          <p:nvPr/>
        </p:nvSpPr>
        <p:spPr bwMode="auto">
          <a:xfrm>
            <a:off x="8383589" y="6003926"/>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19" name="Oval 23"/>
          <p:cNvSpPr>
            <a:spLocks/>
          </p:cNvSpPr>
          <p:nvPr/>
        </p:nvSpPr>
        <p:spPr bwMode="auto">
          <a:xfrm>
            <a:off x="8369301" y="5719764"/>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20" name="Oval 24"/>
          <p:cNvSpPr>
            <a:spLocks/>
          </p:cNvSpPr>
          <p:nvPr/>
        </p:nvSpPr>
        <p:spPr bwMode="auto">
          <a:xfrm>
            <a:off x="7831139" y="5700714"/>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21" name="Oval 25"/>
          <p:cNvSpPr>
            <a:spLocks/>
          </p:cNvSpPr>
          <p:nvPr/>
        </p:nvSpPr>
        <p:spPr bwMode="auto">
          <a:xfrm>
            <a:off x="8936039" y="5637214"/>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22" name="Oval 26"/>
          <p:cNvSpPr>
            <a:spLocks/>
          </p:cNvSpPr>
          <p:nvPr/>
        </p:nvSpPr>
        <p:spPr bwMode="auto">
          <a:xfrm>
            <a:off x="7831139" y="6003926"/>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23" name="Oval 27"/>
          <p:cNvSpPr>
            <a:spLocks/>
          </p:cNvSpPr>
          <p:nvPr/>
        </p:nvSpPr>
        <p:spPr bwMode="auto">
          <a:xfrm>
            <a:off x="8943976" y="6043614"/>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4124" name="Group 28"/>
          <p:cNvGrpSpPr>
            <a:grpSpLocks/>
          </p:cNvGrpSpPr>
          <p:nvPr/>
        </p:nvGrpSpPr>
        <p:grpSpPr bwMode="auto">
          <a:xfrm>
            <a:off x="8464550" y="5970588"/>
            <a:ext cx="46038" cy="44450"/>
            <a:chOff x="0" y="0"/>
            <a:chExt cx="46038" cy="44451"/>
          </a:xfrm>
        </p:grpSpPr>
        <p:pic>
          <p:nvPicPr>
            <p:cNvPr id="4125" name="Picture 29"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26" name="Picture 30"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27" name="Rectangle 31"/>
          <p:cNvSpPr>
            <a:spLocks noChangeArrowheads="1"/>
          </p:cNvSpPr>
          <p:nvPr>
            <p:ph type="body" sz="half" idx="4294967295"/>
          </p:nvPr>
        </p:nvSpPr>
        <p:spPr>
          <a:xfrm>
            <a:off x="1981200" y="1600200"/>
            <a:ext cx="4305300" cy="4959350"/>
          </a:xfrm>
        </p:spPr>
        <p:txBody>
          <a:bodyPr/>
          <a:lstStyle/>
          <a:p>
            <a:pPr>
              <a:spcBef>
                <a:spcPts val="300"/>
              </a:spcBef>
              <a:buFont typeface="Arial" charset="0"/>
              <a:buChar char="•"/>
            </a:pPr>
            <a:r>
              <a:rPr lang="it-IT" altLang="it-IT" sz="1600" b="1">
                <a:solidFill>
                  <a:srgbClr val="898989"/>
                </a:solidFill>
                <a:latin typeface="Helvetica" charset="0"/>
                <a:ea typeface="Helvetica" charset="0"/>
                <a:cs typeface="Helvetica" charset="0"/>
                <a:sym typeface="Helvetica" charset="0"/>
              </a:rPr>
              <a:t>Pass and move</a:t>
            </a:r>
          </a:p>
          <a:p>
            <a:pPr>
              <a:spcBef>
                <a:spcPts val="300"/>
              </a:spcBef>
              <a:buNone/>
            </a:pPr>
            <a:r>
              <a:rPr lang="it-IT" altLang="it-IT" sz="1600">
                <a:solidFill>
                  <a:srgbClr val="898989"/>
                </a:solidFill>
              </a:rPr>
              <a:t>  - The player with the ball start with a straight run and pass to the players positioned in the different goals.</a:t>
            </a:r>
          </a:p>
          <a:p>
            <a:pPr>
              <a:buFontTx/>
              <a:buChar char="-"/>
            </a:pPr>
            <a:endParaRPr lang="it-IT" altLang="it-IT" sz="1600">
              <a:solidFill>
                <a:srgbClr val="898989"/>
              </a:solidFill>
            </a:endParaRPr>
          </a:p>
          <a:p>
            <a:pPr>
              <a:buFontTx/>
              <a:buChar char="-"/>
            </a:pPr>
            <a:endParaRPr lang="it-IT" altLang="it-IT" sz="1600">
              <a:solidFill>
                <a:srgbClr val="898989"/>
              </a:solidFill>
            </a:endParaRPr>
          </a:p>
          <a:p>
            <a:pPr>
              <a:buFontTx/>
              <a:buChar char="-"/>
            </a:pPr>
            <a:endParaRPr lang="it-IT" altLang="it-IT" sz="1600">
              <a:solidFill>
                <a:srgbClr val="898989"/>
              </a:solidFill>
            </a:endParaRPr>
          </a:p>
          <a:p>
            <a:pPr>
              <a:buFontTx/>
              <a:buChar char="-"/>
            </a:pPr>
            <a:endParaRPr lang="it-IT" altLang="it-IT" sz="1600">
              <a:solidFill>
                <a:srgbClr val="898989"/>
              </a:solidFill>
            </a:endParaRPr>
          </a:p>
          <a:p>
            <a:pPr>
              <a:spcBef>
                <a:spcPts val="300"/>
              </a:spcBef>
              <a:buFont typeface="Arial" charset="0"/>
              <a:buChar char="•"/>
            </a:pPr>
            <a:r>
              <a:rPr lang="it-IT" altLang="it-IT" sz="1600">
                <a:solidFill>
                  <a:srgbClr val="898989"/>
                </a:solidFill>
              </a:rPr>
              <a:t> </a:t>
            </a:r>
            <a:r>
              <a:rPr lang="it-IT" altLang="it-IT" sz="1600" b="1">
                <a:solidFill>
                  <a:srgbClr val="898989"/>
                </a:solidFill>
                <a:latin typeface="Helvetica" charset="0"/>
                <a:ea typeface="Helvetica" charset="0"/>
                <a:cs typeface="Helvetica" charset="0"/>
                <a:sym typeface="Helvetica" charset="0"/>
              </a:rPr>
              <a:t>Pass and move 2</a:t>
            </a:r>
          </a:p>
          <a:p>
            <a:pPr>
              <a:spcBef>
                <a:spcPts val="300"/>
              </a:spcBef>
              <a:buFontTx/>
              <a:buChar char="-"/>
            </a:pPr>
            <a:r>
              <a:rPr lang="it-IT" altLang="it-IT" sz="1600">
                <a:solidFill>
                  <a:srgbClr val="898989"/>
                </a:solidFill>
              </a:rPr>
              <a:t>3 players run straight to the goal and pass the ball each others changing direction of the passes</a:t>
            </a:r>
          </a:p>
        </p:txBody>
      </p:sp>
      <p:sp>
        <p:nvSpPr>
          <p:cNvPr id="4128" name="Line 32"/>
          <p:cNvSpPr>
            <a:spLocks noChangeShapeType="1"/>
          </p:cNvSpPr>
          <p:nvPr/>
        </p:nvSpPr>
        <p:spPr bwMode="auto">
          <a:xfrm flipV="1">
            <a:off x="8545513" y="5741988"/>
            <a:ext cx="311150" cy="25400"/>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4129" name="Line 33"/>
          <p:cNvSpPr>
            <a:spLocks noChangeShapeType="1"/>
          </p:cNvSpPr>
          <p:nvPr/>
        </p:nvSpPr>
        <p:spPr bwMode="auto">
          <a:xfrm flipH="1">
            <a:off x="8556625" y="5675313"/>
            <a:ext cx="285750" cy="49212"/>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pic>
        <p:nvPicPr>
          <p:cNvPr id="4130" name="Picture 34" descr="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53351" y="5224463"/>
            <a:ext cx="2381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31" name="Picture 35" descr="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89926" y="5413375"/>
            <a:ext cx="2381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32" name="Line 36"/>
          <p:cNvSpPr>
            <a:spLocks noChangeShapeType="1"/>
          </p:cNvSpPr>
          <p:nvPr/>
        </p:nvSpPr>
        <p:spPr bwMode="auto">
          <a:xfrm flipV="1">
            <a:off x="8428039" y="3457575"/>
            <a:ext cx="377825" cy="184150"/>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4133" name="Line 37"/>
          <p:cNvSpPr>
            <a:spLocks noChangeShapeType="1"/>
          </p:cNvSpPr>
          <p:nvPr/>
        </p:nvSpPr>
        <p:spPr bwMode="auto">
          <a:xfrm flipH="1">
            <a:off x="8429625" y="3373439"/>
            <a:ext cx="401638" cy="92075"/>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pic>
        <p:nvPicPr>
          <p:cNvPr id="4134" name="Picture 38" descr="imag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10551" y="3346450"/>
            <a:ext cx="238125"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293596401"/>
      </p:ext>
    </p:extLst>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215152" y="1909483"/>
            <a:ext cx="1896035" cy="646331"/>
          </a:xfrm>
          <a:prstGeom prst="rect">
            <a:avLst/>
          </a:prstGeom>
          <a:noFill/>
        </p:spPr>
        <p:txBody>
          <a:bodyPr wrap="square" rtlCol="0">
            <a:spAutoFit/>
          </a:bodyPr>
          <a:lstStyle/>
          <a:p>
            <a:pPr algn="ctr"/>
            <a:r>
              <a:rPr lang="it-IT" dirty="0" smtClean="0"/>
              <a:t>Tecnico Federale</a:t>
            </a:r>
          </a:p>
          <a:p>
            <a:pPr algn="ctr"/>
            <a:r>
              <a:rPr lang="it-IT" dirty="0" smtClean="0"/>
              <a:t>Luciano Bazzoni</a:t>
            </a:r>
            <a:endParaRPr lang="it-IT" dirty="0"/>
          </a:p>
        </p:txBody>
      </p:sp>
    </p:spTree>
    <p:extLst>
      <p:ext uri="{BB962C8B-B14F-4D97-AF65-F5344CB8AC3E}">
        <p14:creationId xmlns:p14="http://schemas.microsoft.com/office/powerpoint/2010/main" val="1519066542"/>
      </p:ext>
    </p:extLst>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0501" y="1177926"/>
            <a:ext cx="3679825" cy="259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2" name="Picture 2"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3963988"/>
            <a:ext cx="3679825" cy="2595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AutoShape 3"/>
          <p:cNvSpPr>
            <a:spLocks/>
          </p:cNvSpPr>
          <p:nvPr/>
        </p:nvSpPr>
        <p:spPr bwMode="auto">
          <a:xfrm>
            <a:off x="7931151" y="258127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24" name="Oval 4"/>
          <p:cNvSpPr>
            <a:spLocks/>
          </p:cNvSpPr>
          <p:nvPr/>
        </p:nvSpPr>
        <p:spPr bwMode="auto">
          <a:xfrm>
            <a:off x="8369301" y="3013076"/>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5125" name="Group 5"/>
          <p:cNvGrpSpPr>
            <a:grpSpLocks/>
          </p:cNvGrpSpPr>
          <p:nvPr/>
        </p:nvGrpSpPr>
        <p:grpSpPr bwMode="auto">
          <a:xfrm>
            <a:off x="8466139" y="3459163"/>
            <a:ext cx="46037" cy="44450"/>
            <a:chOff x="0" y="0"/>
            <a:chExt cx="46038" cy="44451"/>
          </a:xfrm>
        </p:grpSpPr>
        <p:pic>
          <p:nvPicPr>
            <p:cNvPr id="5126" name="Picture 6"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7" name="Picture 7"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28" name="AutoShape 8"/>
          <p:cNvSpPr>
            <a:spLocks/>
          </p:cNvSpPr>
          <p:nvPr/>
        </p:nvSpPr>
        <p:spPr bwMode="auto">
          <a:xfrm>
            <a:off x="8135938" y="2581276"/>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29" name="AutoShape 9"/>
          <p:cNvSpPr>
            <a:spLocks/>
          </p:cNvSpPr>
          <p:nvPr/>
        </p:nvSpPr>
        <p:spPr bwMode="auto">
          <a:xfrm>
            <a:off x="8347076" y="2476501"/>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30" name="AutoShape 10"/>
          <p:cNvSpPr>
            <a:spLocks/>
          </p:cNvSpPr>
          <p:nvPr/>
        </p:nvSpPr>
        <p:spPr bwMode="auto">
          <a:xfrm>
            <a:off x="8031163" y="2476501"/>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31" name="AutoShape 11"/>
          <p:cNvSpPr>
            <a:spLocks/>
          </p:cNvSpPr>
          <p:nvPr/>
        </p:nvSpPr>
        <p:spPr bwMode="auto">
          <a:xfrm>
            <a:off x="8491538" y="2581276"/>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32" name="AutoShape 12"/>
          <p:cNvSpPr>
            <a:spLocks/>
          </p:cNvSpPr>
          <p:nvPr/>
        </p:nvSpPr>
        <p:spPr bwMode="auto">
          <a:xfrm>
            <a:off x="8696326" y="2424114"/>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33" name="AutoShape 13"/>
          <p:cNvSpPr>
            <a:spLocks/>
          </p:cNvSpPr>
          <p:nvPr/>
        </p:nvSpPr>
        <p:spPr bwMode="auto">
          <a:xfrm>
            <a:off x="8174038" y="239871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34" name="AutoShape 14"/>
          <p:cNvSpPr>
            <a:spLocks/>
          </p:cNvSpPr>
          <p:nvPr/>
        </p:nvSpPr>
        <p:spPr bwMode="auto">
          <a:xfrm>
            <a:off x="7931151" y="237172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35" name="AutoShape 15"/>
          <p:cNvSpPr>
            <a:spLocks/>
          </p:cNvSpPr>
          <p:nvPr/>
        </p:nvSpPr>
        <p:spPr bwMode="auto">
          <a:xfrm>
            <a:off x="8540751" y="237172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36" name="AutoShape 16"/>
          <p:cNvSpPr>
            <a:spLocks/>
          </p:cNvSpPr>
          <p:nvPr/>
        </p:nvSpPr>
        <p:spPr bwMode="auto">
          <a:xfrm>
            <a:off x="8693151" y="258127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37" name="AutoShape 17"/>
          <p:cNvSpPr>
            <a:spLocks/>
          </p:cNvSpPr>
          <p:nvPr/>
        </p:nvSpPr>
        <p:spPr bwMode="auto">
          <a:xfrm>
            <a:off x="8347076" y="2325689"/>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38" name="Oval 18"/>
          <p:cNvSpPr>
            <a:spLocks/>
          </p:cNvSpPr>
          <p:nvPr/>
        </p:nvSpPr>
        <p:spPr bwMode="auto">
          <a:xfrm>
            <a:off x="8383589" y="3486151"/>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39" name="Oval 19"/>
          <p:cNvSpPr>
            <a:spLocks/>
          </p:cNvSpPr>
          <p:nvPr/>
        </p:nvSpPr>
        <p:spPr bwMode="auto">
          <a:xfrm>
            <a:off x="8421689" y="3625851"/>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40" name="Oval 20"/>
          <p:cNvSpPr>
            <a:spLocks/>
          </p:cNvSpPr>
          <p:nvPr/>
        </p:nvSpPr>
        <p:spPr bwMode="auto">
          <a:xfrm>
            <a:off x="8255001" y="3675064"/>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5141" name="Group 21"/>
          <p:cNvGrpSpPr>
            <a:grpSpLocks/>
          </p:cNvGrpSpPr>
          <p:nvPr/>
        </p:nvGrpSpPr>
        <p:grpSpPr bwMode="auto">
          <a:xfrm>
            <a:off x="8523289" y="3611563"/>
            <a:ext cx="46037" cy="44450"/>
            <a:chOff x="0" y="0"/>
            <a:chExt cx="46038" cy="44451"/>
          </a:xfrm>
        </p:grpSpPr>
        <p:pic>
          <p:nvPicPr>
            <p:cNvPr id="5142" name="Picture 22"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3" name="Picture 23"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44" name="Group 24"/>
          <p:cNvGrpSpPr>
            <a:grpSpLocks/>
          </p:cNvGrpSpPr>
          <p:nvPr/>
        </p:nvGrpSpPr>
        <p:grpSpPr bwMode="auto">
          <a:xfrm>
            <a:off x="8337550" y="3633788"/>
            <a:ext cx="46038" cy="44450"/>
            <a:chOff x="0" y="0"/>
            <a:chExt cx="46038" cy="44451"/>
          </a:xfrm>
        </p:grpSpPr>
        <p:pic>
          <p:nvPicPr>
            <p:cNvPr id="5145" name="Picture 25"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6" name="Picture 26"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47" name="AutoShape 27"/>
          <p:cNvSpPr>
            <a:spLocks/>
          </p:cNvSpPr>
          <p:nvPr/>
        </p:nvSpPr>
        <p:spPr bwMode="auto">
          <a:xfrm>
            <a:off x="8056564" y="2976564"/>
            <a:ext cx="261937" cy="134937"/>
          </a:xfrm>
          <a:custGeom>
            <a:avLst/>
            <a:gdLst>
              <a:gd name="T0" fmla="*/ 10800 w 21600"/>
              <a:gd name="T1" fmla="+- 0 10854 1316"/>
              <a:gd name="T2" fmla="*/ 10854 h 19076"/>
              <a:gd name="T3" fmla="*/ 10800 w 21600"/>
              <a:gd name="T4" fmla="+- 0 10854 1316"/>
              <a:gd name="T5" fmla="*/ 10854 h 19076"/>
              <a:gd name="T6" fmla="*/ 10800 w 21600"/>
              <a:gd name="T7" fmla="+- 0 10854 1316"/>
              <a:gd name="T8" fmla="*/ 10854 h 19076"/>
              <a:gd name="T9" fmla="*/ 10800 w 21600"/>
              <a:gd name="T10" fmla="+- 0 10854 1316"/>
              <a:gd name="T11" fmla="*/ 10854 h 19076"/>
            </a:gdLst>
            <a:ahLst/>
            <a:cxnLst>
              <a:cxn ang="0">
                <a:pos x="T0" y="T2"/>
              </a:cxn>
              <a:cxn ang="0">
                <a:pos x="T3" y="T5"/>
              </a:cxn>
              <a:cxn ang="0">
                <a:pos x="T6" y="T8"/>
              </a:cxn>
              <a:cxn ang="0">
                <a:pos x="T9" y="T11"/>
              </a:cxn>
            </a:cxnLst>
            <a:rect l="0" t="0" r="r" b="b"/>
            <a:pathLst>
              <a:path w="21600" h="19076">
                <a:moveTo>
                  <a:pt x="21600" y="9333"/>
                </a:moveTo>
                <a:cubicBezTo>
                  <a:pt x="19597" y="4009"/>
                  <a:pt x="17594" y="-1316"/>
                  <a:pt x="15329" y="291"/>
                </a:cubicBezTo>
                <a:cubicBezTo>
                  <a:pt x="13064" y="1899"/>
                  <a:pt x="10568" y="17672"/>
                  <a:pt x="8013" y="18978"/>
                </a:cubicBezTo>
                <a:cubicBezTo>
                  <a:pt x="5458" y="20284"/>
                  <a:pt x="0" y="8128"/>
                  <a:pt x="0" y="8128"/>
                </a:cubicBezTo>
              </a:path>
            </a:pathLst>
          </a:custGeom>
          <a:noFill/>
          <a:ln w="25400" cap="flat" cmpd="sng">
            <a:solidFill>
              <a:schemeClr val="accent1"/>
            </a:solidFill>
            <a:prstDash val="solid"/>
            <a:round/>
            <a:headEnd type="none" w="med" len="med"/>
            <a:tailEnd type="none" w="med" len="med"/>
          </a:ln>
          <a:effectLst>
            <a:outerShdw blurRad="38100" dist="20000" dir="5400000" algn="ctr"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5148" name="AutoShape 28"/>
          <p:cNvSpPr>
            <a:spLocks/>
          </p:cNvSpPr>
          <p:nvPr/>
        </p:nvSpPr>
        <p:spPr bwMode="auto">
          <a:xfrm>
            <a:off x="8491539" y="2976564"/>
            <a:ext cx="261937" cy="134937"/>
          </a:xfrm>
          <a:custGeom>
            <a:avLst/>
            <a:gdLst>
              <a:gd name="T0" fmla="*/ 10800 w 21600"/>
              <a:gd name="T1" fmla="+- 0 10854 1316"/>
              <a:gd name="T2" fmla="*/ 10854 h 19076"/>
              <a:gd name="T3" fmla="*/ 10800 w 21600"/>
              <a:gd name="T4" fmla="+- 0 10854 1316"/>
              <a:gd name="T5" fmla="*/ 10854 h 19076"/>
              <a:gd name="T6" fmla="*/ 10800 w 21600"/>
              <a:gd name="T7" fmla="+- 0 10854 1316"/>
              <a:gd name="T8" fmla="*/ 10854 h 19076"/>
              <a:gd name="T9" fmla="*/ 10800 w 21600"/>
              <a:gd name="T10" fmla="+- 0 10854 1316"/>
              <a:gd name="T11" fmla="*/ 10854 h 19076"/>
            </a:gdLst>
            <a:ahLst/>
            <a:cxnLst>
              <a:cxn ang="0">
                <a:pos x="T0" y="T2"/>
              </a:cxn>
              <a:cxn ang="0">
                <a:pos x="T3" y="T5"/>
              </a:cxn>
              <a:cxn ang="0">
                <a:pos x="T6" y="T8"/>
              </a:cxn>
              <a:cxn ang="0">
                <a:pos x="T9" y="T11"/>
              </a:cxn>
            </a:cxnLst>
            <a:rect l="0" t="0" r="r" b="b"/>
            <a:pathLst>
              <a:path w="21600" h="19076">
                <a:moveTo>
                  <a:pt x="21600" y="9333"/>
                </a:moveTo>
                <a:cubicBezTo>
                  <a:pt x="19597" y="4009"/>
                  <a:pt x="17594" y="-1316"/>
                  <a:pt x="15329" y="291"/>
                </a:cubicBezTo>
                <a:cubicBezTo>
                  <a:pt x="13064" y="1899"/>
                  <a:pt x="10568" y="17672"/>
                  <a:pt x="8013" y="18978"/>
                </a:cubicBezTo>
                <a:cubicBezTo>
                  <a:pt x="5458" y="20284"/>
                  <a:pt x="0" y="8128"/>
                  <a:pt x="0" y="8128"/>
                </a:cubicBezTo>
              </a:path>
            </a:pathLst>
          </a:custGeom>
          <a:noFill/>
          <a:ln w="25400" cap="flat" cmpd="sng">
            <a:solidFill>
              <a:schemeClr val="accent1"/>
            </a:solidFill>
            <a:prstDash val="solid"/>
            <a:round/>
            <a:headEnd type="none" w="med" len="med"/>
            <a:tailEnd type="none" w="med" len="med"/>
          </a:ln>
          <a:effectLst>
            <a:outerShdw blurRad="38100" dist="20000" dir="5400000" algn="ctr"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5149" name="Rectangle 29"/>
          <p:cNvSpPr>
            <a:spLocks noChangeArrowheads="1"/>
          </p:cNvSpPr>
          <p:nvPr>
            <p:ph type="title" idx="4294967295"/>
          </p:nvPr>
        </p:nvSpPr>
        <p:spPr>
          <a:xfrm>
            <a:off x="3606800" y="274639"/>
            <a:ext cx="2222500" cy="663575"/>
          </a:xfrm>
          <a:solidFill>
            <a:srgbClr val="77EDFF"/>
          </a:solidFill>
          <a:ln>
            <a:solidFill>
              <a:srgbClr val="F95815"/>
            </a:solidFill>
            <a:round/>
            <a:headEnd/>
            <a:tailEnd/>
          </a:ln>
          <a:effectLst>
            <a:outerShdw blurRad="38100" dist="23000" dir="5400000" algn="ctr" rotWithShape="0">
              <a:srgbClr val="000000">
                <a:alpha val="34999"/>
              </a:srgbClr>
            </a:outerShdw>
          </a:effectLst>
        </p:spPr>
        <p:txBody>
          <a:bodyPr/>
          <a:lstStyle/>
          <a:p>
            <a:pPr algn="ctr" defTabSz="333375"/>
            <a:r>
              <a:rPr lang="it-IT" altLang="it-IT" sz="1700" b="1" i="1" dirty="0" err="1">
                <a:latin typeface="Helvetica" charset="0"/>
                <a:ea typeface="Helvetica" charset="0"/>
                <a:cs typeface="Helvetica" charset="0"/>
                <a:sym typeface="Helvetica" charset="0"/>
              </a:rPr>
              <a:t>Technique</a:t>
            </a:r>
            <a:r>
              <a:rPr lang="it-IT" altLang="it-IT" sz="1700" b="1" i="1" dirty="0">
                <a:latin typeface="Helvetica" charset="0"/>
                <a:ea typeface="Helvetica" charset="0"/>
                <a:cs typeface="Helvetica" charset="0"/>
                <a:sym typeface="Helvetica" charset="0"/>
              </a:rPr>
              <a:t/>
            </a:r>
            <a:br>
              <a:rPr lang="it-IT" altLang="it-IT" sz="1700" b="1" i="1" dirty="0">
                <a:latin typeface="Helvetica" charset="0"/>
                <a:ea typeface="Helvetica" charset="0"/>
                <a:cs typeface="Helvetica" charset="0"/>
                <a:sym typeface="Helvetica" charset="0"/>
              </a:rPr>
            </a:br>
            <a:endParaRPr lang="it-IT" altLang="it-IT" sz="1700" b="1" i="1" dirty="0">
              <a:latin typeface="Helvetica" charset="0"/>
              <a:ea typeface="Helvetica" charset="0"/>
              <a:cs typeface="Helvetica" charset="0"/>
              <a:sym typeface="Helvetica" charset="0"/>
            </a:endParaRPr>
          </a:p>
        </p:txBody>
      </p:sp>
      <p:sp>
        <p:nvSpPr>
          <p:cNvPr id="5150" name="AutoShape 30"/>
          <p:cNvSpPr>
            <a:spLocks/>
          </p:cNvSpPr>
          <p:nvPr/>
        </p:nvSpPr>
        <p:spPr bwMode="auto">
          <a:xfrm>
            <a:off x="7213601" y="4946651"/>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51" name="AutoShape 31"/>
          <p:cNvSpPr>
            <a:spLocks/>
          </p:cNvSpPr>
          <p:nvPr/>
        </p:nvSpPr>
        <p:spPr bwMode="auto">
          <a:xfrm>
            <a:off x="7466014" y="5151439"/>
            <a:ext cx="98425"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52" name="AutoShape 32"/>
          <p:cNvSpPr>
            <a:spLocks/>
          </p:cNvSpPr>
          <p:nvPr/>
        </p:nvSpPr>
        <p:spPr bwMode="auto">
          <a:xfrm>
            <a:off x="6946901" y="5151439"/>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53" name="AutoShape 33"/>
          <p:cNvSpPr>
            <a:spLocks/>
          </p:cNvSpPr>
          <p:nvPr/>
        </p:nvSpPr>
        <p:spPr bwMode="auto">
          <a:xfrm>
            <a:off x="7213601" y="642302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54" name="AutoShape 34"/>
          <p:cNvSpPr>
            <a:spLocks/>
          </p:cNvSpPr>
          <p:nvPr/>
        </p:nvSpPr>
        <p:spPr bwMode="auto">
          <a:xfrm>
            <a:off x="7478714" y="6207126"/>
            <a:ext cx="98425"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55" name="AutoShape 35"/>
          <p:cNvSpPr>
            <a:spLocks/>
          </p:cNvSpPr>
          <p:nvPr/>
        </p:nvSpPr>
        <p:spPr bwMode="auto">
          <a:xfrm>
            <a:off x="6946901" y="620712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56" name="Oval 36"/>
          <p:cNvSpPr>
            <a:spLocks/>
          </p:cNvSpPr>
          <p:nvPr/>
        </p:nvSpPr>
        <p:spPr bwMode="auto">
          <a:xfrm>
            <a:off x="7267576" y="5011739"/>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57" name="Oval 37"/>
          <p:cNvSpPr>
            <a:spLocks/>
          </p:cNvSpPr>
          <p:nvPr/>
        </p:nvSpPr>
        <p:spPr bwMode="auto">
          <a:xfrm>
            <a:off x="7151689" y="6383339"/>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5158" name="Group 38"/>
          <p:cNvGrpSpPr>
            <a:grpSpLocks/>
          </p:cNvGrpSpPr>
          <p:nvPr/>
        </p:nvGrpSpPr>
        <p:grpSpPr bwMode="auto">
          <a:xfrm>
            <a:off x="7243764" y="5116513"/>
            <a:ext cx="46037" cy="44450"/>
            <a:chOff x="0" y="0"/>
            <a:chExt cx="46038" cy="44451"/>
          </a:xfrm>
        </p:grpSpPr>
        <p:pic>
          <p:nvPicPr>
            <p:cNvPr id="5159" name="Picture 39"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60" name="Picture 40"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61" name="Rectangle 41"/>
          <p:cNvSpPr>
            <a:spLocks noChangeArrowheads="1"/>
          </p:cNvSpPr>
          <p:nvPr>
            <p:ph type="body" sz="half" idx="4294967295"/>
          </p:nvPr>
        </p:nvSpPr>
        <p:spPr>
          <a:xfrm>
            <a:off x="1981200" y="1177926"/>
            <a:ext cx="4406900" cy="5133975"/>
          </a:xfrm>
        </p:spPr>
        <p:txBody>
          <a:bodyPr/>
          <a:lstStyle/>
          <a:p>
            <a:pPr>
              <a:spcBef>
                <a:spcPts val="300"/>
              </a:spcBef>
              <a:buFont typeface="Arial" charset="0"/>
              <a:buChar char="•"/>
            </a:pPr>
            <a:r>
              <a:rPr lang="it-IT" altLang="it-IT" sz="1600" b="1">
                <a:solidFill>
                  <a:srgbClr val="898989"/>
                </a:solidFill>
                <a:latin typeface="Helvetica" charset="0"/>
                <a:ea typeface="Helvetica" charset="0"/>
                <a:cs typeface="Helvetica" charset="0"/>
                <a:sym typeface="Helvetica" charset="0"/>
              </a:rPr>
              <a:t> Dribble drill</a:t>
            </a:r>
          </a:p>
          <a:p>
            <a:pPr>
              <a:spcBef>
                <a:spcPts val="300"/>
              </a:spcBef>
              <a:buNone/>
            </a:pPr>
            <a:r>
              <a:rPr lang="it-IT" altLang="it-IT" sz="1600">
                <a:solidFill>
                  <a:srgbClr val="898989"/>
                </a:solidFill>
              </a:rPr>
              <a:t>  - A player start conducing the ball, the first stage is rappresented by a teammate holding a rope ad trying to touch the ball of the attacker. The second stage is a space fullfiled of cones disposed in a random orde, the player has to dribble without touch any cone and shoot to the goal.</a:t>
            </a:r>
          </a:p>
          <a:p>
            <a:pPr>
              <a:buFontTx/>
              <a:buChar char="-"/>
            </a:pPr>
            <a:endParaRPr lang="it-IT" altLang="it-IT" sz="1600">
              <a:solidFill>
                <a:srgbClr val="898989"/>
              </a:solidFill>
            </a:endParaRPr>
          </a:p>
          <a:p>
            <a:pPr>
              <a:buFontTx/>
              <a:buChar char="-"/>
            </a:pPr>
            <a:endParaRPr lang="it-IT" altLang="it-IT" sz="1600">
              <a:solidFill>
                <a:srgbClr val="898989"/>
              </a:solidFill>
            </a:endParaRPr>
          </a:p>
          <a:p>
            <a:pPr>
              <a:buSzTx/>
              <a:buFont typeface="Arial" charset="0"/>
              <a:buNone/>
            </a:pPr>
            <a:endParaRPr lang="it-IT" altLang="it-IT" sz="1600">
              <a:solidFill>
                <a:srgbClr val="898989"/>
              </a:solidFill>
            </a:endParaRPr>
          </a:p>
          <a:p>
            <a:pPr>
              <a:spcBef>
                <a:spcPts val="300"/>
              </a:spcBef>
              <a:buFont typeface="Arial" charset="0"/>
              <a:buChar char="•"/>
            </a:pPr>
            <a:r>
              <a:rPr lang="it-IT" altLang="it-IT" sz="1600">
                <a:solidFill>
                  <a:srgbClr val="898989"/>
                </a:solidFill>
              </a:rPr>
              <a:t> </a:t>
            </a:r>
            <a:r>
              <a:rPr lang="it-IT" altLang="it-IT" sz="1600" b="1">
                <a:solidFill>
                  <a:srgbClr val="898989"/>
                </a:solidFill>
                <a:latin typeface="Helvetica" charset="0"/>
                <a:ea typeface="Helvetica" charset="0"/>
                <a:cs typeface="Helvetica" charset="0"/>
                <a:sym typeface="Helvetica" charset="0"/>
              </a:rPr>
              <a:t>Pass and receive</a:t>
            </a:r>
          </a:p>
          <a:p>
            <a:pPr>
              <a:spcBef>
                <a:spcPts val="300"/>
              </a:spcBef>
              <a:buNone/>
            </a:pPr>
            <a:r>
              <a:rPr lang="it-IT" altLang="it-IT" sz="1600">
                <a:solidFill>
                  <a:srgbClr val="898989"/>
                </a:solidFill>
              </a:rPr>
              <a:t>- The drill start with a pass to the player in the front, the receiver has to move to the ball, receive with a protective profile and turn around the cones. After thet, he pass the ball to the teammate that repeat the sequence.</a:t>
            </a:r>
          </a:p>
        </p:txBody>
      </p:sp>
      <p:sp>
        <p:nvSpPr>
          <p:cNvPr id="5162" name="Line 42"/>
          <p:cNvSpPr>
            <a:spLocks noChangeShapeType="1"/>
          </p:cNvSpPr>
          <p:nvPr/>
        </p:nvSpPr>
        <p:spPr bwMode="auto">
          <a:xfrm flipH="1">
            <a:off x="7265989" y="5256213"/>
            <a:ext cx="22225" cy="850900"/>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pic>
        <p:nvPicPr>
          <p:cNvPr id="5163" name="Picture 43" descr="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3751" y="6083300"/>
            <a:ext cx="2381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64" name="Oval 44"/>
          <p:cNvSpPr>
            <a:spLocks/>
          </p:cNvSpPr>
          <p:nvPr/>
        </p:nvSpPr>
        <p:spPr bwMode="auto">
          <a:xfrm>
            <a:off x="7229476" y="6110289"/>
            <a:ext cx="92075" cy="79375"/>
          </a:xfrm>
          <a:prstGeom prst="ellipse">
            <a:avLst/>
          </a:prstGeom>
          <a:solidFill>
            <a:srgbClr val="3366FF">
              <a:alpha val="74901"/>
            </a:srgbClr>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65" name="AutoShape 45"/>
          <p:cNvSpPr>
            <a:spLocks/>
          </p:cNvSpPr>
          <p:nvPr/>
        </p:nvSpPr>
        <p:spPr bwMode="auto">
          <a:xfrm>
            <a:off x="6837364" y="6134100"/>
            <a:ext cx="357187" cy="254000"/>
          </a:xfrm>
          <a:custGeom>
            <a:avLst/>
            <a:gdLst>
              <a:gd name="T0" fmla="+- 0 11723 1847"/>
              <a:gd name="T1" fmla="*/ T0 w 19753"/>
              <a:gd name="T2" fmla="*/ 10800 h 21600"/>
              <a:gd name="T3" fmla="+- 0 11723 1847"/>
              <a:gd name="T4" fmla="*/ T3 w 19753"/>
              <a:gd name="T5" fmla="*/ 10800 h 21600"/>
              <a:gd name="T6" fmla="+- 0 11723 1847"/>
              <a:gd name="T7" fmla="*/ T6 w 19753"/>
              <a:gd name="T8" fmla="*/ 10800 h 21600"/>
              <a:gd name="T9" fmla="+- 0 11723 1847"/>
              <a:gd name="T10" fmla="*/ T9 w 19753"/>
              <a:gd name="T11" fmla="*/ 10800 h 21600"/>
            </a:gdLst>
            <a:ahLst/>
            <a:cxnLst>
              <a:cxn ang="0">
                <a:pos x="T1" y="T2"/>
              </a:cxn>
              <a:cxn ang="0">
                <a:pos x="T4" y="T5"/>
              </a:cxn>
              <a:cxn ang="0">
                <a:pos x="T7" y="T8"/>
              </a:cxn>
              <a:cxn ang="0">
                <a:pos x="T10" y="T11"/>
              </a:cxn>
            </a:cxnLst>
            <a:rect l="0" t="0" r="r" b="b"/>
            <a:pathLst>
              <a:path w="19753" h="21600">
                <a:moveTo>
                  <a:pt x="19753" y="0"/>
                </a:moveTo>
                <a:cubicBezTo>
                  <a:pt x="11183" y="3060"/>
                  <a:pt x="2614" y="6120"/>
                  <a:pt x="383" y="9720"/>
                </a:cubicBezTo>
                <a:cubicBezTo>
                  <a:pt x="-1847" y="13320"/>
                  <a:pt x="6370" y="21600"/>
                  <a:pt x="6370" y="21600"/>
                </a:cubicBezTo>
              </a:path>
            </a:pathLst>
          </a:custGeom>
          <a:noFill/>
          <a:ln w="15875"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Tree>
    <p:extLst>
      <p:ext uri="{BB962C8B-B14F-4D97-AF65-F5344CB8AC3E}">
        <p14:creationId xmlns:p14="http://schemas.microsoft.com/office/powerpoint/2010/main" val="350269379"/>
      </p:ext>
    </p:extLst>
  </p:cSld>
  <p:clrMapOvr>
    <a:masterClrMapping/>
  </p:clrMapOvr>
  <p:transition spd="med"/>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ph type="body" sz="half" idx="4294967295"/>
          </p:nvPr>
        </p:nvSpPr>
        <p:spPr>
          <a:xfrm>
            <a:off x="2032000" y="1409700"/>
            <a:ext cx="3975100" cy="4787900"/>
          </a:xfrm>
        </p:spPr>
        <p:txBody>
          <a:bodyPr/>
          <a:lstStyle/>
          <a:p>
            <a:pPr marL="0" indent="0" defTabSz="433388">
              <a:spcBef>
                <a:spcPts val="300"/>
              </a:spcBef>
              <a:buFont typeface="Arial" charset="0"/>
              <a:buChar char="•"/>
            </a:pPr>
            <a:r>
              <a:rPr lang="it-IT" altLang="it-IT" sz="1500">
                <a:solidFill>
                  <a:srgbClr val="898989"/>
                </a:solidFill>
              </a:rPr>
              <a:t> </a:t>
            </a:r>
            <a:r>
              <a:rPr lang="it-IT" altLang="it-IT" sz="1500" b="1">
                <a:solidFill>
                  <a:srgbClr val="898989"/>
                </a:solidFill>
                <a:latin typeface="Helvetica" charset="0"/>
                <a:ea typeface="Helvetica" charset="0"/>
                <a:cs typeface="Helvetica" charset="0"/>
                <a:sym typeface="Helvetica" charset="0"/>
              </a:rPr>
              <a:t>Dynamic 2v1  </a:t>
            </a:r>
          </a:p>
          <a:p>
            <a:pPr marL="0" indent="0" defTabSz="433388">
              <a:spcBef>
                <a:spcPts val="300"/>
              </a:spcBef>
              <a:buNone/>
            </a:pPr>
            <a:r>
              <a:rPr lang="it-IT" altLang="it-IT" sz="1500">
                <a:solidFill>
                  <a:srgbClr val="898989"/>
                </a:solidFill>
              </a:rPr>
              <a:t>  - The players in the middle of the pitch have to pass and receive the ball from the teammates that are outside the pitch;</a:t>
            </a:r>
          </a:p>
          <a:p>
            <a:pPr marL="0" indent="0" defTabSz="433388">
              <a:spcBef>
                <a:spcPts val="300"/>
              </a:spcBef>
              <a:buNone/>
            </a:pPr>
            <a:r>
              <a:rPr lang="it-IT" altLang="it-IT" sz="1500">
                <a:solidFill>
                  <a:srgbClr val="898989"/>
                </a:solidFill>
              </a:rPr>
              <a:t> - If the pass from the outside is received by the player in the center, the outside player can enter in the pitch and move free.</a:t>
            </a:r>
          </a:p>
          <a:p>
            <a:pPr marL="0" indent="0" defTabSz="433388">
              <a:spcBef>
                <a:spcPts val="300"/>
              </a:spcBef>
              <a:buFontTx/>
              <a:buChar char="-"/>
            </a:pPr>
            <a:r>
              <a:rPr lang="it-IT" altLang="it-IT" sz="1500">
                <a:solidFill>
                  <a:srgbClr val="898989"/>
                </a:solidFill>
              </a:rPr>
              <a:t>When all the teammates are in the pitch, the team can score to the goal.</a:t>
            </a:r>
          </a:p>
          <a:p>
            <a:pPr marL="0" indent="0" defTabSz="433388">
              <a:buFontTx/>
              <a:buChar char="-"/>
            </a:pPr>
            <a:endParaRPr lang="it-IT" altLang="it-IT" sz="1500">
              <a:solidFill>
                <a:srgbClr val="898989"/>
              </a:solidFill>
            </a:endParaRPr>
          </a:p>
          <a:p>
            <a:pPr marL="0" indent="0" defTabSz="433388">
              <a:buFontTx/>
              <a:buChar char="-"/>
            </a:pPr>
            <a:endParaRPr lang="it-IT" altLang="it-IT" sz="1500">
              <a:solidFill>
                <a:srgbClr val="898989"/>
              </a:solidFill>
            </a:endParaRPr>
          </a:p>
          <a:p>
            <a:pPr marL="0" indent="0" defTabSz="433388">
              <a:spcBef>
                <a:spcPts val="300"/>
              </a:spcBef>
              <a:buFont typeface="Arial" charset="0"/>
              <a:buChar char="•"/>
            </a:pPr>
            <a:r>
              <a:rPr lang="it-IT" altLang="it-IT" sz="1500">
                <a:solidFill>
                  <a:srgbClr val="898989"/>
                </a:solidFill>
              </a:rPr>
              <a:t> </a:t>
            </a:r>
            <a:r>
              <a:rPr lang="it-IT" altLang="it-IT" sz="1500" b="1">
                <a:solidFill>
                  <a:srgbClr val="898989"/>
                </a:solidFill>
                <a:latin typeface="Helvetica" charset="0"/>
                <a:ea typeface="Helvetica" charset="0"/>
                <a:cs typeface="Helvetica" charset="0"/>
                <a:sym typeface="Helvetica" charset="0"/>
              </a:rPr>
              <a:t>Dynamic 3v2</a:t>
            </a:r>
          </a:p>
          <a:p>
            <a:pPr marL="0" indent="0" defTabSz="433388">
              <a:spcBef>
                <a:spcPts val="300"/>
              </a:spcBef>
              <a:buFontTx/>
              <a:buChar char="-"/>
            </a:pPr>
            <a:r>
              <a:rPr lang="it-IT" altLang="it-IT" sz="1500">
                <a:solidFill>
                  <a:srgbClr val="898989"/>
                </a:solidFill>
              </a:rPr>
              <a:t> The game is based on a 3v2 situation, when a team score a goal or the ball or outside the goal side the defending team have to pass the ball to a teammate that enter in the game.</a:t>
            </a:r>
          </a:p>
          <a:p>
            <a:pPr marL="0" indent="0" defTabSz="433388">
              <a:spcBef>
                <a:spcPts val="300"/>
              </a:spcBef>
              <a:buFontTx/>
              <a:buChar char="-"/>
            </a:pPr>
            <a:r>
              <a:rPr lang="it-IT" altLang="it-IT" sz="1500">
                <a:solidFill>
                  <a:srgbClr val="898989"/>
                </a:solidFill>
              </a:rPr>
              <a:t> The team that was attacking has to defend, the player that shoot to the goal can’t continue the game</a:t>
            </a:r>
          </a:p>
        </p:txBody>
      </p:sp>
      <p:grpSp>
        <p:nvGrpSpPr>
          <p:cNvPr id="6146" name="Group 2"/>
          <p:cNvGrpSpPr>
            <a:grpSpLocks/>
          </p:cNvGrpSpPr>
          <p:nvPr/>
        </p:nvGrpSpPr>
        <p:grpSpPr bwMode="auto">
          <a:xfrm>
            <a:off x="3492500" y="285206"/>
            <a:ext cx="2160588" cy="769441"/>
            <a:chOff x="0" y="-72453"/>
            <a:chExt cx="2162175" cy="768793"/>
          </a:xfrm>
        </p:grpSpPr>
        <p:sp>
          <p:nvSpPr>
            <p:cNvPr id="6147" name="Rectangle 3"/>
            <p:cNvSpPr>
              <a:spLocks/>
            </p:cNvSpPr>
            <p:nvPr/>
          </p:nvSpPr>
          <p:spPr bwMode="auto">
            <a:xfrm>
              <a:off x="0" y="0"/>
              <a:ext cx="2162175" cy="623888"/>
            </a:xfrm>
            <a:prstGeom prst="rect">
              <a:avLst/>
            </a:prstGeom>
            <a:solidFill>
              <a:srgbClr val="5FD506"/>
            </a:solidFill>
            <a:ln w="9525" cap="flat" cmpd="sng">
              <a:solidFill>
                <a:srgbClr val="F95815"/>
              </a:solidFill>
              <a:prstDash val="solid"/>
              <a:round/>
              <a:headEnd type="none" w="med" len="med"/>
              <a:tailEnd type="none" w="med" len="med"/>
            </a:ln>
            <a:effectLst>
              <a:outerShdw blurRad="38100" dist="23000" dir="5400000" algn="ctr" rotWithShape="0">
                <a:srgbClr val="808080">
                  <a:alpha val="34999"/>
                </a:srgbClr>
              </a:outerShdw>
            </a:effectLst>
          </p:spPr>
          <p:txBody>
            <a:bodyPr lIns="45720" rIns="45720" anchor="ctr"/>
            <a:lstStyle/>
            <a:p>
              <a:pPr algn="ctr"/>
              <a:endParaRPr lang="it-IT" altLang="it-IT">
                <a:solidFill>
                  <a:srgbClr val="FFFFFF"/>
                </a:solidFill>
              </a:endParaRPr>
            </a:p>
          </p:txBody>
        </p:sp>
        <p:sp>
          <p:nvSpPr>
            <p:cNvPr id="6148" name="Rectangle 4"/>
            <p:cNvSpPr>
              <a:spLocks/>
            </p:cNvSpPr>
            <p:nvPr/>
          </p:nvSpPr>
          <p:spPr bwMode="auto">
            <a:xfrm>
              <a:off x="311843" y="-72453"/>
              <a:ext cx="1538489" cy="768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spAutoFit/>
            </a:bodyPr>
            <a:lstStyle/>
            <a:p>
              <a:pPr algn="ctr"/>
              <a:r>
                <a:rPr lang="it-IT" altLang="it-IT" sz="2200" b="1" i="1">
                  <a:latin typeface="Helvetica" charset="0"/>
                  <a:ea typeface="Helvetica" charset="0"/>
                  <a:cs typeface="Helvetica" charset="0"/>
                  <a:sym typeface="Helvetica" charset="0"/>
                </a:rPr>
                <a:t>Game Form</a:t>
              </a:r>
            </a:p>
          </p:txBody>
        </p:sp>
      </p:grpSp>
      <p:pic>
        <p:nvPicPr>
          <p:cNvPr id="6149" name="Picture 5"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0501" y="1177926"/>
            <a:ext cx="3679825" cy="259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50" name="AutoShape 6"/>
          <p:cNvSpPr>
            <a:spLocks/>
          </p:cNvSpPr>
          <p:nvPr/>
        </p:nvSpPr>
        <p:spPr bwMode="auto">
          <a:xfrm>
            <a:off x="7596188" y="165576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51" name="AutoShape 7"/>
          <p:cNvSpPr>
            <a:spLocks/>
          </p:cNvSpPr>
          <p:nvPr/>
        </p:nvSpPr>
        <p:spPr bwMode="auto">
          <a:xfrm>
            <a:off x="7596188" y="206851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52" name="AutoShape 8"/>
          <p:cNvSpPr>
            <a:spLocks/>
          </p:cNvSpPr>
          <p:nvPr/>
        </p:nvSpPr>
        <p:spPr bwMode="auto">
          <a:xfrm>
            <a:off x="7596188" y="2425701"/>
            <a:ext cx="100012" cy="106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53" name="AutoShape 9"/>
          <p:cNvSpPr>
            <a:spLocks/>
          </p:cNvSpPr>
          <p:nvPr/>
        </p:nvSpPr>
        <p:spPr bwMode="auto">
          <a:xfrm>
            <a:off x="7596188" y="283686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54" name="AutoShape 10"/>
          <p:cNvSpPr>
            <a:spLocks/>
          </p:cNvSpPr>
          <p:nvPr/>
        </p:nvSpPr>
        <p:spPr bwMode="auto">
          <a:xfrm>
            <a:off x="9009063" y="165576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55" name="AutoShape 11"/>
          <p:cNvSpPr>
            <a:spLocks/>
          </p:cNvSpPr>
          <p:nvPr/>
        </p:nvSpPr>
        <p:spPr bwMode="auto">
          <a:xfrm>
            <a:off x="9009063" y="206851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56" name="AutoShape 12"/>
          <p:cNvSpPr>
            <a:spLocks/>
          </p:cNvSpPr>
          <p:nvPr/>
        </p:nvSpPr>
        <p:spPr bwMode="auto">
          <a:xfrm>
            <a:off x="9009063" y="2425701"/>
            <a:ext cx="100012" cy="106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57" name="AutoShape 13"/>
          <p:cNvSpPr>
            <a:spLocks/>
          </p:cNvSpPr>
          <p:nvPr/>
        </p:nvSpPr>
        <p:spPr bwMode="auto">
          <a:xfrm>
            <a:off x="9009063" y="283686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58" name="Oval 14"/>
          <p:cNvSpPr>
            <a:spLocks/>
          </p:cNvSpPr>
          <p:nvPr/>
        </p:nvSpPr>
        <p:spPr bwMode="auto">
          <a:xfrm>
            <a:off x="7524751" y="1758951"/>
            <a:ext cx="80963"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59" name="Oval 15"/>
          <p:cNvSpPr>
            <a:spLocks/>
          </p:cNvSpPr>
          <p:nvPr/>
        </p:nvSpPr>
        <p:spPr bwMode="auto">
          <a:xfrm>
            <a:off x="7454901" y="2136776"/>
            <a:ext cx="80963" cy="80963"/>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60" name="Oval 16"/>
          <p:cNvSpPr>
            <a:spLocks/>
          </p:cNvSpPr>
          <p:nvPr/>
        </p:nvSpPr>
        <p:spPr bwMode="auto">
          <a:xfrm>
            <a:off x="7454901" y="2532063"/>
            <a:ext cx="80963"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61" name="Oval 17"/>
          <p:cNvSpPr>
            <a:spLocks/>
          </p:cNvSpPr>
          <p:nvPr/>
        </p:nvSpPr>
        <p:spPr bwMode="auto">
          <a:xfrm>
            <a:off x="9109076" y="1760538"/>
            <a:ext cx="79375"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62" name="Oval 18"/>
          <p:cNvSpPr>
            <a:spLocks/>
          </p:cNvSpPr>
          <p:nvPr/>
        </p:nvSpPr>
        <p:spPr bwMode="auto">
          <a:xfrm>
            <a:off x="9109076" y="2176463"/>
            <a:ext cx="79375" cy="82550"/>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63" name="Oval 19"/>
          <p:cNvSpPr>
            <a:spLocks/>
          </p:cNvSpPr>
          <p:nvPr/>
        </p:nvSpPr>
        <p:spPr bwMode="auto">
          <a:xfrm>
            <a:off x="7454901" y="2941638"/>
            <a:ext cx="80963"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64" name="Oval 20"/>
          <p:cNvSpPr>
            <a:spLocks/>
          </p:cNvSpPr>
          <p:nvPr/>
        </p:nvSpPr>
        <p:spPr bwMode="auto">
          <a:xfrm>
            <a:off x="9109076" y="2532063"/>
            <a:ext cx="79375" cy="80962"/>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65" name="Oval 21"/>
          <p:cNvSpPr>
            <a:spLocks/>
          </p:cNvSpPr>
          <p:nvPr/>
        </p:nvSpPr>
        <p:spPr bwMode="auto">
          <a:xfrm>
            <a:off x="9109076" y="2941638"/>
            <a:ext cx="79375" cy="82550"/>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66" name="Oval 22"/>
          <p:cNvSpPr>
            <a:spLocks/>
          </p:cNvSpPr>
          <p:nvPr/>
        </p:nvSpPr>
        <p:spPr bwMode="auto">
          <a:xfrm>
            <a:off x="8170864" y="2132013"/>
            <a:ext cx="79375" cy="82550"/>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67" name="Oval 23"/>
          <p:cNvSpPr>
            <a:spLocks/>
          </p:cNvSpPr>
          <p:nvPr/>
        </p:nvSpPr>
        <p:spPr bwMode="auto">
          <a:xfrm>
            <a:off x="8250238" y="2343150"/>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6168" name="Group 24"/>
          <p:cNvGrpSpPr>
            <a:grpSpLocks/>
          </p:cNvGrpSpPr>
          <p:nvPr/>
        </p:nvGrpSpPr>
        <p:grpSpPr bwMode="auto">
          <a:xfrm>
            <a:off x="8115301" y="2212976"/>
            <a:ext cx="55563" cy="61913"/>
            <a:chOff x="-1" y="-1"/>
            <a:chExt cx="53977" cy="60327"/>
          </a:xfrm>
        </p:grpSpPr>
        <p:pic>
          <p:nvPicPr>
            <p:cNvPr id="6169" name="Picture 25"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53977" cy="60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70" name="Picture 26" descr="image.jpeg"/>
            <p:cNvPicPr>
              <a:picLocks noChangeAspect="1"/>
            </p:cNvPicPr>
            <p:nvPr/>
          </p:nvPicPr>
          <p:blipFill>
            <a:blip r:embed="rId4">
              <a:extLst>
                <a:ext uri="{28A0092B-C50C-407E-A947-70E740481C1C}">
                  <a14:useLocalDpi xmlns:a14="http://schemas.microsoft.com/office/drawing/2010/main" val="0"/>
                </a:ext>
              </a:extLst>
            </a:blip>
            <a:srcRect l="19444" t="11926" r="19531" b="18028"/>
            <a:stretch>
              <a:fillRect/>
            </a:stretch>
          </p:blipFill>
          <p:spPr bwMode="auto">
            <a:xfrm>
              <a:off x="16737" y="18187"/>
              <a:ext cx="20483" cy="23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pic>
        <p:nvPicPr>
          <p:cNvPr id="6171" name="Picture 27"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3963988"/>
            <a:ext cx="3679825" cy="2595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72" name="AutoShape 28"/>
          <p:cNvSpPr>
            <a:spLocks/>
          </p:cNvSpPr>
          <p:nvPr/>
        </p:nvSpPr>
        <p:spPr bwMode="auto">
          <a:xfrm>
            <a:off x="7596188" y="4359276"/>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73" name="AutoShape 29"/>
          <p:cNvSpPr>
            <a:spLocks/>
          </p:cNvSpPr>
          <p:nvPr/>
        </p:nvSpPr>
        <p:spPr bwMode="auto">
          <a:xfrm>
            <a:off x="7596188" y="4776788"/>
            <a:ext cx="100012" cy="106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74" name="AutoShape 30"/>
          <p:cNvSpPr>
            <a:spLocks/>
          </p:cNvSpPr>
          <p:nvPr/>
        </p:nvSpPr>
        <p:spPr bwMode="auto">
          <a:xfrm>
            <a:off x="7596188" y="5702301"/>
            <a:ext cx="100012" cy="106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75" name="AutoShape 31"/>
          <p:cNvSpPr>
            <a:spLocks/>
          </p:cNvSpPr>
          <p:nvPr/>
        </p:nvSpPr>
        <p:spPr bwMode="auto">
          <a:xfrm>
            <a:off x="7596188" y="5208588"/>
            <a:ext cx="100012" cy="106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76" name="AutoShape 32"/>
          <p:cNvSpPr>
            <a:spLocks/>
          </p:cNvSpPr>
          <p:nvPr/>
        </p:nvSpPr>
        <p:spPr bwMode="auto">
          <a:xfrm>
            <a:off x="9047163" y="4359276"/>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77" name="AutoShape 33"/>
          <p:cNvSpPr>
            <a:spLocks/>
          </p:cNvSpPr>
          <p:nvPr/>
        </p:nvSpPr>
        <p:spPr bwMode="auto">
          <a:xfrm>
            <a:off x="9047163" y="4776788"/>
            <a:ext cx="100012" cy="106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78" name="AutoShape 34"/>
          <p:cNvSpPr>
            <a:spLocks/>
          </p:cNvSpPr>
          <p:nvPr/>
        </p:nvSpPr>
        <p:spPr bwMode="auto">
          <a:xfrm>
            <a:off x="9053513" y="5208588"/>
            <a:ext cx="100012" cy="106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79" name="AutoShape 35"/>
          <p:cNvSpPr>
            <a:spLocks/>
          </p:cNvSpPr>
          <p:nvPr/>
        </p:nvSpPr>
        <p:spPr bwMode="auto">
          <a:xfrm>
            <a:off x="9053513" y="5684838"/>
            <a:ext cx="100012" cy="106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80" name="Oval 36"/>
          <p:cNvSpPr>
            <a:spLocks/>
          </p:cNvSpPr>
          <p:nvPr/>
        </p:nvSpPr>
        <p:spPr bwMode="auto">
          <a:xfrm>
            <a:off x="8331201" y="5035550"/>
            <a:ext cx="80963" cy="82550"/>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81" name="Oval 37"/>
          <p:cNvSpPr>
            <a:spLocks/>
          </p:cNvSpPr>
          <p:nvPr/>
        </p:nvSpPr>
        <p:spPr bwMode="auto">
          <a:xfrm>
            <a:off x="8788401" y="4737101"/>
            <a:ext cx="80963"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82" name="Oval 38"/>
          <p:cNvSpPr>
            <a:spLocks/>
          </p:cNvSpPr>
          <p:nvPr/>
        </p:nvSpPr>
        <p:spPr bwMode="auto">
          <a:xfrm>
            <a:off x="7993064" y="4556126"/>
            <a:ext cx="793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83" name="Oval 39"/>
          <p:cNvSpPr>
            <a:spLocks/>
          </p:cNvSpPr>
          <p:nvPr/>
        </p:nvSpPr>
        <p:spPr bwMode="auto">
          <a:xfrm>
            <a:off x="7415214" y="4383088"/>
            <a:ext cx="79375" cy="80962"/>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84" name="Oval 40"/>
          <p:cNvSpPr>
            <a:spLocks/>
          </p:cNvSpPr>
          <p:nvPr/>
        </p:nvSpPr>
        <p:spPr bwMode="auto">
          <a:xfrm>
            <a:off x="8370888" y="4841875"/>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85" name="Oval 41"/>
          <p:cNvSpPr>
            <a:spLocks/>
          </p:cNvSpPr>
          <p:nvPr/>
        </p:nvSpPr>
        <p:spPr bwMode="auto">
          <a:xfrm>
            <a:off x="8451851" y="4514850"/>
            <a:ext cx="80963"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86" name="Oval 42"/>
          <p:cNvSpPr>
            <a:spLocks/>
          </p:cNvSpPr>
          <p:nvPr/>
        </p:nvSpPr>
        <p:spPr bwMode="auto">
          <a:xfrm>
            <a:off x="8370888" y="4111625"/>
            <a:ext cx="80962" cy="82550"/>
          </a:xfrm>
          <a:prstGeom prst="ellipse">
            <a:avLst/>
          </a:prstGeom>
          <a:solidFill>
            <a:srgbClr val="8064A2"/>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87" name="Oval 43"/>
          <p:cNvSpPr>
            <a:spLocks/>
          </p:cNvSpPr>
          <p:nvPr/>
        </p:nvSpPr>
        <p:spPr bwMode="auto">
          <a:xfrm>
            <a:off x="8370888" y="5808663"/>
            <a:ext cx="80962" cy="80962"/>
          </a:xfrm>
          <a:prstGeom prst="ellipse">
            <a:avLst/>
          </a:prstGeom>
          <a:solidFill>
            <a:srgbClr val="8064A2"/>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88" name="Oval 44"/>
          <p:cNvSpPr>
            <a:spLocks/>
          </p:cNvSpPr>
          <p:nvPr/>
        </p:nvSpPr>
        <p:spPr bwMode="auto">
          <a:xfrm>
            <a:off x="7373938" y="4276725"/>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89" name="Oval 45"/>
          <p:cNvSpPr>
            <a:spLocks/>
          </p:cNvSpPr>
          <p:nvPr/>
        </p:nvSpPr>
        <p:spPr bwMode="auto">
          <a:xfrm>
            <a:off x="9269413" y="5645151"/>
            <a:ext cx="80962"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90" name="Oval 46"/>
          <p:cNvSpPr>
            <a:spLocks/>
          </p:cNvSpPr>
          <p:nvPr/>
        </p:nvSpPr>
        <p:spPr bwMode="auto">
          <a:xfrm>
            <a:off x="9188451" y="5516563"/>
            <a:ext cx="80963"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6191" name="Group 47"/>
          <p:cNvGrpSpPr>
            <a:grpSpLocks/>
          </p:cNvGrpSpPr>
          <p:nvPr/>
        </p:nvGrpSpPr>
        <p:grpSpPr bwMode="auto">
          <a:xfrm>
            <a:off x="8183564" y="4006850"/>
            <a:ext cx="46037" cy="44450"/>
            <a:chOff x="0" y="0"/>
            <a:chExt cx="46038" cy="44451"/>
          </a:xfrm>
        </p:grpSpPr>
        <p:pic>
          <p:nvPicPr>
            <p:cNvPr id="6192" name="Picture 48"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93" name="Picture 49"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194" name="Group 50"/>
          <p:cNvGrpSpPr>
            <a:grpSpLocks/>
          </p:cNvGrpSpPr>
          <p:nvPr/>
        </p:nvGrpSpPr>
        <p:grpSpPr bwMode="auto">
          <a:xfrm>
            <a:off x="8093075" y="4006850"/>
            <a:ext cx="46038" cy="44450"/>
            <a:chOff x="-1" y="0"/>
            <a:chExt cx="44452" cy="44451"/>
          </a:xfrm>
        </p:grpSpPr>
        <p:pic>
          <p:nvPicPr>
            <p:cNvPr id="6195" name="Picture 5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4452"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96" name="Picture 52"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3783" y="13401"/>
              <a:ext cx="16869"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197" name="Group 53"/>
          <p:cNvGrpSpPr>
            <a:grpSpLocks/>
          </p:cNvGrpSpPr>
          <p:nvPr/>
        </p:nvGrpSpPr>
        <p:grpSpPr bwMode="auto">
          <a:xfrm>
            <a:off x="8204200" y="3941763"/>
            <a:ext cx="46038" cy="44450"/>
            <a:chOff x="0" y="0"/>
            <a:chExt cx="46038" cy="44451"/>
          </a:xfrm>
        </p:grpSpPr>
        <p:pic>
          <p:nvPicPr>
            <p:cNvPr id="6198" name="Picture 54"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99" name="Picture 55"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200" name="Group 56"/>
          <p:cNvGrpSpPr>
            <a:grpSpLocks/>
          </p:cNvGrpSpPr>
          <p:nvPr/>
        </p:nvGrpSpPr>
        <p:grpSpPr bwMode="auto">
          <a:xfrm>
            <a:off x="8139114" y="3973514"/>
            <a:ext cx="46037" cy="46037"/>
            <a:chOff x="0" y="0"/>
            <a:chExt cx="46038" cy="46038"/>
          </a:xfrm>
        </p:grpSpPr>
        <p:pic>
          <p:nvPicPr>
            <p:cNvPr id="6201" name="Picture 57"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02" name="Picture 58"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203" name="Group 59"/>
          <p:cNvGrpSpPr>
            <a:grpSpLocks/>
          </p:cNvGrpSpPr>
          <p:nvPr/>
        </p:nvGrpSpPr>
        <p:grpSpPr bwMode="auto">
          <a:xfrm>
            <a:off x="8078789" y="3949700"/>
            <a:ext cx="46037" cy="46038"/>
            <a:chOff x="-1" y="0"/>
            <a:chExt cx="44452" cy="46038"/>
          </a:xfrm>
        </p:grpSpPr>
        <p:pic>
          <p:nvPicPr>
            <p:cNvPr id="6204" name="Picture 60"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4452"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05" name="Picture 61"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3783" y="13879"/>
              <a:ext cx="16869"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206" name="Group 62"/>
          <p:cNvGrpSpPr>
            <a:grpSpLocks/>
          </p:cNvGrpSpPr>
          <p:nvPr/>
        </p:nvGrpSpPr>
        <p:grpSpPr bwMode="auto">
          <a:xfrm>
            <a:off x="8612189" y="5980114"/>
            <a:ext cx="46037" cy="46037"/>
            <a:chOff x="0" y="0"/>
            <a:chExt cx="46038" cy="46038"/>
          </a:xfrm>
        </p:grpSpPr>
        <p:pic>
          <p:nvPicPr>
            <p:cNvPr id="6207" name="Picture 63"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08" name="Picture 64"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209" name="AutoShape 65"/>
          <p:cNvSpPr>
            <a:spLocks/>
          </p:cNvSpPr>
          <p:nvPr/>
        </p:nvSpPr>
        <p:spPr bwMode="auto">
          <a:xfrm>
            <a:off x="8235951" y="5980113"/>
            <a:ext cx="295275" cy="107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6" y="0"/>
                </a:lnTo>
                <a:lnTo>
                  <a:pt x="16" y="21600"/>
                </a:lnTo>
                <a:lnTo>
                  <a:pt x="21600" y="21600"/>
                </a:ln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lIns="45720" rIns="45720"/>
          <a:lstStyle/>
          <a:p>
            <a:endParaRPr lang="it-IT" altLang="it-IT"/>
          </a:p>
        </p:txBody>
      </p:sp>
      <p:sp>
        <p:nvSpPr>
          <p:cNvPr id="6210" name="Line 66"/>
          <p:cNvSpPr>
            <a:spLocks noChangeShapeType="1"/>
          </p:cNvSpPr>
          <p:nvPr/>
        </p:nvSpPr>
        <p:spPr bwMode="auto">
          <a:xfrm flipV="1">
            <a:off x="8532814" y="5980113"/>
            <a:ext cx="1587" cy="107950"/>
          </a:xfrm>
          <a:prstGeom prst="line">
            <a:avLst/>
          </a:prstGeom>
          <a:noFill/>
          <a:ln w="25400" cap="flat" cmpd="sng">
            <a:solidFill>
              <a:srgbClr val="000000"/>
            </a:solidFill>
            <a:prstDash val="solid"/>
            <a:round/>
            <a:headEnd type="none" w="med" len="med"/>
            <a:tailEnd type="non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grpSp>
        <p:nvGrpSpPr>
          <p:cNvPr id="6211" name="Group 67"/>
          <p:cNvGrpSpPr>
            <a:grpSpLocks/>
          </p:cNvGrpSpPr>
          <p:nvPr/>
        </p:nvGrpSpPr>
        <p:grpSpPr bwMode="auto">
          <a:xfrm>
            <a:off x="8580439" y="6043614"/>
            <a:ext cx="46037" cy="46037"/>
            <a:chOff x="-1" y="0"/>
            <a:chExt cx="44452" cy="46038"/>
          </a:xfrm>
        </p:grpSpPr>
        <p:pic>
          <p:nvPicPr>
            <p:cNvPr id="6212" name="Picture 68"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4452"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13" name="Picture 69"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3783" y="13879"/>
              <a:ext cx="16869"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214" name="Group 70"/>
          <p:cNvGrpSpPr>
            <a:grpSpLocks/>
          </p:cNvGrpSpPr>
          <p:nvPr/>
        </p:nvGrpSpPr>
        <p:grpSpPr bwMode="auto">
          <a:xfrm>
            <a:off x="8658225" y="6019800"/>
            <a:ext cx="46038" cy="46038"/>
            <a:chOff x="0" y="0"/>
            <a:chExt cx="46038" cy="46038"/>
          </a:xfrm>
        </p:grpSpPr>
        <p:pic>
          <p:nvPicPr>
            <p:cNvPr id="6215" name="Picture 7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16" name="Picture 72"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217" name="Group 73"/>
          <p:cNvGrpSpPr>
            <a:grpSpLocks/>
          </p:cNvGrpSpPr>
          <p:nvPr/>
        </p:nvGrpSpPr>
        <p:grpSpPr bwMode="auto">
          <a:xfrm>
            <a:off x="8636000" y="6100764"/>
            <a:ext cx="46038" cy="46037"/>
            <a:chOff x="0" y="0"/>
            <a:chExt cx="46038" cy="46038"/>
          </a:xfrm>
        </p:grpSpPr>
        <p:pic>
          <p:nvPicPr>
            <p:cNvPr id="6218" name="Picture 74"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19" name="Picture 75"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220" name="Group 76"/>
          <p:cNvGrpSpPr>
            <a:grpSpLocks/>
          </p:cNvGrpSpPr>
          <p:nvPr/>
        </p:nvGrpSpPr>
        <p:grpSpPr bwMode="auto">
          <a:xfrm>
            <a:off x="8704264" y="6076950"/>
            <a:ext cx="46037" cy="46038"/>
            <a:chOff x="0" y="0"/>
            <a:chExt cx="46038" cy="46038"/>
          </a:xfrm>
        </p:grpSpPr>
        <p:pic>
          <p:nvPicPr>
            <p:cNvPr id="6221" name="Picture 77"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22" name="Picture 78"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223" name="Group 79"/>
          <p:cNvGrpSpPr>
            <a:grpSpLocks/>
          </p:cNvGrpSpPr>
          <p:nvPr/>
        </p:nvGrpSpPr>
        <p:grpSpPr bwMode="auto">
          <a:xfrm>
            <a:off x="8428039" y="5013325"/>
            <a:ext cx="46037" cy="44450"/>
            <a:chOff x="-1" y="0"/>
            <a:chExt cx="44452" cy="44451"/>
          </a:xfrm>
        </p:grpSpPr>
        <p:pic>
          <p:nvPicPr>
            <p:cNvPr id="6224" name="Picture 80"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4452"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25" name="Picture 81"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3783" y="13401"/>
              <a:ext cx="16869"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226" name="Line 82"/>
          <p:cNvSpPr>
            <a:spLocks noChangeShapeType="1"/>
          </p:cNvSpPr>
          <p:nvPr/>
        </p:nvSpPr>
        <p:spPr bwMode="auto">
          <a:xfrm>
            <a:off x="7874000" y="0"/>
            <a:ext cx="376238" cy="0"/>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227" name="Line 83"/>
          <p:cNvSpPr>
            <a:spLocks noChangeShapeType="1"/>
          </p:cNvSpPr>
          <p:nvPr/>
        </p:nvSpPr>
        <p:spPr bwMode="auto">
          <a:xfrm>
            <a:off x="7705726" y="1827213"/>
            <a:ext cx="396875" cy="273050"/>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pic>
        <p:nvPicPr>
          <p:cNvPr id="6228" name="Picture 84" descr="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768475"/>
            <a:ext cx="762000"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229" name="Line 85"/>
          <p:cNvSpPr>
            <a:spLocks noChangeShapeType="1"/>
          </p:cNvSpPr>
          <p:nvPr/>
        </p:nvSpPr>
        <p:spPr bwMode="auto">
          <a:xfrm flipH="1" flipV="1">
            <a:off x="7661275" y="1868489"/>
            <a:ext cx="330200" cy="230187"/>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Tree>
    <p:extLst>
      <p:ext uri="{BB962C8B-B14F-4D97-AF65-F5344CB8AC3E}">
        <p14:creationId xmlns:p14="http://schemas.microsoft.com/office/powerpoint/2010/main" val="724776426"/>
      </p:ext>
    </p:extLst>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0501" y="1177926"/>
            <a:ext cx="3679825" cy="259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0" name="Picture 2"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3963988"/>
            <a:ext cx="3679825" cy="2595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1" name="AutoShape 3"/>
          <p:cNvSpPr>
            <a:spLocks/>
          </p:cNvSpPr>
          <p:nvPr/>
        </p:nvSpPr>
        <p:spPr bwMode="auto">
          <a:xfrm>
            <a:off x="6675438" y="2616201"/>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72" name="AutoShape 4"/>
          <p:cNvSpPr>
            <a:spLocks/>
          </p:cNvSpPr>
          <p:nvPr/>
        </p:nvSpPr>
        <p:spPr bwMode="auto">
          <a:xfrm>
            <a:off x="6997701" y="2616201"/>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73" name="AutoShape 5"/>
          <p:cNvSpPr>
            <a:spLocks/>
          </p:cNvSpPr>
          <p:nvPr/>
        </p:nvSpPr>
        <p:spPr bwMode="auto">
          <a:xfrm>
            <a:off x="7646989" y="2616201"/>
            <a:ext cx="98425"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74" name="AutoShape 6"/>
          <p:cNvSpPr>
            <a:spLocks/>
          </p:cNvSpPr>
          <p:nvPr/>
        </p:nvSpPr>
        <p:spPr bwMode="auto">
          <a:xfrm>
            <a:off x="7994651" y="2616201"/>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75" name="AutoShape 7"/>
          <p:cNvSpPr>
            <a:spLocks/>
          </p:cNvSpPr>
          <p:nvPr/>
        </p:nvSpPr>
        <p:spPr bwMode="auto">
          <a:xfrm>
            <a:off x="6675438" y="344646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76" name="AutoShape 8"/>
          <p:cNvSpPr>
            <a:spLocks/>
          </p:cNvSpPr>
          <p:nvPr/>
        </p:nvSpPr>
        <p:spPr bwMode="auto">
          <a:xfrm>
            <a:off x="7000876" y="3446464"/>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77" name="AutoShape 9"/>
          <p:cNvSpPr>
            <a:spLocks/>
          </p:cNvSpPr>
          <p:nvPr/>
        </p:nvSpPr>
        <p:spPr bwMode="auto">
          <a:xfrm>
            <a:off x="7646989" y="3446464"/>
            <a:ext cx="98425"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78" name="AutoShape 10"/>
          <p:cNvSpPr>
            <a:spLocks/>
          </p:cNvSpPr>
          <p:nvPr/>
        </p:nvSpPr>
        <p:spPr bwMode="auto">
          <a:xfrm>
            <a:off x="7994651" y="3446464"/>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79" name="Oval 11"/>
          <p:cNvSpPr>
            <a:spLocks/>
          </p:cNvSpPr>
          <p:nvPr/>
        </p:nvSpPr>
        <p:spPr bwMode="auto">
          <a:xfrm>
            <a:off x="7305676" y="3017838"/>
            <a:ext cx="92075"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80" name="Oval 12"/>
          <p:cNvSpPr>
            <a:spLocks/>
          </p:cNvSpPr>
          <p:nvPr/>
        </p:nvSpPr>
        <p:spPr bwMode="auto">
          <a:xfrm>
            <a:off x="7373938" y="3190875"/>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81" name="Oval 13"/>
          <p:cNvSpPr>
            <a:spLocks/>
          </p:cNvSpPr>
          <p:nvPr/>
        </p:nvSpPr>
        <p:spPr bwMode="auto">
          <a:xfrm>
            <a:off x="7356476" y="3619500"/>
            <a:ext cx="80963"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82" name="Oval 14"/>
          <p:cNvSpPr>
            <a:spLocks/>
          </p:cNvSpPr>
          <p:nvPr/>
        </p:nvSpPr>
        <p:spPr bwMode="auto">
          <a:xfrm>
            <a:off x="7373938" y="3784600"/>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83" name="Oval 15"/>
          <p:cNvSpPr>
            <a:spLocks/>
          </p:cNvSpPr>
          <p:nvPr/>
        </p:nvSpPr>
        <p:spPr bwMode="auto">
          <a:xfrm>
            <a:off x="7454901" y="3702050"/>
            <a:ext cx="80963"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84" name="Oval 16"/>
          <p:cNvSpPr>
            <a:spLocks/>
          </p:cNvSpPr>
          <p:nvPr/>
        </p:nvSpPr>
        <p:spPr bwMode="auto">
          <a:xfrm>
            <a:off x="7305676" y="2616201"/>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85" name="Oval 17"/>
          <p:cNvSpPr>
            <a:spLocks/>
          </p:cNvSpPr>
          <p:nvPr/>
        </p:nvSpPr>
        <p:spPr bwMode="auto">
          <a:xfrm>
            <a:off x="7373939" y="2535238"/>
            <a:ext cx="92075"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86" name="Oval 18"/>
          <p:cNvSpPr>
            <a:spLocks/>
          </p:cNvSpPr>
          <p:nvPr/>
        </p:nvSpPr>
        <p:spPr bwMode="auto">
          <a:xfrm>
            <a:off x="7264401" y="2454276"/>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7187" name="Group 19"/>
          <p:cNvGrpSpPr>
            <a:grpSpLocks/>
          </p:cNvGrpSpPr>
          <p:nvPr/>
        </p:nvGrpSpPr>
        <p:grpSpPr bwMode="auto">
          <a:xfrm>
            <a:off x="7254875" y="2667000"/>
            <a:ext cx="46038" cy="46038"/>
            <a:chOff x="0" y="0"/>
            <a:chExt cx="46038" cy="46038"/>
          </a:xfrm>
        </p:grpSpPr>
        <p:pic>
          <p:nvPicPr>
            <p:cNvPr id="7188" name="Picture 20"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89" name="Picture 21"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190" name="Group 22"/>
          <p:cNvGrpSpPr>
            <a:grpSpLocks/>
          </p:cNvGrpSpPr>
          <p:nvPr/>
        </p:nvGrpSpPr>
        <p:grpSpPr bwMode="auto">
          <a:xfrm>
            <a:off x="7443789" y="3609975"/>
            <a:ext cx="46037" cy="46038"/>
            <a:chOff x="0" y="0"/>
            <a:chExt cx="46038" cy="46038"/>
          </a:xfrm>
        </p:grpSpPr>
        <p:pic>
          <p:nvPicPr>
            <p:cNvPr id="7191" name="Picture 23"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92" name="Picture 24"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193" name="Group 25"/>
          <p:cNvGrpSpPr>
            <a:grpSpLocks/>
          </p:cNvGrpSpPr>
          <p:nvPr/>
        </p:nvGrpSpPr>
        <p:grpSpPr bwMode="auto">
          <a:xfrm>
            <a:off x="7397750" y="3090863"/>
            <a:ext cx="46038" cy="44450"/>
            <a:chOff x="0" y="0"/>
            <a:chExt cx="46038" cy="44451"/>
          </a:xfrm>
        </p:grpSpPr>
        <p:pic>
          <p:nvPicPr>
            <p:cNvPr id="7194" name="Picture 26"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95" name="Picture 27"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196" name="AutoShape 28"/>
          <p:cNvSpPr>
            <a:spLocks/>
          </p:cNvSpPr>
          <p:nvPr/>
        </p:nvSpPr>
        <p:spPr bwMode="auto">
          <a:xfrm>
            <a:off x="6850063" y="5392739"/>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97" name="AutoShape 29"/>
          <p:cNvSpPr>
            <a:spLocks/>
          </p:cNvSpPr>
          <p:nvPr/>
        </p:nvSpPr>
        <p:spPr bwMode="auto">
          <a:xfrm>
            <a:off x="7696201" y="5392739"/>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98" name="AutoShape 30"/>
          <p:cNvSpPr>
            <a:spLocks/>
          </p:cNvSpPr>
          <p:nvPr/>
        </p:nvSpPr>
        <p:spPr bwMode="auto">
          <a:xfrm>
            <a:off x="6850063" y="613886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99" name="AutoShape 31"/>
          <p:cNvSpPr>
            <a:spLocks/>
          </p:cNvSpPr>
          <p:nvPr/>
        </p:nvSpPr>
        <p:spPr bwMode="auto">
          <a:xfrm>
            <a:off x="7696201" y="6138864"/>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200" name="Oval 32"/>
          <p:cNvSpPr>
            <a:spLocks/>
          </p:cNvSpPr>
          <p:nvPr/>
        </p:nvSpPr>
        <p:spPr bwMode="auto">
          <a:xfrm>
            <a:off x="7259638" y="5815013"/>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201" name="Oval 33"/>
          <p:cNvSpPr>
            <a:spLocks/>
          </p:cNvSpPr>
          <p:nvPr/>
        </p:nvSpPr>
        <p:spPr bwMode="auto">
          <a:xfrm>
            <a:off x="7319964" y="5734051"/>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202" name="Oval 34"/>
          <p:cNvSpPr>
            <a:spLocks/>
          </p:cNvSpPr>
          <p:nvPr/>
        </p:nvSpPr>
        <p:spPr bwMode="auto">
          <a:xfrm>
            <a:off x="7796214" y="5856288"/>
            <a:ext cx="92075"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203" name="Oval 35"/>
          <p:cNvSpPr>
            <a:spLocks/>
          </p:cNvSpPr>
          <p:nvPr/>
        </p:nvSpPr>
        <p:spPr bwMode="auto">
          <a:xfrm>
            <a:off x="7273926" y="5353051"/>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204" name="Oval 36"/>
          <p:cNvSpPr>
            <a:spLocks/>
          </p:cNvSpPr>
          <p:nvPr/>
        </p:nvSpPr>
        <p:spPr bwMode="auto">
          <a:xfrm>
            <a:off x="7259639" y="6243638"/>
            <a:ext cx="92075"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205" name="Oval 37"/>
          <p:cNvSpPr>
            <a:spLocks/>
          </p:cNvSpPr>
          <p:nvPr/>
        </p:nvSpPr>
        <p:spPr bwMode="auto">
          <a:xfrm>
            <a:off x="6757989" y="5856288"/>
            <a:ext cx="92075"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7206" name="Group 38"/>
          <p:cNvGrpSpPr>
            <a:grpSpLocks/>
          </p:cNvGrpSpPr>
          <p:nvPr/>
        </p:nvGrpSpPr>
        <p:grpSpPr bwMode="auto">
          <a:xfrm>
            <a:off x="7772400" y="5811838"/>
            <a:ext cx="46038" cy="44450"/>
            <a:chOff x="-1" y="0"/>
            <a:chExt cx="44452" cy="44451"/>
          </a:xfrm>
        </p:grpSpPr>
        <p:pic>
          <p:nvPicPr>
            <p:cNvPr id="7207" name="Picture 39"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4452"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08" name="Picture 40"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3783" y="13401"/>
              <a:ext cx="16869"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209" name="Group 41"/>
          <p:cNvGrpSpPr>
            <a:grpSpLocks/>
          </p:cNvGrpSpPr>
          <p:nvPr/>
        </p:nvGrpSpPr>
        <p:grpSpPr bwMode="auto">
          <a:xfrm>
            <a:off x="6850064" y="5937250"/>
            <a:ext cx="46037" cy="46038"/>
            <a:chOff x="0" y="0"/>
            <a:chExt cx="46038" cy="46038"/>
          </a:xfrm>
        </p:grpSpPr>
        <p:pic>
          <p:nvPicPr>
            <p:cNvPr id="7210" name="Picture 42"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11" name="Picture 43"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212" name="Rectangle 44"/>
          <p:cNvSpPr>
            <a:spLocks/>
          </p:cNvSpPr>
          <p:nvPr/>
        </p:nvSpPr>
        <p:spPr bwMode="auto">
          <a:xfrm>
            <a:off x="3568700" y="387350"/>
            <a:ext cx="2160588" cy="623888"/>
          </a:xfrm>
          <a:prstGeom prst="rect">
            <a:avLst/>
          </a:prstGeom>
          <a:solidFill>
            <a:srgbClr val="5FD506"/>
          </a:solidFill>
          <a:ln w="9525" cap="flat" cmpd="sng">
            <a:solidFill>
              <a:srgbClr val="F95815"/>
            </a:solidFill>
            <a:prstDash val="solid"/>
            <a:round/>
            <a:headEnd type="none" w="med" len="med"/>
            <a:tailEnd type="none" w="med" len="med"/>
          </a:ln>
          <a:effectLst>
            <a:outerShdw blurRad="38100" dist="23000" dir="5400000" algn="ctr" rotWithShape="0">
              <a:srgbClr val="808080">
                <a:alpha val="34999"/>
              </a:srgbClr>
            </a:outerShdw>
          </a:effectLst>
        </p:spPr>
        <p:txBody>
          <a:bodyPr lIns="45720" rIns="45720" anchor="ctr"/>
          <a:lstStyle/>
          <a:p>
            <a:pPr algn="ctr"/>
            <a:endParaRPr lang="it-IT" altLang="it-IT">
              <a:solidFill>
                <a:srgbClr val="FFFFFF"/>
              </a:solidFill>
            </a:endParaRPr>
          </a:p>
        </p:txBody>
      </p:sp>
      <p:sp>
        <p:nvSpPr>
          <p:cNvPr id="7213" name="Rectangle 45"/>
          <p:cNvSpPr>
            <a:spLocks/>
          </p:cNvSpPr>
          <p:nvPr/>
        </p:nvSpPr>
        <p:spPr bwMode="auto">
          <a:xfrm>
            <a:off x="3841750" y="272506"/>
            <a:ext cx="1538288"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spAutoFit/>
          </a:bodyPr>
          <a:lstStyle/>
          <a:p>
            <a:pPr algn="ctr"/>
            <a:r>
              <a:rPr lang="it-IT" altLang="it-IT" sz="2200" b="1" i="1">
                <a:latin typeface="Helvetica" charset="0"/>
                <a:ea typeface="Helvetica" charset="0"/>
                <a:cs typeface="Helvetica" charset="0"/>
                <a:sym typeface="Helvetica" charset="0"/>
              </a:rPr>
              <a:t>Game Form</a:t>
            </a:r>
          </a:p>
        </p:txBody>
      </p:sp>
      <p:sp>
        <p:nvSpPr>
          <p:cNvPr id="7214" name="Rectangle 46"/>
          <p:cNvSpPr>
            <a:spLocks/>
          </p:cNvSpPr>
          <p:nvPr/>
        </p:nvSpPr>
        <p:spPr bwMode="auto">
          <a:xfrm>
            <a:off x="2032000" y="1409701"/>
            <a:ext cx="3975100" cy="45730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spcBef>
                <a:spcPts val="300"/>
              </a:spcBef>
              <a:buSzPct val="100000"/>
              <a:buFont typeface="Arial" charset="0"/>
              <a:buChar char="•"/>
            </a:pPr>
            <a:r>
              <a:rPr lang="it-IT" altLang="it-IT" sz="1600">
                <a:solidFill>
                  <a:srgbClr val="898989"/>
                </a:solidFill>
              </a:rPr>
              <a:t> </a:t>
            </a:r>
            <a:r>
              <a:rPr lang="it-IT" altLang="it-IT" sz="1600" b="1">
                <a:solidFill>
                  <a:srgbClr val="898989"/>
                </a:solidFill>
                <a:latin typeface="Helvetica" charset="0"/>
                <a:ea typeface="Helvetica" charset="0"/>
                <a:cs typeface="Helvetica" charset="0"/>
                <a:sym typeface="Helvetica" charset="0"/>
              </a:rPr>
              <a:t>1v1</a:t>
            </a:r>
          </a:p>
          <a:p>
            <a:pPr>
              <a:spcBef>
                <a:spcPts val="300"/>
              </a:spcBef>
            </a:pPr>
            <a:r>
              <a:rPr lang="it-IT" altLang="it-IT" sz="1600">
                <a:solidFill>
                  <a:srgbClr val="898989"/>
                </a:solidFill>
              </a:rPr>
              <a:t>  - 1v1 game with 2 goals each defender, the goal scored in the right goal of the defender give 1 point to the attacker, the goal scored in the left goal gives 2 points.</a:t>
            </a:r>
          </a:p>
          <a:p>
            <a:pPr>
              <a:spcBef>
                <a:spcPts val="300"/>
              </a:spcBef>
            </a:pPr>
            <a:r>
              <a:rPr lang="it-IT" altLang="it-IT" sz="1600">
                <a:solidFill>
                  <a:srgbClr val="898989"/>
                </a:solidFill>
              </a:rPr>
              <a:t>- When the attacker scores a goal, a player of the opposite team can start and attack to score in the goals, the last attacker have to try to run back and tackle.</a:t>
            </a:r>
          </a:p>
          <a:p>
            <a:pPr>
              <a:spcBef>
                <a:spcPts val="400"/>
              </a:spcBef>
              <a:buSzPct val="100000"/>
              <a:buFontTx/>
              <a:buChar char="-"/>
            </a:pPr>
            <a:endParaRPr lang="it-IT" altLang="it-IT" sz="1600">
              <a:solidFill>
                <a:srgbClr val="898989"/>
              </a:solidFill>
            </a:endParaRPr>
          </a:p>
          <a:p>
            <a:pPr>
              <a:spcBef>
                <a:spcPts val="400"/>
              </a:spcBef>
              <a:buSzPct val="100000"/>
              <a:buFontTx/>
              <a:buChar char="-"/>
            </a:pPr>
            <a:endParaRPr lang="it-IT" altLang="it-IT" sz="1600">
              <a:solidFill>
                <a:srgbClr val="898989"/>
              </a:solidFill>
            </a:endParaRPr>
          </a:p>
          <a:p>
            <a:pPr>
              <a:spcBef>
                <a:spcPts val="300"/>
              </a:spcBef>
              <a:buSzPct val="100000"/>
              <a:buFont typeface="Arial" charset="0"/>
              <a:buChar char="•"/>
            </a:pPr>
            <a:r>
              <a:rPr lang="it-IT" altLang="it-IT" sz="1600">
                <a:solidFill>
                  <a:srgbClr val="898989"/>
                </a:solidFill>
              </a:rPr>
              <a:t> </a:t>
            </a:r>
            <a:r>
              <a:rPr lang="it-IT" altLang="it-IT" sz="1600" b="1">
                <a:solidFill>
                  <a:srgbClr val="898989"/>
                </a:solidFill>
                <a:latin typeface="Helvetica" charset="0"/>
                <a:ea typeface="Helvetica" charset="0"/>
                <a:cs typeface="Helvetica" charset="0"/>
                <a:sym typeface="Helvetica" charset="0"/>
              </a:rPr>
              <a:t>2v1</a:t>
            </a:r>
          </a:p>
          <a:p>
            <a:pPr>
              <a:spcBef>
                <a:spcPts val="300"/>
              </a:spcBef>
              <a:buSzPct val="100000"/>
              <a:buFontTx/>
              <a:buChar char="-"/>
            </a:pPr>
            <a:r>
              <a:rPr lang="it-IT" altLang="it-IT" sz="1600">
                <a:solidFill>
                  <a:srgbClr val="898989"/>
                </a:solidFill>
              </a:rPr>
              <a:t> The players into the box has to play a 1v1 situation, the layers outside the box can help the attacker. </a:t>
            </a:r>
          </a:p>
          <a:p>
            <a:pPr>
              <a:spcBef>
                <a:spcPts val="300"/>
              </a:spcBef>
              <a:buSzPct val="100000"/>
              <a:buFontTx/>
              <a:buChar char="-"/>
            </a:pPr>
            <a:r>
              <a:rPr lang="it-IT" altLang="it-IT" sz="1600">
                <a:solidFill>
                  <a:srgbClr val="898989"/>
                </a:solidFill>
              </a:rPr>
              <a:t> Passes of the attacker gives 1 point, a difensive tackle gives 2 point to the defender.</a:t>
            </a:r>
          </a:p>
        </p:txBody>
      </p:sp>
      <p:pic>
        <p:nvPicPr>
          <p:cNvPr id="7215" name="Picture 47" descr="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02438" y="3090863"/>
            <a:ext cx="506412"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216" name="Line 48"/>
          <p:cNvSpPr>
            <a:spLocks noChangeShapeType="1"/>
          </p:cNvSpPr>
          <p:nvPr/>
        </p:nvSpPr>
        <p:spPr bwMode="auto">
          <a:xfrm flipH="1" flipV="1">
            <a:off x="7412039" y="5810251"/>
            <a:ext cx="333375" cy="87313"/>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7217" name="Line 49"/>
          <p:cNvSpPr>
            <a:spLocks noChangeShapeType="1"/>
          </p:cNvSpPr>
          <p:nvPr/>
        </p:nvSpPr>
        <p:spPr bwMode="auto">
          <a:xfrm>
            <a:off x="7435850" y="5754688"/>
            <a:ext cx="319088" cy="87312"/>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Tree>
    <p:extLst>
      <p:ext uri="{BB962C8B-B14F-4D97-AF65-F5344CB8AC3E}">
        <p14:creationId xmlns:p14="http://schemas.microsoft.com/office/powerpoint/2010/main" val="790145998"/>
      </p:ext>
    </p:extLst>
  </p:cSld>
  <p:clrMapOvr>
    <a:masterClrMapping/>
  </p:clrMapOvr>
  <p:transition spd="me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0501" y="1177926"/>
            <a:ext cx="3679825" cy="259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194" name="Picture 2"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3963988"/>
            <a:ext cx="3679825" cy="2595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5" name="AutoShape 3"/>
          <p:cNvSpPr>
            <a:spLocks/>
          </p:cNvSpPr>
          <p:nvPr/>
        </p:nvSpPr>
        <p:spPr bwMode="auto">
          <a:xfrm>
            <a:off x="7994651" y="272097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196" name="AutoShape 4"/>
          <p:cNvSpPr>
            <a:spLocks/>
          </p:cNvSpPr>
          <p:nvPr/>
        </p:nvSpPr>
        <p:spPr bwMode="auto">
          <a:xfrm>
            <a:off x="8643938" y="2720976"/>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197" name="AutoShape 5"/>
          <p:cNvSpPr>
            <a:spLocks/>
          </p:cNvSpPr>
          <p:nvPr/>
        </p:nvSpPr>
        <p:spPr bwMode="auto">
          <a:xfrm>
            <a:off x="7994651" y="2247901"/>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198" name="AutoShape 6"/>
          <p:cNvSpPr>
            <a:spLocks/>
          </p:cNvSpPr>
          <p:nvPr/>
        </p:nvSpPr>
        <p:spPr bwMode="auto">
          <a:xfrm>
            <a:off x="8643938" y="2247901"/>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199" name="AutoShape 7"/>
          <p:cNvSpPr>
            <a:spLocks/>
          </p:cNvSpPr>
          <p:nvPr/>
        </p:nvSpPr>
        <p:spPr bwMode="auto">
          <a:xfrm>
            <a:off x="8643938" y="3190876"/>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00" name="AutoShape 8"/>
          <p:cNvSpPr>
            <a:spLocks/>
          </p:cNvSpPr>
          <p:nvPr/>
        </p:nvSpPr>
        <p:spPr bwMode="auto">
          <a:xfrm>
            <a:off x="7994651" y="319087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01" name="Oval 9"/>
          <p:cNvSpPr>
            <a:spLocks/>
          </p:cNvSpPr>
          <p:nvPr/>
        </p:nvSpPr>
        <p:spPr bwMode="auto">
          <a:xfrm>
            <a:off x="8094664" y="3543301"/>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02" name="Oval 10"/>
          <p:cNvSpPr>
            <a:spLocks/>
          </p:cNvSpPr>
          <p:nvPr/>
        </p:nvSpPr>
        <p:spPr bwMode="auto">
          <a:xfrm>
            <a:off x="8324851" y="2976563"/>
            <a:ext cx="80963"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03" name="Oval 11"/>
          <p:cNvSpPr>
            <a:spLocks/>
          </p:cNvSpPr>
          <p:nvPr/>
        </p:nvSpPr>
        <p:spPr bwMode="auto">
          <a:xfrm>
            <a:off x="8324851" y="2493963"/>
            <a:ext cx="80963"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04" name="Oval 12"/>
          <p:cNvSpPr>
            <a:spLocks/>
          </p:cNvSpPr>
          <p:nvPr/>
        </p:nvSpPr>
        <p:spPr bwMode="auto">
          <a:xfrm>
            <a:off x="8551864" y="3411538"/>
            <a:ext cx="92075"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05" name="Oval 13"/>
          <p:cNvSpPr>
            <a:spLocks/>
          </p:cNvSpPr>
          <p:nvPr/>
        </p:nvSpPr>
        <p:spPr bwMode="auto">
          <a:xfrm>
            <a:off x="8551864" y="3624263"/>
            <a:ext cx="92075"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06" name="Oval 14"/>
          <p:cNvSpPr>
            <a:spLocks/>
          </p:cNvSpPr>
          <p:nvPr/>
        </p:nvSpPr>
        <p:spPr bwMode="auto">
          <a:xfrm>
            <a:off x="8048626" y="3667126"/>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8207" name="Group 15"/>
          <p:cNvGrpSpPr>
            <a:grpSpLocks/>
          </p:cNvGrpSpPr>
          <p:nvPr/>
        </p:nvGrpSpPr>
        <p:grpSpPr bwMode="auto">
          <a:xfrm>
            <a:off x="7254875" y="2667000"/>
            <a:ext cx="46038" cy="46038"/>
            <a:chOff x="0" y="0"/>
            <a:chExt cx="46038" cy="46038"/>
          </a:xfrm>
        </p:grpSpPr>
        <p:pic>
          <p:nvPicPr>
            <p:cNvPr id="8208" name="Picture 16"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09" name="Picture 17"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10" name="Group 18"/>
          <p:cNvGrpSpPr>
            <a:grpSpLocks/>
          </p:cNvGrpSpPr>
          <p:nvPr/>
        </p:nvGrpSpPr>
        <p:grpSpPr bwMode="auto">
          <a:xfrm>
            <a:off x="8180389" y="3503614"/>
            <a:ext cx="46037" cy="46037"/>
            <a:chOff x="0" y="0"/>
            <a:chExt cx="46038" cy="46038"/>
          </a:xfrm>
        </p:grpSpPr>
        <p:pic>
          <p:nvPicPr>
            <p:cNvPr id="8211" name="Picture 19"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12" name="Picture 20"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213" name="AutoShape 21"/>
          <p:cNvSpPr>
            <a:spLocks/>
          </p:cNvSpPr>
          <p:nvPr/>
        </p:nvSpPr>
        <p:spPr bwMode="auto">
          <a:xfrm>
            <a:off x="7646989" y="4192589"/>
            <a:ext cx="98425"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14" name="AutoShape 22"/>
          <p:cNvSpPr>
            <a:spLocks/>
          </p:cNvSpPr>
          <p:nvPr/>
        </p:nvSpPr>
        <p:spPr bwMode="auto">
          <a:xfrm>
            <a:off x="7646989" y="4576764"/>
            <a:ext cx="98425"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15" name="AutoShape 23"/>
          <p:cNvSpPr>
            <a:spLocks/>
          </p:cNvSpPr>
          <p:nvPr/>
        </p:nvSpPr>
        <p:spPr bwMode="auto">
          <a:xfrm>
            <a:off x="7646989" y="5389564"/>
            <a:ext cx="98425"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16" name="AutoShape 24"/>
          <p:cNvSpPr>
            <a:spLocks/>
          </p:cNvSpPr>
          <p:nvPr/>
        </p:nvSpPr>
        <p:spPr bwMode="auto">
          <a:xfrm>
            <a:off x="7646989" y="5026026"/>
            <a:ext cx="98425"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17" name="Oval 25"/>
          <p:cNvSpPr>
            <a:spLocks/>
          </p:cNvSpPr>
          <p:nvPr/>
        </p:nvSpPr>
        <p:spPr bwMode="auto">
          <a:xfrm>
            <a:off x="8364538" y="5151438"/>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18" name="Oval 26"/>
          <p:cNvSpPr>
            <a:spLocks/>
          </p:cNvSpPr>
          <p:nvPr/>
        </p:nvSpPr>
        <p:spPr bwMode="auto">
          <a:xfrm>
            <a:off x="8226426" y="4318001"/>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19" name="Oval 27"/>
          <p:cNvSpPr>
            <a:spLocks/>
          </p:cNvSpPr>
          <p:nvPr/>
        </p:nvSpPr>
        <p:spPr bwMode="auto">
          <a:xfrm>
            <a:off x="7902576" y="4702176"/>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20" name="Oval 28"/>
          <p:cNvSpPr>
            <a:spLocks/>
          </p:cNvSpPr>
          <p:nvPr/>
        </p:nvSpPr>
        <p:spPr bwMode="auto">
          <a:xfrm>
            <a:off x="8459789" y="4965701"/>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21" name="Oval 29"/>
          <p:cNvSpPr>
            <a:spLocks/>
          </p:cNvSpPr>
          <p:nvPr/>
        </p:nvSpPr>
        <p:spPr bwMode="auto">
          <a:xfrm>
            <a:off x="7254876" y="4341813"/>
            <a:ext cx="92075" cy="80962"/>
          </a:xfrm>
          <a:prstGeom prst="ellipse">
            <a:avLst/>
          </a:prstGeom>
          <a:solidFill>
            <a:srgbClr val="604A7B"/>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604A7B"/>
              </a:solidFill>
            </a:endParaRPr>
          </a:p>
        </p:txBody>
      </p:sp>
      <p:grpSp>
        <p:nvGrpSpPr>
          <p:cNvPr id="8222" name="Group 30"/>
          <p:cNvGrpSpPr>
            <a:grpSpLocks/>
          </p:cNvGrpSpPr>
          <p:nvPr/>
        </p:nvGrpSpPr>
        <p:grpSpPr bwMode="auto">
          <a:xfrm>
            <a:off x="8313739" y="4389439"/>
            <a:ext cx="46037" cy="46037"/>
            <a:chOff x="0" y="0"/>
            <a:chExt cx="46038" cy="46038"/>
          </a:xfrm>
        </p:grpSpPr>
        <p:pic>
          <p:nvPicPr>
            <p:cNvPr id="8223" name="Picture 3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24" name="Picture 32"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25" name="Group 33"/>
          <p:cNvGrpSpPr>
            <a:grpSpLocks/>
          </p:cNvGrpSpPr>
          <p:nvPr/>
        </p:nvGrpSpPr>
        <p:grpSpPr bwMode="auto">
          <a:xfrm>
            <a:off x="7600950" y="4170364"/>
            <a:ext cx="46038" cy="46037"/>
            <a:chOff x="0" y="0"/>
            <a:chExt cx="46038" cy="46038"/>
          </a:xfrm>
        </p:grpSpPr>
        <p:pic>
          <p:nvPicPr>
            <p:cNvPr id="8226" name="Picture 34"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27" name="Picture 35"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228" name="AutoShape 36"/>
          <p:cNvSpPr>
            <a:spLocks/>
          </p:cNvSpPr>
          <p:nvPr/>
        </p:nvSpPr>
        <p:spPr bwMode="auto">
          <a:xfrm>
            <a:off x="8991601" y="421322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29" name="AutoShape 37"/>
          <p:cNvSpPr>
            <a:spLocks/>
          </p:cNvSpPr>
          <p:nvPr/>
        </p:nvSpPr>
        <p:spPr bwMode="auto">
          <a:xfrm>
            <a:off x="8991601" y="4597401"/>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30" name="AutoShape 38"/>
          <p:cNvSpPr>
            <a:spLocks/>
          </p:cNvSpPr>
          <p:nvPr/>
        </p:nvSpPr>
        <p:spPr bwMode="auto">
          <a:xfrm>
            <a:off x="8991601" y="5410201"/>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31" name="AutoShape 39"/>
          <p:cNvSpPr>
            <a:spLocks/>
          </p:cNvSpPr>
          <p:nvPr/>
        </p:nvSpPr>
        <p:spPr bwMode="auto">
          <a:xfrm>
            <a:off x="8991601" y="5046664"/>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32" name="AutoShape 40"/>
          <p:cNvSpPr>
            <a:spLocks/>
          </p:cNvSpPr>
          <p:nvPr/>
        </p:nvSpPr>
        <p:spPr bwMode="auto">
          <a:xfrm>
            <a:off x="8237539" y="5514975"/>
            <a:ext cx="295275" cy="107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6" y="0"/>
                </a:lnTo>
                <a:lnTo>
                  <a:pt x="16" y="21600"/>
                </a:lnTo>
                <a:lnTo>
                  <a:pt x="21600" y="21600"/>
                </a:ln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lIns="45720" rIns="45720"/>
          <a:lstStyle/>
          <a:p>
            <a:endParaRPr lang="it-IT" altLang="it-IT"/>
          </a:p>
        </p:txBody>
      </p:sp>
      <p:sp>
        <p:nvSpPr>
          <p:cNvPr id="8233" name="Line 41"/>
          <p:cNvSpPr>
            <a:spLocks noChangeShapeType="1"/>
          </p:cNvSpPr>
          <p:nvPr/>
        </p:nvSpPr>
        <p:spPr bwMode="auto">
          <a:xfrm flipV="1">
            <a:off x="8531225" y="5514976"/>
            <a:ext cx="1588" cy="106363"/>
          </a:xfrm>
          <a:prstGeom prst="line">
            <a:avLst/>
          </a:prstGeom>
          <a:noFill/>
          <a:ln w="25400" cap="flat" cmpd="sng">
            <a:solidFill>
              <a:srgbClr val="000000"/>
            </a:solidFill>
            <a:prstDash val="solid"/>
            <a:round/>
            <a:headEnd type="none" w="med" len="med"/>
            <a:tailEnd type="non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8234" name="Oval 42"/>
          <p:cNvSpPr>
            <a:spLocks/>
          </p:cNvSpPr>
          <p:nvPr/>
        </p:nvSpPr>
        <p:spPr bwMode="auto">
          <a:xfrm>
            <a:off x="8131176" y="4783138"/>
            <a:ext cx="80963"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35" name="Oval 43"/>
          <p:cNvSpPr>
            <a:spLocks/>
          </p:cNvSpPr>
          <p:nvPr/>
        </p:nvSpPr>
        <p:spPr bwMode="auto">
          <a:xfrm>
            <a:off x="8324851" y="4494213"/>
            <a:ext cx="80963"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36" name="Oval 44"/>
          <p:cNvSpPr>
            <a:spLocks/>
          </p:cNvSpPr>
          <p:nvPr/>
        </p:nvSpPr>
        <p:spPr bwMode="auto">
          <a:xfrm>
            <a:off x="7254876" y="4494213"/>
            <a:ext cx="92075" cy="80962"/>
          </a:xfrm>
          <a:prstGeom prst="ellipse">
            <a:avLst/>
          </a:prstGeom>
          <a:solidFill>
            <a:srgbClr val="604A7B"/>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37" name="Oval 45"/>
          <p:cNvSpPr>
            <a:spLocks/>
          </p:cNvSpPr>
          <p:nvPr/>
        </p:nvSpPr>
        <p:spPr bwMode="auto">
          <a:xfrm>
            <a:off x="7286626" y="4641851"/>
            <a:ext cx="92075" cy="80963"/>
          </a:xfrm>
          <a:prstGeom prst="ellipse">
            <a:avLst/>
          </a:prstGeom>
          <a:solidFill>
            <a:srgbClr val="604A7B"/>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8238" name="Group 46"/>
          <p:cNvGrpSpPr>
            <a:grpSpLocks/>
          </p:cNvGrpSpPr>
          <p:nvPr/>
        </p:nvGrpSpPr>
        <p:grpSpPr bwMode="auto">
          <a:xfrm>
            <a:off x="7613650" y="4494214"/>
            <a:ext cx="46038" cy="46037"/>
            <a:chOff x="-1" y="0"/>
            <a:chExt cx="44452" cy="46038"/>
          </a:xfrm>
        </p:grpSpPr>
        <p:pic>
          <p:nvPicPr>
            <p:cNvPr id="8239" name="Picture 47"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4452"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40" name="Picture 48"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3783" y="13879"/>
              <a:ext cx="16869"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41" name="Group 49"/>
          <p:cNvGrpSpPr>
            <a:grpSpLocks/>
          </p:cNvGrpSpPr>
          <p:nvPr/>
        </p:nvGrpSpPr>
        <p:grpSpPr bwMode="auto">
          <a:xfrm>
            <a:off x="7608889" y="4702175"/>
            <a:ext cx="46037" cy="46038"/>
            <a:chOff x="0" y="0"/>
            <a:chExt cx="46038" cy="46038"/>
          </a:xfrm>
        </p:grpSpPr>
        <p:pic>
          <p:nvPicPr>
            <p:cNvPr id="8242" name="Picture 50"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43" name="Picture 51"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44" name="Group 52"/>
          <p:cNvGrpSpPr>
            <a:grpSpLocks/>
          </p:cNvGrpSpPr>
          <p:nvPr/>
        </p:nvGrpSpPr>
        <p:grpSpPr bwMode="auto">
          <a:xfrm>
            <a:off x="7627939" y="4965700"/>
            <a:ext cx="46037" cy="44450"/>
            <a:chOff x="-1" y="0"/>
            <a:chExt cx="44452" cy="44451"/>
          </a:xfrm>
        </p:grpSpPr>
        <p:pic>
          <p:nvPicPr>
            <p:cNvPr id="8245" name="Picture 53"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4452"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46" name="Picture 54"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3783" y="13401"/>
              <a:ext cx="16869"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47" name="Group 55"/>
          <p:cNvGrpSpPr>
            <a:grpSpLocks/>
          </p:cNvGrpSpPr>
          <p:nvPr/>
        </p:nvGrpSpPr>
        <p:grpSpPr bwMode="auto">
          <a:xfrm>
            <a:off x="7605714" y="5410200"/>
            <a:ext cx="46037" cy="46038"/>
            <a:chOff x="0" y="0"/>
            <a:chExt cx="46038" cy="46038"/>
          </a:xfrm>
        </p:grpSpPr>
        <p:pic>
          <p:nvPicPr>
            <p:cNvPr id="8248" name="Picture 56"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49" name="Picture 57"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50" name="Group 58"/>
          <p:cNvGrpSpPr>
            <a:grpSpLocks/>
          </p:cNvGrpSpPr>
          <p:nvPr/>
        </p:nvGrpSpPr>
        <p:grpSpPr bwMode="auto">
          <a:xfrm>
            <a:off x="7591425" y="5233988"/>
            <a:ext cx="46038" cy="44450"/>
            <a:chOff x="0" y="0"/>
            <a:chExt cx="46038" cy="44451"/>
          </a:xfrm>
        </p:grpSpPr>
        <p:pic>
          <p:nvPicPr>
            <p:cNvPr id="8251" name="Picture 59"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52" name="Picture 60"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53" name="Group 61"/>
          <p:cNvGrpSpPr>
            <a:grpSpLocks/>
          </p:cNvGrpSpPr>
          <p:nvPr/>
        </p:nvGrpSpPr>
        <p:grpSpPr bwMode="auto">
          <a:xfrm>
            <a:off x="9091614" y="4124325"/>
            <a:ext cx="46037" cy="46038"/>
            <a:chOff x="0" y="0"/>
            <a:chExt cx="46038" cy="46038"/>
          </a:xfrm>
        </p:grpSpPr>
        <p:pic>
          <p:nvPicPr>
            <p:cNvPr id="8254" name="Picture 62"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55" name="Picture 63"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56" name="Group 64"/>
          <p:cNvGrpSpPr>
            <a:grpSpLocks/>
          </p:cNvGrpSpPr>
          <p:nvPr/>
        </p:nvGrpSpPr>
        <p:grpSpPr bwMode="auto">
          <a:xfrm>
            <a:off x="9105900" y="4330700"/>
            <a:ext cx="46038" cy="46038"/>
            <a:chOff x="0" y="0"/>
            <a:chExt cx="46038" cy="46038"/>
          </a:xfrm>
        </p:grpSpPr>
        <p:pic>
          <p:nvPicPr>
            <p:cNvPr id="8257" name="Picture 65"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58" name="Picture 66"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59" name="Group 67"/>
          <p:cNvGrpSpPr>
            <a:grpSpLocks/>
          </p:cNvGrpSpPr>
          <p:nvPr/>
        </p:nvGrpSpPr>
        <p:grpSpPr bwMode="auto">
          <a:xfrm>
            <a:off x="9113839" y="4575175"/>
            <a:ext cx="46037" cy="44450"/>
            <a:chOff x="0" y="0"/>
            <a:chExt cx="46038" cy="44451"/>
          </a:xfrm>
        </p:grpSpPr>
        <p:pic>
          <p:nvPicPr>
            <p:cNvPr id="8260" name="Picture 68"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61" name="Picture 69"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62" name="Group 70"/>
          <p:cNvGrpSpPr>
            <a:grpSpLocks/>
          </p:cNvGrpSpPr>
          <p:nvPr/>
        </p:nvGrpSpPr>
        <p:grpSpPr bwMode="auto">
          <a:xfrm>
            <a:off x="9105900" y="4783139"/>
            <a:ext cx="46038" cy="46037"/>
            <a:chOff x="0" y="0"/>
            <a:chExt cx="46038" cy="46038"/>
          </a:xfrm>
        </p:grpSpPr>
        <p:pic>
          <p:nvPicPr>
            <p:cNvPr id="8263" name="Picture 7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64" name="Picture 72"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65" name="Group 73"/>
          <p:cNvGrpSpPr>
            <a:grpSpLocks/>
          </p:cNvGrpSpPr>
          <p:nvPr/>
        </p:nvGrpSpPr>
        <p:grpSpPr bwMode="auto">
          <a:xfrm>
            <a:off x="9091614" y="4997450"/>
            <a:ext cx="46037" cy="46038"/>
            <a:chOff x="0" y="0"/>
            <a:chExt cx="46038" cy="46038"/>
          </a:xfrm>
        </p:grpSpPr>
        <p:pic>
          <p:nvPicPr>
            <p:cNvPr id="8266" name="Picture 74"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67" name="Picture 75"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68" name="Group 76"/>
          <p:cNvGrpSpPr>
            <a:grpSpLocks/>
          </p:cNvGrpSpPr>
          <p:nvPr/>
        </p:nvGrpSpPr>
        <p:grpSpPr bwMode="auto">
          <a:xfrm>
            <a:off x="9105900" y="5256214"/>
            <a:ext cx="46038" cy="46037"/>
            <a:chOff x="0" y="0"/>
            <a:chExt cx="46038" cy="46038"/>
          </a:xfrm>
        </p:grpSpPr>
        <p:pic>
          <p:nvPicPr>
            <p:cNvPr id="8269" name="Picture 77"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70" name="Picture 78"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71" name="Group 79"/>
          <p:cNvGrpSpPr>
            <a:grpSpLocks/>
          </p:cNvGrpSpPr>
          <p:nvPr/>
        </p:nvGrpSpPr>
        <p:grpSpPr bwMode="auto">
          <a:xfrm>
            <a:off x="9123364" y="5537200"/>
            <a:ext cx="46037" cy="46038"/>
            <a:chOff x="0" y="0"/>
            <a:chExt cx="46038" cy="46038"/>
          </a:xfrm>
        </p:grpSpPr>
        <p:pic>
          <p:nvPicPr>
            <p:cNvPr id="8272" name="Picture 80"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73" name="Picture 81"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274" name="Rectangle 82"/>
          <p:cNvSpPr>
            <a:spLocks/>
          </p:cNvSpPr>
          <p:nvPr/>
        </p:nvSpPr>
        <p:spPr bwMode="auto">
          <a:xfrm>
            <a:off x="8251826" y="4016375"/>
            <a:ext cx="18691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800"/>
              <a:t>gk</a:t>
            </a:r>
          </a:p>
        </p:txBody>
      </p:sp>
      <p:sp>
        <p:nvSpPr>
          <p:cNvPr id="8275" name="Rectangle 83"/>
          <p:cNvSpPr>
            <a:spLocks/>
          </p:cNvSpPr>
          <p:nvPr/>
        </p:nvSpPr>
        <p:spPr bwMode="auto">
          <a:xfrm>
            <a:off x="8237539" y="5322888"/>
            <a:ext cx="18691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800"/>
              <a:t>gk</a:t>
            </a:r>
          </a:p>
        </p:txBody>
      </p:sp>
      <p:sp>
        <p:nvSpPr>
          <p:cNvPr id="8276" name="Rectangle 84"/>
          <p:cNvSpPr>
            <a:spLocks/>
          </p:cNvSpPr>
          <p:nvPr/>
        </p:nvSpPr>
        <p:spPr bwMode="auto">
          <a:xfrm>
            <a:off x="3568700" y="387350"/>
            <a:ext cx="2160588" cy="623888"/>
          </a:xfrm>
          <a:prstGeom prst="rect">
            <a:avLst/>
          </a:prstGeom>
          <a:solidFill>
            <a:srgbClr val="5FD506"/>
          </a:solidFill>
          <a:ln w="9525" cap="flat" cmpd="sng">
            <a:solidFill>
              <a:srgbClr val="F95815"/>
            </a:solidFill>
            <a:prstDash val="solid"/>
            <a:round/>
            <a:headEnd type="none" w="med" len="med"/>
            <a:tailEnd type="none" w="med" len="med"/>
          </a:ln>
          <a:effectLst>
            <a:outerShdw blurRad="38100" dist="23000" dir="5400000" algn="ctr" rotWithShape="0">
              <a:srgbClr val="808080">
                <a:alpha val="34999"/>
              </a:srgbClr>
            </a:outerShdw>
          </a:effectLst>
        </p:spPr>
        <p:txBody>
          <a:bodyPr lIns="45720" rIns="45720" anchor="ctr"/>
          <a:lstStyle/>
          <a:p>
            <a:pPr algn="ctr"/>
            <a:endParaRPr lang="it-IT" altLang="it-IT">
              <a:solidFill>
                <a:srgbClr val="FFFFFF"/>
              </a:solidFill>
            </a:endParaRPr>
          </a:p>
        </p:txBody>
      </p:sp>
      <p:sp>
        <p:nvSpPr>
          <p:cNvPr id="8277" name="Rectangle 85"/>
          <p:cNvSpPr>
            <a:spLocks/>
          </p:cNvSpPr>
          <p:nvPr/>
        </p:nvSpPr>
        <p:spPr bwMode="auto">
          <a:xfrm>
            <a:off x="3841750" y="272506"/>
            <a:ext cx="1538288"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spAutoFit/>
          </a:bodyPr>
          <a:lstStyle/>
          <a:p>
            <a:pPr algn="ctr"/>
            <a:r>
              <a:rPr lang="it-IT" altLang="it-IT" sz="2200" b="1" i="1">
                <a:latin typeface="Helvetica" charset="0"/>
                <a:ea typeface="Helvetica" charset="0"/>
                <a:cs typeface="Helvetica" charset="0"/>
                <a:sym typeface="Helvetica" charset="0"/>
              </a:rPr>
              <a:t>Game Form</a:t>
            </a:r>
          </a:p>
        </p:txBody>
      </p:sp>
      <p:sp>
        <p:nvSpPr>
          <p:cNvPr id="8278" name="Rectangle 86"/>
          <p:cNvSpPr>
            <a:spLocks/>
          </p:cNvSpPr>
          <p:nvPr/>
        </p:nvSpPr>
        <p:spPr bwMode="auto">
          <a:xfrm>
            <a:off x="2032000" y="1409701"/>
            <a:ext cx="3975100" cy="4272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spcBef>
                <a:spcPts val="300"/>
              </a:spcBef>
              <a:buSzPct val="100000"/>
              <a:buFont typeface="Arial" charset="0"/>
              <a:buChar char="•"/>
            </a:pPr>
            <a:r>
              <a:rPr lang="it-IT" altLang="it-IT" sz="1600">
                <a:solidFill>
                  <a:srgbClr val="898989"/>
                </a:solidFill>
              </a:rPr>
              <a:t> </a:t>
            </a:r>
            <a:r>
              <a:rPr lang="it-IT" altLang="it-IT" sz="1600" b="1">
                <a:solidFill>
                  <a:srgbClr val="898989"/>
                </a:solidFill>
                <a:latin typeface="Helvetica" charset="0"/>
                <a:ea typeface="Helvetica" charset="0"/>
                <a:cs typeface="Helvetica" charset="0"/>
                <a:sym typeface="Helvetica" charset="0"/>
              </a:rPr>
              <a:t>2v1</a:t>
            </a:r>
          </a:p>
          <a:p>
            <a:pPr>
              <a:spcBef>
                <a:spcPts val="300"/>
              </a:spcBef>
            </a:pPr>
            <a:r>
              <a:rPr lang="it-IT" altLang="it-IT" sz="1600">
                <a:solidFill>
                  <a:srgbClr val="898989"/>
                </a:solidFill>
              </a:rPr>
              <a:t>  - The attackers have to play two 2v1 in a consecutive order and shoot to the goal;</a:t>
            </a:r>
          </a:p>
          <a:p>
            <a:pPr>
              <a:spcBef>
                <a:spcPts val="300"/>
              </a:spcBef>
              <a:buSzPct val="100000"/>
              <a:buFontTx/>
              <a:buChar char="-"/>
            </a:pPr>
            <a:r>
              <a:rPr lang="it-IT" altLang="it-IT" sz="1600">
                <a:solidFill>
                  <a:srgbClr val="898989"/>
                </a:solidFill>
              </a:rPr>
              <a:t>The defender can’t play outside the squares;</a:t>
            </a:r>
          </a:p>
          <a:p>
            <a:pPr>
              <a:spcBef>
                <a:spcPts val="400"/>
              </a:spcBef>
              <a:buSzPct val="100000"/>
              <a:buFontTx/>
              <a:buChar char="-"/>
            </a:pPr>
            <a:endParaRPr lang="it-IT" altLang="it-IT" sz="1600">
              <a:solidFill>
                <a:srgbClr val="898989"/>
              </a:solidFill>
            </a:endParaRPr>
          </a:p>
          <a:p>
            <a:pPr>
              <a:spcBef>
                <a:spcPts val="400"/>
              </a:spcBef>
              <a:buSzPct val="100000"/>
              <a:buFontTx/>
              <a:buChar char="-"/>
            </a:pPr>
            <a:endParaRPr lang="it-IT" altLang="it-IT" sz="1600">
              <a:solidFill>
                <a:srgbClr val="898989"/>
              </a:solidFill>
            </a:endParaRPr>
          </a:p>
          <a:p>
            <a:pPr>
              <a:spcBef>
                <a:spcPts val="400"/>
              </a:spcBef>
              <a:buSzPct val="100000"/>
              <a:buFontTx/>
              <a:buChar char="-"/>
            </a:pPr>
            <a:endParaRPr lang="it-IT" altLang="it-IT" sz="1600">
              <a:solidFill>
                <a:srgbClr val="898989"/>
              </a:solidFill>
            </a:endParaRPr>
          </a:p>
          <a:p>
            <a:pPr>
              <a:spcBef>
                <a:spcPts val="400"/>
              </a:spcBef>
              <a:buSzPct val="100000"/>
              <a:buFontTx/>
              <a:buChar char="-"/>
            </a:pPr>
            <a:endParaRPr lang="it-IT" altLang="it-IT" sz="1600">
              <a:solidFill>
                <a:srgbClr val="898989"/>
              </a:solidFill>
            </a:endParaRPr>
          </a:p>
          <a:p>
            <a:pPr>
              <a:spcBef>
                <a:spcPts val="400"/>
              </a:spcBef>
              <a:buSzPct val="100000"/>
              <a:buFontTx/>
              <a:buChar char="-"/>
            </a:pPr>
            <a:endParaRPr lang="it-IT" altLang="it-IT" sz="1600">
              <a:solidFill>
                <a:srgbClr val="898989"/>
              </a:solidFill>
            </a:endParaRPr>
          </a:p>
          <a:p>
            <a:pPr>
              <a:spcBef>
                <a:spcPts val="300"/>
              </a:spcBef>
              <a:buSzPct val="100000"/>
              <a:buFont typeface="Arial" charset="0"/>
              <a:buChar char="•"/>
            </a:pPr>
            <a:r>
              <a:rPr lang="it-IT" altLang="it-IT" sz="1600">
                <a:solidFill>
                  <a:srgbClr val="898989"/>
                </a:solidFill>
              </a:rPr>
              <a:t> </a:t>
            </a:r>
            <a:r>
              <a:rPr lang="it-IT" altLang="it-IT" sz="1600" b="1">
                <a:solidFill>
                  <a:srgbClr val="898989"/>
                </a:solidFill>
                <a:latin typeface="Helvetica" charset="0"/>
                <a:ea typeface="Helvetica" charset="0"/>
                <a:cs typeface="Helvetica" charset="0"/>
                <a:sym typeface="Helvetica" charset="0"/>
              </a:rPr>
              <a:t>3v3 game</a:t>
            </a:r>
          </a:p>
          <a:p>
            <a:pPr>
              <a:spcBef>
                <a:spcPts val="300"/>
              </a:spcBef>
              <a:buSzPct val="100000"/>
              <a:buFontTx/>
              <a:buChar char="-"/>
            </a:pPr>
            <a:r>
              <a:rPr lang="it-IT" altLang="it-IT" sz="1600">
                <a:solidFill>
                  <a:srgbClr val="898989"/>
                </a:solidFill>
              </a:rPr>
              <a:t> IN a smaller side pitch 2 teams formed by 3 players play with common rules;</a:t>
            </a:r>
          </a:p>
          <a:p>
            <a:pPr>
              <a:spcBef>
                <a:spcPts val="300"/>
              </a:spcBef>
              <a:buSzPct val="100000"/>
              <a:buFontTx/>
              <a:buChar char="-"/>
            </a:pPr>
            <a:r>
              <a:rPr lang="it-IT" altLang="it-IT" sz="1600">
                <a:solidFill>
                  <a:srgbClr val="898989"/>
                </a:solidFill>
              </a:rPr>
              <a:t> The attackers can score from all the pitch;</a:t>
            </a:r>
          </a:p>
          <a:p>
            <a:pPr>
              <a:spcBef>
                <a:spcPts val="300"/>
              </a:spcBef>
              <a:buSzPct val="100000"/>
              <a:buFontTx/>
              <a:buChar char="-"/>
            </a:pPr>
            <a:r>
              <a:rPr lang="it-IT" altLang="it-IT" sz="1600">
                <a:solidFill>
                  <a:srgbClr val="898989"/>
                </a:solidFill>
              </a:rPr>
              <a:t>Every game during 4 minutes, the team that wins stay in the pitch.</a:t>
            </a:r>
          </a:p>
        </p:txBody>
      </p:sp>
      <p:sp>
        <p:nvSpPr>
          <p:cNvPr id="8279" name="Line 87"/>
          <p:cNvSpPr>
            <a:spLocks noChangeShapeType="1"/>
          </p:cNvSpPr>
          <p:nvPr/>
        </p:nvSpPr>
        <p:spPr bwMode="auto">
          <a:xfrm flipV="1">
            <a:off x="8224838" y="3340101"/>
            <a:ext cx="317500" cy="123825"/>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Tree>
    <p:extLst>
      <p:ext uri="{BB962C8B-B14F-4D97-AF65-F5344CB8AC3E}">
        <p14:creationId xmlns:p14="http://schemas.microsoft.com/office/powerpoint/2010/main" val="2092398985"/>
      </p:ext>
    </p:extLst>
  </p:cSld>
  <p:clrMapOvr>
    <a:masterClrMapping/>
  </p:clrMapOvr>
  <p:transition spd="med"/>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0501" y="1177926"/>
            <a:ext cx="3679825" cy="259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18" name="Picture 2"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3963988"/>
            <a:ext cx="3679825" cy="2595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19" name="AutoShape 3"/>
          <p:cNvSpPr>
            <a:spLocks/>
          </p:cNvSpPr>
          <p:nvPr/>
        </p:nvSpPr>
        <p:spPr bwMode="auto">
          <a:xfrm>
            <a:off x="8181976" y="367982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20" name="AutoShape 4"/>
          <p:cNvSpPr>
            <a:spLocks/>
          </p:cNvSpPr>
          <p:nvPr/>
        </p:nvSpPr>
        <p:spPr bwMode="auto">
          <a:xfrm>
            <a:off x="8640763" y="3679826"/>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21" name="Oval 5"/>
          <p:cNvSpPr>
            <a:spLocks/>
          </p:cNvSpPr>
          <p:nvPr/>
        </p:nvSpPr>
        <p:spPr bwMode="auto">
          <a:xfrm>
            <a:off x="9720264" y="2720976"/>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22" name="Oval 6"/>
          <p:cNvSpPr>
            <a:spLocks/>
          </p:cNvSpPr>
          <p:nvPr/>
        </p:nvSpPr>
        <p:spPr bwMode="auto">
          <a:xfrm>
            <a:off x="7332663" y="3014663"/>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23" name="Oval 7"/>
          <p:cNvSpPr>
            <a:spLocks/>
          </p:cNvSpPr>
          <p:nvPr/>
        </p:nvSpPr>
        <p:spPr bwMode="auto">
          <a:xfrm>
            <a:off x="7818438" y="2617788"/>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24" name="Oval 8"/>
          <p:cNvSpPr>
            <a:spLocks/>
          </p:cNvSpPr>
          <p:nvPr/>
        </p:nvSpPr>
        <p:spPr bwMode="auto">
          <a:xfrm>
            <a:off x="8440738" y="3825875"/>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25" name="Oval 9"/>
          <p:cNvSpPr>
            <a:spLocks/>
          </p:cNvSpPr>
          <p:nvPr/>
        </p:nvSpPr>
        <p:spPr bwMode="auto">
          <a:xfrm>
            <a:off x="8699501" y="2801938"/>
            <a:ext cx="80963"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26" name="Oval 10"/>
          <p:cNvSpPr>
            <a:spLocks/>
          </p:cNvSpPr>
          <p:nvPr/>
        </p:nvSpPr>
        <p:spPr bwMode="auto">
          <a:xfrm>
            <a:off x="9032876" y="2185988"/>
            <a:ext cx="92075"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27" name="Oval 11"/>
          <p:cNvSpPr>
            <a:spLocks/>
          </p:cNvSpPr>
          <p:nvPr/>
        </p:nvSpPr>
        <p:spPr bwMode="auto">
          <a:xfrm>
            <a:off x="7681914" y="2106614"/>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28" name="Oval 12"/>
          <p:cNvSpPr>
            <a:spLocks/>
          </p:cNvSpPr>
          <p:nvPr/>
        </p:nvSpPr>
        <p:spPr bwMode="auto">
          <a:xfrm>
            <a:off x="6954839" y="2495551"/>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9229" name="Group 13"/>
          <p:cNvGrpSpPr>
            <a:grpSpLocks/>
          </p:cNvGrpSpPr>
          <p:nvPr/>
        </p:nvGrpSpPr>
        <p:grpSpPr bwMode="auto">
          <a:xfrm>
            <a:off x="7635875" y="2185989"/>
            <a:ext cx="46038" cy="46037"/>
            <a:chOff x="0" y="0"/>
            <a:chExt cx="46038" cy="46038"/>
          </a:xfrm>
        </p:grpSpPr>
        <p:pic>
          <p:nvPicPr>
            <p:cNvPr id="9230" name="Picture 14"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31" name="Picture 15"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232" name="AutoShape 16"/>
          <p:cNvSpPr>
            <a:spLocks/>
          </p:cNvSpPr>
          <p:nvPr/>
        </p:nvSpPr>
        <p:spPr bwMode="auto">
          <a:xfrm>
            <a:off x="8031163" y="530066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33" name="AutoShape 17"/>
          <p:cNvSpPr>
            <a:spLocks/>
          </p:cNvSpPr>
          <p:nvPr/>
        </p:nvSpPr>
        <p:spPr bwMode="auto">
          <a:xfrm>
            <a:off x="8640763" y="530066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34" name="AutoShape 18"/>
          <p:cNvSpPr>
            <a:spLocks/>
          </p:cNvSpPr>
          <p:nvPr/>
        </p:nvSpPr>
        <p:spPr bwMode="auto">
          <a:xfrm>
            <a:off x="8031163" y="575151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35" name="AutoShape 19"/>
          <p:cNvSpPr>
            <a:spLocks/>
          </p:cNvSpPr>
          <p:nvPr/>
        </p:nvSpPr>
        <p:spPr bwMode="auto">
          <a:xfrm>
            <a:off x="8640763" y="575151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36" name="Oval 20"/>
          <p:cNvSpPr>
            <a:spLocks/>
          </p:cNvSpPr>
          <p:nvPr/>
        </p:nvSpPr>
        <p:spPr bwMode="auto">
          <a:xfrm>
            <a:off x="8440738" y="5405438"/>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37" name="Oval 21"/>
          <p:cNvSpPr>
            <a:spLocks/>
          </p:cNvSpPr>
          <p:nvPr/>
        </p:nvSpPr>
        <p:spPr bwMode="auto">
          <a:xfrm>
            <a:off x="8302626" y="5541963"/>
            <a:ext cx="92075"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38" name="Oval 22"/>
          <p:cNvSpPr>
            <a:spLocks/>
          </p:cNvSpPr>
          <p:nvPr/>
        </p:nvSpPr>
        <p:spPr bwMode="auto">
          <a:xfrm>
            <a:off x="8475664" y="5672139"/>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39" name="Oval 23"/>
          <p:cNvSpPr>
            <a:spLocks/>
          </p:cNvSpPr>
          <p:nvPr/>
        </p:nvSpPr>
        <p:spPr bwMode="auto">
          <a:xfrm>
            <a:off x="9720264" y="5405438"/>
            <a:ext cx="92075"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9240" name="Group 24"/>
          <p:cNvGrpSpPr>
            <a:grpSpLocks/>
          </p:cNvGrpSpPr>
          <p:nvPr/>
        </p:nvGrpSpPr>
        <p:grpSpPr bwMode="auto">
          <a:xfrm>
            <a:off x="8594725" y="5707063"/>
            <a:ext cx="46038" cy="44450"/>
            <a:chOff x="0" y="0"/>
            <a:chExt cx="46038" cy="44451"/>
          </a:xfrm>
        </p:grpSpPr>
        <p:pic>
          <p:nvPicPr>
            <p:cNvPr id="9241" name="Picture 25"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42" name="Picture 26"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243" name="Oval 27"/>
          <p:cNvSpPr>
            <a:spLocks/>
          </p:cNvSpPr>
          <p:nvPr/>
        </p:nvSpPr>
        <p:spPr bwMode="auto">
          <a:xfrm>
            <a:off x="8348664" y="2933701"/>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44" name="AutoShape 28"/>
          <p:cNvSpPr>
            <a:spLocks/>
          </p:cNvSpPr>
          <p:nvPr/>
        </p:nvSpPr>
        <p:spPr bwMode="auto">
          <a:xfrm>
            <a:off x="9374188" y="5195889"/>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45" name="AutoShape 29"/>
          <p:cNvSpPr>
            <a:spLocks/>
          </p:cNvSpPr>
          <p:nvPr/>
        </p:nvSpPr>
        <p:spPr bwMode="auto">
          <a:xfrm>
            <a:off x="9215438" y="4924426"/>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46" name="AutoShape 30"/>
          <p:cNvSpPr>
            <a:spLocks/>
          </p:cNvSpPr>
          <p:nvPr/>
        </p:nvSpPr>
        <p:spPr bwMode="auto">
          <a:xfrm>
            <a:off x="9075738" y="4560889"/>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47" name="Oval 31"/>
          <p:cNvSpPr>
            <a:spLocks/>
          </p:cNvSpPr>
          <p:nvPr/>
        </p:nvSpPr>
        <p:spPr bwMode="auto">
          <a:xfrm>
            <a:off x="8240713" y="5719763"/>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48" name="Oval 32"/>
          <p:cNvSpPr>
            <a:spLocks/>
          </p:cNvSpPr>
          <p:nvPr/>
        </p:nvSpPr>
        <p:spPr bwMode="auto">
          <a:xfrm>
            <a:off x="8189913" y="5408613"/>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49" name="Rectangle 33"/>
          <p:cNvSpPr>
            <a:spLocks/>
          </p:cNvSpPr>
          <p:nvPr/>
        </p:nvSpPr>
        <p:spPr bwMode="auto">
          <a:xfrm>
            <a:off x="3530600" y="345282"/>
            <a:ext cx="2160588" cy="623888"/>
          </a:xfrm>
          <a:prstGeom prst="rect">
            <a:avLst/>
          </a:prstGeom>
          <a:solidFill>
            <a:srgbClr val="F79646"/>
          </a:solidFill>
          <a:ln w="9525" cap="flat" cmpd="sng">
            <a:solidFill>
              <a:srgbClr val="F95815"/>
            </a:solidFill>
            <a:prstDash val="solid"/>
            <a:round/>
            <a:headEnd type="none" w="med" len="med"/>
            <a:tailEnd type="none" w="med" len="med"/>
          </a:ln>
          <a:effectLst>
            <a:outerShdw blurRad="38100" dist="23000" dir="5400000" algn="ctr" rotWithShape="0">
              <a:srgbClr val="808080">
                <a:alpha val="34999"/>
              </a:srgbClr>
            </a:outerShdw>
          </a:effectLst>
        </p:spPr>
        <p:txBody>
          <a:bodyPr lIns="45720" rIns="45720" anchor="ctr"/>
          <a:lstStyle/>
          <a:p>
            <a:pPr algn="ctr"/>
            <a:endParaRPr lang="it-IT" altLang="it-IT">
              <a:solidFill>
                <a:srgbClr val="FFFFFF"/>
              </a:solidFill>
            </a:endParaRPr>
          </a:p>
        </p:txBody>
      </p:sp>
      <p:sp>
        <p:nvSpPr>
          <p:cNvPr id="9250" name="Rectangle 34"/>
          <p:cNvSpPr>
            <a:spLocks/>
          </p:cNvSpPr>
          <p:nvPr/>
        </p:nvSpPr>
        <p:spPr bwMode="auto">
          <a:xfrm>
            <a:off x="3841750" y="272506"/>
            <a:ext cx="1538288"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spAutoFit/>
          </a:bodyPr>
          <a:lstStyle/>
          <a:p>
            <a:pPr algn="ctr"/>
            <a:r>
              <a:rPr lang="it-IT" altLang="it-IT" sz="2200" b="1" i="1">
                <a:latin typeface="Helvetica" charset="0"/>
                <a:ea typeface="Helvetica" charset="0"/>
                <a:cs typeface="Helvetica" charset="0"/>
                <a:sym typeface="Helvetica" charset="0"/>
              </a:rPr>
              <a:t>Game Phase</a:t>
            </a:r>
          </a:p>
        </p:txBody>
      </p:sp>
      <p:sp>
        <p:nvSpPr>
          <p:cNvPr id="9251" name="Rectangle 35"/>
          <p:cNvSpPr>
            <a:spLocks/>
          </p:cNvSpPr>
          <p:nvPr/>
        </p:nvSpPr>
        <p:spPr bwMode="auto">
          <a:xfrm>
            <a:off x="1814514" y="1333501"/>
            <a:ext cx="4383087" cy="4611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spcBef>
                <a:spcPts val="300"/>
              </a:spcBef>
              <a:buSzPct val="100000"/>
              <a:buFont typeface="Arial" charset="0"/>
              <a:buChar char="•"/>
            </a:pPr>
            <a:r>
              <a:rPr lang="it-IT" altLang="it-IT" sz="1600">
                <a:solidFill>
                  <a:srgbClr val="898989"/>
                </a:solidFill>
              </a:rPr>
              <a:t> </a:t>
            </a:r>
            <a:r>
              <a:rPr lang="it-IT" altLang="it-IT" sz="1600" b="1">
                <a:solidFill>
                  <a:srgbClr val="898989"/>
                </a:solidFill>
                <a:latin typeface="Helvetica" charset="0"/>
                <a:ea typeface="Helvetica" charset="0"/>
                <a:cs typeface="Helvetica" charset="0"/>
                <a:sym typeface="Helvetica" charset="0"/>
              </a:rPr>
              <a:t>Building up/Defending press (5v4)</a:t>
            </a:r>
            <a:endParaRPr lang="it-IT" altLang="it-IT" sz="1600">
              <a:solidFill>
                <a:srgbClr val="898989"/>
              </a:solidFill>
            </a:endParaRPr>
          </a:p>
          <a:p>
            <a:pPr>
              <a:spcBef>
                <a:spcPts val="300"/>
              </a:spcBef>
              <a:buSzPct val="100000"/>
              <a:buFontTx/>
              <a:buChar char="-"/>
            </a:pPr>
            <a:r>
              <a:rPr lang="it-IT" altLang="it-IT" sz="1600">
                <a:solidFill>
                  <a:srgbClr val="898989"/>
                </a:solidFill>
              </a:rPr>
              <a:t>The defenders have to build up the attacking phase and try to keep the possession of the ball;</a:t>
            </a:r>
          </a:p>
          <a:p>
            <a:pPr>
              <a:spcBef>
                <a:spcPts val="300"/>
              </a:spcBef>
              <a:buSzPct val="100000"/>
              <a:buFontTx/>
              <a:buChar char="-"/>
            </a:pPr>
            <a:r>
              <a:rPr lang="it-IT" altLang="it-IT" sz="1600">
                <a:solidFill>
                  <a:srgbClr val="898989"/>
                </a:solidFill>
              </a:rPr>
              <a:t> The attackers have to close up the action, when the player in the middle call the pressure, he can enter in the game;</a:t>
            </a:r>
          </a:p>
          <a:p>
            <a:pPr>
              <a:spcBef>
                <a:spcPts val="300"/>
              </a:spcBef>
              <a:buSzPct val="100000"/>
              <a:buFontTx/>
              <a:buChar char="-"/>
            </a:pPr>
            <a:r>
              <a:rPr lang="it-IT" altLang="it-IT" sz="1600">
                <a:solidFill>
                  <a:srgbClr val="898989"/>
                </a:solidFill>
              </a:rPr>
              <a:t>If the attacker take the possession, they have to try to score in the goal.</a:t>
            </a:r>
          </a:p>
          <a:p>
            <a:pPr>
              <a:spcBef>
                <a:spcPts val="400"/>
              </a:spcBef>
              <a:buSzPct val="100000"/>
              <a:buFontTx/>
              <a:buChar char="-"/>
            </a:pPr>
            <a:endParaRPr lang="it-IT" altLang="it-IT" sz="1600">
              <a:solidFill>
                <a:srgbClr val="898989"/>
              </a:solidFill>
            </a:endParaRPr>
          </a:p>
          <a:p>
            <a:pPr>
              <a:spcBef>
                <a:spcPts val="400"/>
              </a:spcBef>
            </a:pPr>
            <a:endParaRPr lang="it-IT" altLang="it-IT" sz="1600">
              <a:solidFill>
                <a:srgbClr val="898989"/>
              </a:solidFill>
            </a:endParaRPr>
          </a:p>
          <a:p>
            <a:pPr>
              <a:spcBef>
                <a:spcPts val="300"/>
              </a:spcBef>
              <a:buSzPct val="100000"/>
              <a:buFont typeface="Arial" charset="0"/>
              <a:buChar char="•"/>
            </a:pPr>
            <a:r>
              <a:rPr lang="it-IT" altLang="it-IT" sz="1600">
                <a:solidFill>
                  <a:srgbClr val="898989"/>
                </a:solidFill>
              </a:rPr>
              <a:t> </a:t>
            </a:r>
            <a:r>
              <a:rPr lang="it-IT" altLang="it-IT" sz="1600" b="1">
                <a:solidFill>
                  <a:srgbClr val="898989"/>
                </a:solidFill>
                <a:latin typeface="Helvetica" charset="0"/>
                <a:ea typeface="Helvetica" charset="0"/>
                <a:cs typeface="Helvetica" charset="0"/>
                <a:sym typeface="Helvetica" charset="0"/>
              </a:rPr>
              <a:t>Attacking on the right (3v3)</a:t>
            </a:r>
          </a:p>
          <a:p>
            <a:pPr>
              <a:spcBef>
                <a:spcPts val="300"/>
              </a:spcBef>
              <a:buSzPct val="100000"/>
              <a:buFontTx/>
              <a:buChar char="-"/>
            </a:pPr>
            <a:r>
              <a:rPr lang="it-IT" altLang="it-IT" sz="1600">
                <a:solidFill>
                  <a:srgbClr val="898989"/>
                </a:solidFill>
              </a:rPr>
              <a:t> The ball starts in the central square, when the player pass to the teammate in the right, all the attackers and defenders can enter in the D;</a:t>
            </a:r>
          </a:p>
          <a:p>
            <a:pPr>
              <a:spcBef>
                <a:spcPts val="300"/>
              </a:spcBef>
              <a:buSzPct val="100000"/>
              <a:buFontTx/>
              <a:buChar char="-"/>
            </a:pPr>
            <a:r>
              <a:rPr lang="it-IT" altLang="it-IT" sz="1600">
                <a:solidFill>
                  <a:srgbClr val="898989"/>
                </a:solidFill>
              </a:rPr>
              <a:t> The attacker in the right has to enter in the D as fast as possible and look for passes or offensive solutions.</a:t>
            </a:r>
          </a:p>
        </p:txBody>
      </p:sp>
      <p:sp>
        <p:nvSpPr>
          <p:cNvPr id="9252" name="Line 36"/>
          <p:cNvSpPr>
            <a:spLocks noChangeShapeType="1"/>
          </p:cNvSpPr>
          <p:nvPr/>
        </p:nvSpPr>
        <p:spPr bwMode="auto">
          <a:xfrm>
            <a:off x="7848601" y="2185988"/>
            <a:ext cx="1071563" cy="30162"/>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pic>
        <p:nvPicPr>
          <p:cNvPr id="9253" name="Picture 37" descr="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94638" y="2097088"/>
            <a:ext cx="506412"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54" name="Picture 38" descr="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20150" y="2493964"/>
            <a:ext cx="3302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55" name="Picture 39" descr="imag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45489" y="3041651"/>
            <a:ext cx="23812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56" name="Line 40"/>
          <p:cNvSpPr>
            <a:spLocks noChangeShapeType="1"/>
          </p:cNvSpPr>
          <p:nvPr/>
        </p:nvSpPr>
        <p:spPr bwMode="auto">
          <a:xfrm flipV="1">
            <a:off x="8756651" y="5491163"/>
            <a:ext cx="868363" cy="214312"/>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pic>
        <p:nvPicPr>
          <p:cNvPr id="9257" name="Picture 41" descr="imag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504363" y="4621214"/>
            <a:ext cx="334962"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58" name="Picture 42" descr="imag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120064" y="4803776"/>
            <a:ext cx="238125"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59" name="Picture 43" descr="imag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51839" y="4852989"/>
            <a:ext cx="238125"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60" name="Picture 44" descr="image.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229601" y="5072063"/>
            <a:ext cx="2381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905021270"/>
      </p:ext>
    </p:extLst>
  </p:cSld>
  <p:clrMapOvr>
    <a:masterClrMapping/>
  </p:clrMapOvr>
  <p:transition spd="med"/>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215152" y="1909483"/>
            <a:ext cx="1896035" cy="646331"/>
          </a:xfrm>
          <a:prstGeom prst="rect">
            <a:avLst/>
          </a:prstGeom>
          <a:noFill/>
        </p:spPr>
        <p:txBody>
          <a:bodyPr wrap="square" rtlCol="0">
            <a:spAutoFit/>
          </a:bodyPr>
          <a:lstStyle/>
          <a:p>
            <a:pPr algn="ctr"/>
            <a:r>
              <a:rPr lang="it-IT" dirty="0" smtClean="0"/>
              <a:t>Tecnico Federale</a:t>
            </a:r>
          </a:p>
          <a:p>
            <a:pPr algn="ctr"/>
            <a:r>
              <a:rPr lang="it-IT" dirty="0" smtClean="0"/>
              <a:t>Marta </a:t>
            </a:r>
            <a:r>
              <a:rPr lang="it-IT" dirty="0" err="1" smtClean="0"/>
              <a:t>Ruffi</a:t>
            </a:r>
            <a:endParaRPr lang="it-IT" dirty="0"/>
          </a:p>
        </p:txBody>
      </p:sp>
    </p:spTree>
    <p:extLst>
      <p:ext uri="{BB962C8B-B14F-4D97-AF65-F5344CB8AC3E}">
        <p14:creationId xmlns:p14="http://schemas.microsoft.com/office/powerpoint/2010/main" val="1087036992"/>
      </p:ext>
    </p:extLst>
  </p:cSld>
  <p:clrMapOvr>
    <a:masterClrMapping/>
  </p:clrMapOvr>
  <p:transition spd="med"/>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p:cNvSpPr>
          <p:nvPr/>
        </p:nvSpPr>
        <p:spPr bwMode="auto">
          <a:xfrm>
            <a:off x="2682683" y="3358218"/>
            <a:ext cx="613251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ctr"/>
            <a:r>
              <a:rPr lang="it-IT" altLang="it-IT" sz="3600">
                <a:solidFill>
                  <a:srgbClr val="FF0000"/>
                </a:solidFill>
              </a:rPr>
              <a:t>TECNIQUE</a:t>
            </a:r>
          </a:p>
        </p:txBody>
      </p:sp>
      <p:grpSp>
        <p:nvGrpSpPr>
          <p:cNvPr id="4099" name="Group 3"/>
          <p:cNvGrpSpPr>
            <a:grpSpLocks/>
          </p:cNvGrpSpPr>
          <p:nvPr/>
        </p:nvGrpSpPr>
        <p:grpSpPr bwMode="auto">
          <a:xfrm>
            <a:off x="1998663" y="6500815"/>
            <a:ext cx="684020" cy="200055"/>
            <a:chOff x="0" y="0"/>
            <a:chExt cx="684292" cy="200988"/>
          </a:xfrm>
        </p:grpSpPr>
        <p:sp>
          <p:nvSpPr>
            <p:cNvPr id="4100" name="Rectangle 4"/>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4101" name="Picture 5"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585253326"/>
      </p:ext>
    </p:extLst>
  </p:cSld>
  <p:clrMapOvr>
    <a:masterClrMapping/>
  </p:clrMapOvr>
  <p:transition spd="med"/>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4150" y="546101"/>
            <a:ext cx="5403850" cy="6310313"/>
          </a:xfrm>
          <a:prstGeom prst="rect">
            <a:avLst/>
          </a:prstGeom>
          <a:noFill/>
          <a:ln w="9525" cap="flat" cmpd="sng">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2" name="Rectangle 2"/>
          <p:cNvSpPr>
            <a:spLocks/>
          </p:cNvSpPr>
          <p:nvPr/>
        </p:nvSpPr>
        <p:spPr bwMode="auto">
          <a:xfrm>
            <a:off x="1782763" y="250825"/>
            <a:ext cx="135255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TECNIQUE</a:t>
            </a:r>
          </a:p>
        </p:txBody>
      </p:sp>
      <p:sp>
        <p:nvSpPr>
          <p:cNvPr id="5123" name="AutoShape 3"/>
          <p:cNvSpPr>
            <a:spLocks/>
          </p:cNvSpPr>
          <p:nvPr/>
        </p:nvSpPr>
        <p:spPr bwMode="auto">
          <a:xfrm>
            <a:off x="6643688" y="5133975"/>
            <a:ext cx="341312" cy="300038"/>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5124" name="AutoShape 4"/>
          <p:cNvSpPr>
            <a:spLocks/>
          </p:cNvSpPr>
          <p:nvPr/>
        </p:nvSpPr>
        <p:spPr bwMode="auto">
          <a:xfrm>
            <a:off x="9278938" y="5133975"/>
            <a:ext cx="328612" cy="300038"/>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5125" name="AutoShape 5"/>
          <p:cNvSpPr>
            <a:spLocks/>
          </p:cNvSpPr>
          <p:nvPr/>
        </p:nvSpPr>
        <p:spPr bwMode="auto">
          <a:xfrm>
            <a:off x="6643688" y="3413126"/>
            <a:ext cx="341312" cy="3270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5126" name="Oval 6"/>
          <p:cNvSpPr>
            <a:spLocks/>
          </p:cNvSpPr>
          <p:nvPr/>
        </p:nvSpPr>
        <p:spPr bwMode="auto">
          <a:xfrm>
            <a:off x="6985001" y="5297489"/>
            <a:ext cx="163513"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5127" name="Line 7"/>
          <p:cNvSpPr>
            <a:spLocks noChangeShapeType="1"/>
          </p:cNvSpPr>
          <p:nvPr/>
        </p:nvSpPr>
        <p:spPr bwMode="auto">
          <a:xfrm flipH="1" flipV="1">
            <a:off x="6821489" y="3849689"/>
            <a:ext cx="14287" cy="1119187"/>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5128" name="Line 8"/>
          <p:cNvSpPr>
            <a:spLocks noChangeShapeType="1"/>
          </p:cNvSpPr>
          <p:nvPr/>
        </p:nvSpPr>
        <p:spPr bwMode="auto">
          <a:xfrm>
            <a:off x="7148514" y="3740150"/>
            <a:ext cx="2130425" cy="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5129" name="Line 9"/>
          <p:cNvSpPr>
            <a:spLocks noChangeShapeType="1"/>
          </p:cNvSpPr>
          <p:nvPr/>
        </p:nvSpPr>
        <p:spPr bwMode="auto">
          <a:xfrm flipV="1">
            <a:off x="9471025" y="3849689"/>
            <a:ext cx="0" cy="1228725"/>
          </a:xfrm>
          <a:prstGeom prst="line">
            <a:avLst/>
          </a:prstGeom>
          <a:noFill/>
          <a:ln w="25400" cap="flat" cmpd="sng">
            <a:solidFill>
              <a:srgbClr val="000000"/>
            </a:solidFill>
            <a:prstDash val="sysDash"/>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5130" name="Oval 10"/>
          <p:cNvSpPr>
            <a:spLocks/>
          </p:cNvSpPr>
          <p:nvPr/>
        </p:nvSpPr>
        <p:spPr bwMode="auto">
          <a:xfrm>
            <a:off x="9375775" y="3630614"/>
            <a:ext cx="95250" cy="109537"/>
          </a:xfrm>
          <a:prstGeom prst="ellipse">
            <a:avLst/>
          </a:prstGeom>
          <a:solidFill>
            <a:srgbClr val="00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5131" name="Line 11"/>
          <p:cNvSpPr>
            <a:spLocks noChangeShapeType="1"/>
          </p:cNvSpPr>
          <p:nvPr/>
        </p:nvSpPr>
        <p:spPr bwMode="auto">
          <a:xfrm flipH="1" flipV="1">
            <a:off x="7148514" y="2128839"/>
            <a:ext cx="2130425" cy="1284287"/>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5132" name="AutoShape 12"/>
          <p:cNvSpPr>
            <a:spLocks/>
          </p:cNvSpPr>
          <p:nvPr/>
        </p:nvSpPr>
        <p:spPr bwMode="auto">
          <a:xfrm>
            <a:off x="5961064" y="2157414"/>
            <a:ext cx="1119187" cy="3152775"/>
          </a:xfrm>
          <a:custGeom>
            <a:avLst/>
            <a:gdLst>
              <a:gd name="T0" fmla="+- 0 10808 17"/>
              <a:gd name="T1" fmla="*/ T0 w 21583"/>
              <a:gd name="T2" fmla="*/ 10800 h 21600"/>
              <a:gd name="T3" fmla="+- 0 10808 17"/>
              <a:gd name="T4" fmla="*/ T3 w 21583"/>
              <a:gd name="T5" fmla="*/ 10800 h 21600"/>
              <a:gd name="T6" fmla="+- 0 10808 17"/>
              <a:gd name="T7" fmla="*/ T6 w 21583"/>
              <a:gd name="T8" fmla="*/ 10800 h 21600"/>
              <a:gd name="T9" fmla="+- 0 10808 17"/>
              <a:gd name="T10" fmla="*/ T9 w 21583"/>
              <a:gd name="T11" fmla="*/ 10800 h 21600"/>
            </a:gdLst>
            <a:ahLst/>
            <a:cxnLst>
              <a:cxn ang="0">
                <a:pos x="T1" y="T2"/>
              </a:cxn>
              <a:cxn ang="0">
                <a:pos x="T4" y="T5"/>
              </a:cxn>
              <a:cxn ang="0">
                <a:pos x="T7" y="T8"/>
              </a:cxn>
              <a:cxn ang="0">
                <a:pos x="T10" y="T11"/>
              </a:cxn>
            </a:cxnLst>
            <a:rect l="0" t="0" r="r" b="b"/>
            <a:pathLst>
              <a:path w="21583" h="21600">
                <a:moveTo>
                  <a:pt x="12108" y="21600"/>
                </a:moveTo>
                <a:cubicBezTo>
                  <a:pt x="11406" y="21413"/>
                  <a:pt x="10669" y="21242"/>
                  <a:pt x="10003" y="21039"/>
                </a:cubicBezTo>
                <a:cubicBezTo>
                  <a:pt x="9437" y="20867"/>
                  <a:pt x="8950" y="20665"/>
                  <a:pt x="8423" y="20478"/>
                </a:cubicBezTo>
                <a:lnTo>
                  <a:pt x="3949" y="18888"/>
                </a:lnTo>
                <a:lnTo>
                  <a:pt x="3160" y="18608"/>
                </a:lnTo>
                <a:cubicBezTo>
                  <a:pt x="2809" y="18483"/>
                  <a:pt x="2329" y="18391"/>
                  <a:pt x="2107" y="18234"/>
                </a:cubicBezTo>
                <a:cubicBezTo>
                  <a:pt x="1931" y="18109"/>
                  <a:pt x="1782" y="17979"/>
                  <a:pt x="1580" y="17860"/>
                </a:cubicBezTo>
                <a:cubicBezTo>
                  <a:pt x="1255" y="17667"/>
                  <a:pt x="528" y="17299"/>
                  <a:pt x="528" y="17299"/>
                </a:cubicBezTo>
                <a:cubicBezTo>
                  <a:pt x="255" y="16718"/>
                  <a:pt x="-17" y="16232"/>
                  <a:pt x="1" y="15616"/>
                </a:cubicBezTo>
                <a:cubicBezTo>
                  <a:pt x="78" y="13028"/>
                  <a:pt x="277" y="10441"/>
                  <a:pt x="528" y="7855"/>
                </a:cubicBezTo>
                <a:cubicBezTo>
                  <a:pt x="540" y="7726"/>
                  <a:pt x="648" y="7599"/>
                  <a:pt x="791" y="7481"/>
                </a:cubicBezTo>
                <a:cubicBezTo>
                  <a:pt x="915" y="7377"/>
                  <a:pt x="1127" y="7290"/>
                  <a:pt x="1317" y="7200"/>
                </a:cubicBezTo>
                <a:cubicBezTo>
                  <a:pt x="1654" y="7040"/>
                  <a:pt x="2004" y="6884"/>
                  <a:pt x="2370" y="6732"/>
                </a:cubicBezTo>
                <a:cubicBezTo>
                  <a:pt x="3355" y="6324"/>
                  <a:pt x="3319" y="6619"/>
                  <a:pt x="4476" y="5797"/>
                </a:cubicBezTo>
                <a:cubicBezTo>
                  <a:pt x="5665" y="4952"/>
                  <a:pt x="4162" y="5965"/>
                  <a:pt x="6581" y="4675"/>
                </a:cubicBezTo>
                <a:cubicBezTo>
                  <a:pt x="6757" y="4582"/>
                  <a:pt x="6905" y="4481"/>
                  <a:pt x="7107" y="4395"/>
                </a:cubicBezTo>
                <a:cubicBezTo>
                  <a:pt x="7346" y="4293"/>
                  <a:pt x="7669" y="4219"/>
                  <a:pt x="7897" y="4114"/>
                </a:cubicBezTo>
                <a:cubicBezTo>
                  <a:pt x="8198" y="3977"/>
                  <a:pt x="9260" y="3349"/>
                  <a:pt x="9739" y="3179"/>
                </a:cubicBezTo>
                <a:cubicBezTo>
                  <a:pt x="10137" y="3038"/>
                  <a:pt x="10617" y="2930"/>
                  <a:pt x="11055" y="2805"/>
                </a:cubicBezTo>
                <a:cubicBezTo>
                  <a:pt x="11649" y="2172"/>
                  <a:pt x="10812" y="2815"/>
                  <a:pt x="12108" y="2431"/>
                </a:cubicBezTo>
                <a:cubicBezTo>
                  <a:pt x="12445" y="2331"/>
                  <a:pt x="12634" y="2182"/>
                  <a:pt x="12898" y="2057"/>
                </a:cubicBezTo>
                <a:cubicBezTo>
                  <a:pt x="13112" y="1828"/>
                  <a:pt x="13281" y="1605"/>
                  <a:pt x="13687" y="1403"/>
                </a:cubicBezTo>
                <a:cubicBezTo>
                  <a:pt x="13904" y="1295"/>
                  <a:pt x="14239" y="1224"/>
                  <a:pt x="14477" y="1122"/>
                </a:cubicBezTo>
                <a:cubicBezTo>
                  <a:pt x="14835" y="969"/>
                  <a:pt x="15019" y="763"/>
                  <a:pt x="15530" y="655"/>
                </a:cubicBezTo>
                <a:cubicBezTo>
                  <a:pt x="15767" y="604"/>
                  <a:pt x="16056" y="592"/>
                  <a:pt x="16319" y="561"/>
                </a:cubicBezTo>
                <a:cubicBezTo>
                  <a:pt x="16582" y="499"/>
                  <a:pt x="16799" y="398"/>
                  <a:pt x="17109" y="374"/>
                </a:cubicBezTo>
                <a:cubicBezTo>
                  <a:pt x="18056" y="302"/>
                  <a:pt x="19045" y="329"/>
                  <a:pt x="20004" y="281"/>
                </a:cubicBezTo>
                <a:cubicBezTo>
                  <a:pt x="20278" y="267"/>
                  <a:pt x="20530" y="218"/>
                  <a:pt x="20793" y="187"/>
                </a:cubicBezTo>
                <a:lnTo>
                  <a:pt x="21583" y="0"/>
                </a:lnTo>
              </a:path>
            </a:pathLst>
          </a:custGeom>
          <a:noFill/>
          <a:ln w="25400" cap="flat" cmpd="sng">
            <a:solidFill>
              <a:srgbClr val="000000"/>
            </a:solidFill>
            <a:prstDash val="sysDash"/>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5133" name="Oval 13"/>
          <p:cNvSpPr>
            <a:spLocks/>
          </p:cNvSpPr>
          <p:nvPr/>
        </p:nvSpPr>
        <p:spPr bwMode="auto">
          <a:xfrm>
            <a:off x="7080251" y="2128839"/>
            <a:ext cx="68263" cy="46037"/>
          </a:xfrm>
          <a:prstGeom prst="ellipse">
            <a:avLst/>
          </a:prstGeom>
          <a:solidFill>
            <a:srgbClr val="00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5134" name="Line 14"/>
          <p:cNvSpPr>
            <a:spLocks noChangeShapeType="1"/>
          </p:cNvSpPr>
          <p:nvPr/>
        </p:nvSpPr>
        <p:spPr bwMode="auto">
          <a:xfrm flipV="1">
            <a:off x="7148513" y="941388"/>
            <a:ext cx="792162" cy="118745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5135" name="Rectangle 15"/>
          <p:cNvSpPr>
            <a:spLocks/>
          </p:cNvSpPr>
          <p:nvPr/>
        </p:nvSpPr>
        <p:spPr bwMode="auto">
          <a:xfrm>
            <a:off x="6800851" y="5508625"/>
            <a:ext cx="22538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A</a:t>
            </a:r>
          </a:p>
        </p:txBody>
      </p:sp>
      <p:sp>
        <p:nvSpPr>
          <p:cNvPr id="5136" name="Rectangle 16"/>
          <p:cNvSpPr>
            <a:spLocks/>
          </p:cNvSpPr>
          <p:nvPr/>
        </p:nvSpPr>
        <p:spPr bwMode="auto">
          <a:xfrm>
            <a:off x="9471026" y="5508625"/>
            <a:ext cx="32067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C</a:t>
            </a:r>
          </a:p>
        </p:txBody>
      </p:sp>
      <p:sp>
        <p:nvSpPr>
          <p:cNvPr id="5137" name="Rectangle 17"/>
          <p:cNvSpPr>
            <a:spLocks/>
          </p:cNvSpPr>
          <p:nvPr/>
        </p:nvSpPr>
        <p:spPr bwMode="auto">
          <a:xfrm>
            <a:off x="6370638" y="3413125"/>
            <a:ext cx="2730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B</a:t>
            </a:r>
          </a:p>
        </p:txBody>
      </p:sp>
      <p:sp>
        <p:nvSpPr>
          <p:cNvPr id="5138" name="Rectangle 18"/>
          <p:cNvSpPr>
            <a:spLocks/>
          </p:cNvSpPr>
          <p:nvPr/>
        </p:nvSpPr>
        <p:spPr bwMode="auto">
          <a:xfrm>
            <a:off x="1782763" y="1241425"/>
            <a:ext cx="3332162" cy="34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solidFill>
                  <a:srgbClr val="FF0000"/>
                </a:solidFill>
              </a:rPr>
              <a:t>EXERCISE N°1</a:t>
            </a:r>
          </a:p>
          <a:p>
            <a:endParaRPr lang="it-IT" altLang="it-IT">
              <a:solidFill>
                <a:srgbClr val="FF0000"/>
              </a:solidFill>
            </a:endParaRPr>
          </a:p>
          <a:p>
            <a:r>
              <a:rPr lang="it-IT" altLang="it-IT"/>
              <a:t>A pass the ball to B, C run whitout the ball, receives from b and pass to A.</a:t>
            </a:r>
          </a:p>
          <a:p>
            <a:r>
              <a:rPr lang="it-IT" altLang="it-IT"/>
              <a:t>A shoots.</a:t>
            </a:r>
            <a:r>
              <a:rPr lang="it-IT" altLang="it-IT">
                <a:solidFill>
                  <a:srgbClr val="FF0000"/>
                </a:solidFill>
              </a:rPr>
              <a:t> </a:t>
            </a:r>
          </a:p>
          <a:p>
            <a:endParaRPr lang="it-IT" altLang="it-IT">
              <a:solidFill>
                <a:srgbClr val="FF0000"/>
              </a:solidFill>
            </a:endParaRPr>
          </a:p>
          <a:p>
            <a:endParaRPr lang="it-IT" altLang="it-IT">
              <a:solidFill>
                <a:srgbClr val="FF0000"/>
              </a:solidFill>
            </a:endParaRPr>
          </a:p>
          <a:p>
            <a:r>
              <a:rPr lang="it-IT" altLang="it-IT">
                <a:solidFill>
                  <a:srgbClr val="FF0000"/>
                </a:solidFill>
              </a:rPr>
              <a:t>SKILL ACQUISITION:</a:t>
            </a:r>
          </a:p>
          <a:p>
            <a:endParaRPr lang="it-IT" altLang="it-IT">
              <a:solidFill>
                <a:srgbClr val="FF0000"/>
              </a:solidFill>
            </a:endParaRPr>
          </a:p>
          <a:p>
            <a:r>
              <a:rPr lang="it-IT" altLang="it-IT">
                <a:solidFill>
                  <a:srgbClr val="FF0000"/>
                </a:solidFill>
              </a:rPr>
              <a:t>- </a:t>
            </a:r>
            <a:r>
              <a:rPr lang="it-IT" altLang="it-IT"/>
              <a:t>Reception in the running</a:t>
            </a:r>
            <a:endParaRPr lang="it-IT" altLang="it-IT">
              <a:solidFill>
                <a:srgbClr val="FF0000"/>
              </a:solidFill>
            </a:endParaRPr>
          </a:p>
          <a:p>
            <a:r>
              <a:rPr lang="it-IT" altLang="it-IT">
                <a:solidFill>
                  <a:srgbClr val="FF0000"/>
                </a:solidFill>
              </a:rPr>
              <a:t>- </a:t>
            </a:r>
            <a:r>
              <a:rPr lang="it-IT" altLang="it-IT"/>
              <a:t>Movement without the ball</a:t>
            </a:r>
            <a:endParaRPr lang="it-IT" altLang="it-IT">
              <a:solidFill>
                <a:srgbClr val="FF0000"/>
              </a:solidFill>
            </a:endParaRPr>
          </a:p>
        </p:txBody>
      </p:sp>
      <p:grpSp>
        <p:nvGrpSpPr>
          <p:cNvPr id="5139" name="Group 19"/>
          <p:cNvGrpSpPr>
            <a:grpSpLocks/>
          </p:cNvGrpSpPr>
          <p:nvPr/>
        </p:nvGrpSpPr>
        <p:grpSpPr bwMode="auto">
          <a:xfrm>
            <a:off x="1998663" y="6500815"/>
            <a:ext cx="684020" cy="200055"/>
            <a:chOff x="0" y="0"/>
            <a:chExt cx="684292" cy="200988"/>
          </a:xfrm>
        </p:grpSpPr>
        <p:sp>
          <p:nvSpPr>
            <p:cNvPr id="5140" name="Rectangle 20"/>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5141" name="Picture 21"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87754682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0200" y="254000"/>
            <a:ext cx="5207000"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4338" name="Group 2"/>
          <p:cNvGrpSpPr>
            <a:grpSpLocks/>
          </p:cNvGrpSpPr>
          <p:nvPr/>
        </p:nvGrpSpPr>
        <p:grpSpPr bwMode="auto">
          <a:xfrm>
            <a:off x="2880519" y="171450"/>
            <a:ext cx="1620044" cy="653072"/>
            <a:chOff x="0" y="0"/>
            <a:chExt cx="3240005" cy="1305741"/>
          </a:xfrm>
        </p:grpSpPr>
        <p:sp>
          <p:nvSpPr>
            <p:cNvPr id="14339" name="Rectangle 3"/>
            <p:cNvSpPr>
              <a:spLocks/>
            </p:cNvSpPr>
            <p:nvPr/>
          </p:nvSpPr>
          <p:spPr bwMode="auto">
            <a:xfrm>
              <a:off x="0" y="0"/>
              <a:ext cx="3240005" cy="1305741"/>
            </a:xfrm>
            <a:prstGeom prst="rect">
              <a:avLst/>
            </a:prstGeom>
            <a:solidFill>
              <a:srgbClr val="F76028"/>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1500">
                <a:solidFill>
                  <a:srgbClr val="FFFFFF"/>
                </a:solidFill>
                <a:latin typeface="Calibri" charset="0"/>
                <a:ea typeface="Calibri" charset="0"/>
                <a:cs typeface="Calibri" charset="0"/>
                <a:sym typeface="Calibri" charset="0"/>
              </a:endParaRPr>
            </a:p>
          </p:txBody>
        </p:sp>
        <p:sp>
          <p:nvSpPr>
            <p:cNvPr id="14340" name="Rectangle 4"/>
            <p:cNvSpPr>
              <a:spLocks/>
            </p:cNvSpPr>
            <p:nvPr/>
          </p:nvSpPr>
          <p:spPr bwMode="auto">
            <a:xfrm>
              <a:off x="520939" y="382806"/>
              <a:ext cx="2198126" cy="553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algn="l"/>
              <a:r>
                <a:rPr lang="it-IT" altLang="it-IT" sz="1500" b="1" i="1">
                  <a:latin typeface="Calibri" charset="0"/>
                  <a:ea typeface="Calibri" charset="0"/>
                  <a:cs typeface="Calibri" charset="0"/>
                  <a:sym typeface="Calibri" charset="0"/>
                </a:rPr>
                <a:t>Game Phase</a:t>
              </a:r>
            </a:p>
          </p:txBody>
        </p:sp>
      </p:grpSp>
      <p:sp>
        <p:nvSpPr>
          <p:cNvPr id="14341" name="AutoShape 5"/>
          <p:cNvSpPr>
            <a:spLocks/>
          </p:cNvSpPr>
          <p:nvPr/>
        </p:nvSpPr>
        <p:spPr bwMode="auto">
          <a:xfrm>
            <a:off x="11067257" y="2613025"/>
            <a:ext cx="165894"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4342" name="AutoShape 6"/>
          <p:cNvSpPr>
            <a:spLocks/>
          </p:cNvSpPr>
          <p:nvPr/>
        </p:nvSpPr>
        <p:spPr bwMode="auto">
          <a:xfrm>
            <a:off x="11340307" y="2609850"/>
            <a:ext cx="166688" cy="199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4343" name="AutoShape 7"/>
          <p:cNvSpPr>
            <a:spLocks/>
          </p:cNvSpPr>
          <p:nvPr/>
        </p:nvSpPr>
        <p:spPr bwMode="auto">
          <a:xfrm>
            <a:off x="9615488" y="1581150"/>
            <a:ext cx="166688" cy="199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4344" name="AutoShape 8"/>
          <p:cNvSpPr>
            <a:spLocks/>
          </p:cNvSpPr>
          <p:nvPr/>
        </p:nvSpPr>
        <p:spPr bwMode="auto">
          <a:xfrm>
            <a:off x="10292557" y="4121150"/>
            <a:ext cx="166688" cy="199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4345" name="AutoShape 9"/>
          <p:cNvSpPr>
            <a:spLocks/>
          </p:cNvSpPr>
          <p:nvPr/>
        </p:nvSpPr>
        <p:spPr bwMode="auto">
          <a:xfrm>
            <a:off x="11067257" y="3064669"/>
            <a:ext cx="165894"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4346" name="AutoShape 10"/>
          <p:cNvSpPr>
            <a:spLocks/>
          </p:cNvSpPr>
          <p:nvPr/>
        </p:nvSpPr>
        <p:spPr bwMode="auto">
          <a:xfrm>
            <a:off x="11067257" y="2836069"/>
            <a:ext cx="165894" cy="199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4347" name="AutoShape 11"/>
          <p:cNvSpPr>
            <a:spLocks/>
          </p:cNvSpPr>
          <p:nvPr/>
        </p:nvSpPr>
        <p:spPr bwMode="auto">
          <a:xfrm>
            <a:off x="8786813" y="3214688"/>
            <a:ext cx="165894"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4348" name="Group 12"/>
          <p:cNvGrpSpPr>
            <a:grpSpLocks/>
          </p:cNvGrpSpPr>
          <p:nvPr/>
        </p:nvGrpSpPr>
        <p:grpSpPr bwMode="auto">
          <a:xfrm>
            <a:off x="8952707" y="3222427"/>
            <a:ext cx="150813" cy="205184"/>
            <a:chOff x="0" y="-13140"/>
            <a:chExt cx="301247" cy="411667"/>
          </a:xfrm>
        </p:grpSpPr>
        <p:sp>
          <p:nvSpPr>
            <p:cNvPr id="14349" name="Oval 13"/>
            <p:cNvSpPr>
              <a:spLocks/>
            </p:cNvSpPr>
            <p:nvPr/>
          </p:nvSpPr>
          <p:spPr bwMode="auto">
            <a:xfrm>
              <a:off x="0" y="16331"/>
              <a:ext cx="301247" cy="3527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b="1">
                <a:latin typeface="Arial" charset="0"/>
                <a:ea typeface="Arial" charset="0"/>
                <a:cs typeface="Arial" charset="0"/>
                <a:sym typeface="Arial" charset="0"/>
              </a:endParaRPr>
            </a:p>
          </p:txBody>
        </p:sp>
        <p:sp>
          <p:nvSpPr>
            <p:cNvPr id="14350" name="Rectangle 14"/>
            <p:cNvSpPr>
              <a:spLocks/>
            </p:cNvSpPr>
            <p:nvPr/>
          </p:nvSpPr>
          <p:spPr bwMode="auto">
            <a:xfrm>
              <a:off x="44116" y="-13140"/>
              <a:ext cx="213014" cy="411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latin typeface="Arial" charset="0"/>
                  <a:ea typeface="Arial" charset="0"/>
                  <a:cs typeface="Arial" charset="0"/>
                  <a:sym typeface="Arial" charset="0"/>
                </a:rPr>
                <a:t>A</a:t>
              </a:r>
            </a:p>
          </p:txBody>
        </p:sp>
      </p:grpSp>
      <p:grpSp>
        <p:nvGrpSpPr>
          <p:cNvPr id="14351" name="Group 15"/>
          <p:cNvGrpSpPr>
            <a:grpSpLocks/>
          </p:cNvGrpSpPr>
          <p:nvPr/>
        </p:nvGrpSpPr>
        <p:grpSpPr bwMode="auto">
          <a:xfrm>
            <a:off x="10169525" y="4018956"/>
            <a:ext cx="150813" cy="205184"/>
            <a:chOff x="0" y="-12291"/>
            <a:chExt cx="301247" cy="409972"/>
          </a:xfrm>
        </p:grpSpPr>
        <p:sp>
          <p:nvSpPr>
            <p:cNvPr id="14352" name="Oval 16"/>
            <p:cNvSpPr>
              <a:spLocks/>
            </p:cNvSpPr>
            <p:nvPr/>
          </p:nvSpPr>
          <p:spPr bwMode="auto">
            <a:xfrm>
              <a:off x="0" y="16331"/>
              <a:ext cx="301247" cy="352731"/>
            </a:xfrm>
            <a:prstGeom prst="ellipse">
              <a:avLst/>
            </a:prstGeom>
            <a:solidFill>
              <a:srgbClr val="FFFF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b="1">
                <a:latin typeface="Arial" charset="0"/>
                <a:ea typeface="Arial" charset="0"/>
                <a:cs typeface="Arial" charset="0"/>
                <a:sym typeface="Arial" charset="0"/>
              </a:endParaRPr>
            </a:p>
          </p:txBody>
        </p:sp>
        <p:sp>
          <p:nvSpPr>
            <p:cNvPr id="14353" name="Rectangle 17"/>
            <p:cNvSpPr>
              <a:spLocks/>
            </p:cNvSpPr>
            <p:nvPr/>
          </p:nvSpPr>
          <p:spPr bwMode="auto">
            <a:xfrm>
              <a:off x="44116" y="-12291"/>
              <a:ext cx="213014" cy="409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latin typeface="Arial" charset="0"/>
                  <a:ea typeface="Arial" charset="0"/>
                  <a:cs typeface="Arial" charset="0"/>
                  <a:sym typeface="Arial" charset="0"/>
                </a:rPr>
                <a:t>B</a:t>
              </a:r>
            </a:p>
          </p:txBody>
        </p:sp>
      </p:grpSp>
      <p:grpSp>
        <p:nvGrpSpPr>
          <p:cNvPr id="14354" name="Group 18"/>
          <p:cNvGrpSpPr>
            <a:grpSpLocks/>
          </p:cNvGrpSpPr>
          <p:nvPr/>
        </p:nvGrpSpPr>
        <p:grpSpPr bwMode="auto">
          <a:xfrm>
            <a:off x="11399044" y="3365699"/>
            <a:ext cx="150019" cy="205184"/>
            <a:chOff x="0" y="-12293"/>
            <a:chExt cx="301247" cy="409972"/>
          </a:xfrm>
        </p:grpSpPr>
        <p:sp>
          <p:nvSpPr>
            <p:cNvPr id="14355" name="Oval 19"/>
            <p:cNvSpPr>
              <a:spLocks/>
            </p:cNvSpPr>
            <p:nvPr/>
          </p:nvSpPr>
          <p:spPr bwMode="auto">
            <a:xfrm>
              <a:off x="0" y="16331"/>
              <a:ext cx="301247" cy="3527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b="1">
                <a:latin typeface="Arial" charset="0"/>
                <a:ea typeface="Arial" charset="0"/>
                <a:cs typeface="Arial" charset="0"/>
                <a:sym typeface="Arial" charset="0"/>
              </a:endParaRPr>
            </a:p>
          </p:txBody>
        </p:sp>
        <p:sp>
          <p:nvSpPr>
            <p:cNvPr id="14356" name="Rectangle 20"/>
            <p:cNvSpPr>
              <a:spLocks/>
            </p:cNvSpPr>
            <p:nvPr/>
          </p:nvSpPr>
          <p:spPr bwMode="auto">
            <a:xfrm>
              <a:off x="44115" y="-12293"/>
              <a:ext cx="213015" cy="409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latin typeface="Arial" charset="0"/>
                  <a:ea typeface="Arial" charset="0"/>
                  <a:cs typeface="Arial" charset="0"/>
                  <a:sym typeface="Arial" charset="0"/>
                </a:rPr>
                <a:t>C</a:t>
              </a:r>
            </a:p>
          </p:txBody>
        </p:sp>
      </p:grpSp>
      <p:grpSp>
        <p:nvGrpSpPr>
          <p:cNvPr id="14357" name="Group 21"/>
          <p:cNvGrpSpPr>
            <a:grpSpLocks/>
          </p:cNvGrpSpPr>
          <p:nvPr/>
        </p:nvGrpSpPr>
        <p:grpSpPr bwMode="auto">
          <a:xfrm>
            <a:off x="9782175" y="1765499"/>
            <a:ext cx="150019" cy="205184"/>
            <a:chOff x="0" y="-12293"/>
            <a:chExt cx="301247" cy="409972"/>
          </a:xfrm>
        </p:grpSpPr>
        <p:sp>
          <p:nvSpPr>
            <p:cNvPr id="14358" name="Oval 22"/>
            <p:cNvSpPr>
              <a:spLocks/>
            </p:cNvSpPr>
            <p:nvPr/>
          </p:nvSpPr>
          <p:spPr bwMode="auto">
            <a:xfrm>
              <a:off x="0" y="16331"/>
              <a:ext cx="301247" cy="3527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b="1">
                <a:latin typeface="Arial" charset="0"/>
                <a:ea typeface="Arial" charset="0"/>
                <a:cs typeface="Arial" charset="0"/>
                <a:sym typeface="Arial" charset="0"/>
              </a:endParaRPr>
            </a:p>
          </p:txBody>
        </p:sp>
        <p:sp>
          <p:nvSpPr>
            <p:cNvPr id="14359" name="Rectangle 23"/>
            <p:cNvSpPr>
              <a:spLocks/>
            </p:cNvSpPr>
            <p:nvPr/>
          </p:nvSpPr>
          <p:spPr bwMode="auto">
            <a:xfrm>
              <a:off x="44115" y="-12293"/>
              <a:ext cx="213015" cy="409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latin typeface="Arial" charset="0"/>
                  <a:ea typeface="Arial" charset="0"/>
                  <a:cs typeface="Arial" charset="0"/>
                  <a:sym typeface="Arial" charset="0"/>
                </a:rPr>
                <a:t>D</a:t>
              </a:r>
            </a:p>
          </p:txBody>
        </p:sp>
      </p:grpSp>
      <p:sp>
        <p:nvSpPr>
          <p:cNvPr id="14360" name="Line 24"/>
          <p:cNvSpPr>
            <a:spLocks noChangeShapeType="1"/>
          </p:cNvSpPr>
          <p:nvPr/>
        </p:nvSpPr>
        <p:spPr bwMode="auto">
          <a:xfrm>
            <a:off x="9143207" y="3428207"/>
            <a:ext cx="1177131" cy="604838"/>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61" name="Line 25"/>
          <p:cNvSpPr>
            <a:spLocks noChangeShapeType="1"/>
          </p:cNvSpPr>
          <p:nvPr/>
        </p:nvSpPr>
        <p:spPr bwMode="auto">
          <a:xfrm flipV="1">
            <a:off x="10422732" y="3428207"/>
            <a:ext cx="887413" cy="604838"/>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62" name="Line 26"/>
          <p:cNvSpPr>
            <a:spLocks noChangeShapeType="1"/>
          </p:cNvSpPr>
          <p:nvPr/>
        </p:nvSpPr>
        <p:spPr bwMode="auto">
          <a:xfrm flipH="1" flipV="1">
            <a:off x="9932194" y="3236913"/>
            <a:ext cx="1211263" cy="142875"/>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63" name="Line 27"/>
          <p:cNvSpPr>
            <a:spLocks noChangeShapeType="1"/>
          </p:cNvSpPr>
          <p:nvPr/>
        </p:nvSpPr>
        <p:spPr bwMode="auto">
          <a:xfrm flipV="1">
            <a:off x="9861550" y="2056607"/>
            <a:ext cx="1281907" cy="998538"/>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64" name="Line 28"/>
          <p:cNvSpPr>
            <a:spLocks noChangeShapeType="1"/>
          </p:cNvSpPr>
          <p:nvPr/>
        </p:nvSpPr>
        <p:spPr bwMode="auto">
          <a:xfrm flipV="1">
            <a:off x="11310144" y="824707"/>
            <a:ext cx="0" cy="1166813"/>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65" name="Line 29"/>
          <p:cNvSpPr>
            <a:spLocks noChangeShapeType="1"/>
          </p:cNvSpPr>
          <p:nvPr/>
        </p:nvSpPr>
        <p:spPr bwMode="auto">
          <a:xfrm flipV="1">
            <a:off x="9143207" y="3214688"/>
            <a:ext cx="718344" cy="125413"/>
          </a:xfrm>
          <a:prstGeom prst="line">
            <a:avLst/>
          </a:prstGeom>
          <a:noFill/>
          <a:ln w="6350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66" name="AutoShape 30"/>
          <p:cNvSpPr>
            <a:spLocks/>
          </p:cNvSpPr>
          <p:nvPr/>
        </p:nvSpPr>
        <p:spPr bwMode="auto">
          <a:xfrm>
            <a:off x="11226800" y="2019300"/>
            <a:ext cx="280194" cy="1270000"/>
          </a:xfrm>
          <a:custGeom>
            <a:avLst/>
            <a:gdLst>
              <a:gd name="T0" fmla="*/ 10221 w 20442"/>
              <a:gd name="T1" fmla="*/ 10800 h 21600"/>
              <a:gd name="T2" fmla="*/ 10221 w 20442"/>
              <a:gd name="T3" fmla="*/ 10800 h 21600"/>
              <a:gd name="T4" fmla="*/ 10221 w 20442"/>
              <a:gd name="T5" fmla="*/ 10800 h 21600"/>
              <a:gd name="T6" fmla="*/ 10221 w 20442"/>
              <a:gd name="T7" fmla="*/ 10800 h 21600"/>
            </a:gdLst>
            <a:ahLst/>
            <a:cxnLst>
              <a:cxn ang="0">
                <a:pos x="T0" y="T1"/>
              </a:cxn>
              <a:cxn ang="0">
                <a:pos x="T2" y="T3"/>
              </a:cxn>
              <a:cxn ang="0">
                <a:pos x="T4" y="T5"/>
              </a:cxn>
              <a:cxn ang="0">
                <a:pos x="T6" y="T7"/>
              </a:cxn>
            </a:cxnLst>
            <a:rect l="0" t="0" r="r" b="b"/>
            <a:pathLst>
              <a:path w="20442" h="21600">
                <a:moveTo>
                  <a:pt x="0" y="21600"/>
                </a:moveTo>
                <a:cubicBezTo>
                  <a:pt x="9566" y="20592"/>
                  <a:pt x="19131" y="19584"/>
                  <a:pt x="20366" y="15984"/>
                </a:cubicBezTo>
                <a:cubicBezTo>
                  <a:pt x="21600" y="12384"/>
                  <a:pt x="7406" y="0"/>
                  <a:pt x="7406" y="0"/>
                </a:cubicBez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4367" name="AutoShape 31"/>
          <p:cNvSpPr>
            <a:spLocks/>
          </p:cNvSpPr>
          <p:nvPr/>
        </p:nvSpPr>
        <p:spPr bwMode="auto">
          <a:xfrm>
            <a:off x="9406732" y="482600"/>
            <a:ext cx="1743869" cy="1282700"/>
          </a:xfrm>
          <a:custGeom>
            <a:avLst/>
            <a:gdLst>
              <a:gd name="T0" fmla="+- 0 10972 344"/>
              <a:gd name="T1" fmla="*/ T0 w 21256"/>
              <a:gd name="T2" fmla="*/ 10800 h 21600"/>
              <a:gd name="T3" fmla="+- 0 10972 344"/>
              <a:gd name="T4" fmla="*/ T3 w 21256"/>
              <a:gd name="T5" fmla="*/ 10800 h 21600"/>
              <a:gd name="T6" fmla="+- 0 10972 344"/>
              <a:gd name="T7" fmla="*/ T6 w 21256"/>
              <a:gd name="T8" fmla="*/ 10800 h 21600"/>
              <a:gd name="T9" fmla="+- 0 10972 344"/>
              <a:gd name="T10" fmla="*/ T9 w 21256"/>
              <a:gd name="T11" fmla="*/ 10800 h 21600"/>
            </a:gdLst>
            <a:ahLst/>
            <a:cxnLst>
              <a:cxn ang="0">
                <a:pos x="T1" y="T2"/>
              </a:cxn>
              <a:cxn ang="0">
                <a:pos x="T4" y="T5"/>
              </a:cxn>
              <a:cxn ang="0">
                <a:pos x="T7" y="T8"/>
              </a:cxn>
              <a:cxn ang="0">
                <a:pos x="T10" y="T11"/>
              </a:cxn>
            </a:cxnLst>
            <a:rect l="0" t="0" r="r" b="b"/>
            <a:pathLst>
              <a:path w="21256" h="21600">
                <a:moveTo>
                  <a:pt x="4224" y="21600"/>
                </a:moveTo>
                <a:cubicBezTo>
                  <a:pt x="1940" y="20780"/>
                  <a:pt x="-344" y="19960"/>
                  <a:pt x="43" y="17964"/>
                </a:cubicBezTo>
                <a:cubicBezTo>
                  <a:pt x="430" y="15968"/>
                  <a:pt x="3011" y="12618"/>
                  <a:pt x="6546" y="9624"/>
                </a:cubicBezTo>
                <a:cubicBezTo>
                  <a:pt x="10082" y="6630"/>
                  <a:pt x="21256" y="0"/>
                  <a:pt x="21256" y="0"/>
                </a:cubicBez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4368" name="AutoShape 32"/>
          <p:cNvSpPr>
            <a:spLocks/>
          </p:cNvSpPr>
          <p:nvPr/>
        </p:nvSpPr>
        <p:spPr bwMode="auto">
          <a:xfrm>
            <a:off x="8266907" y="571500"/>
            <a:ext cx="1537494" cy="2451100"/>
          </a:xfrm>
          <a:custGeom>
            <a:avLst/>
            <a:gdLst>
              <a:gd name="T0" fmla="+- 0 10931 263"/>
              <a:gd name="T1" fmla="*/ T0 w 21337"/>
              <a:gd name="T2" fmla="*/ 10800 h 21600"/>
              <a:gd name="T3" fmla="+- 0 10931 263"/>
              <a:gd name="T4" fmla="*/ T3 w 21337"/>
              <a:gd name="T5" fmla="*/ 10800 h 21600"/>
              <a:gd name="T6" fmla="+- 0 10931 263"/>
              <a:gd name="T7" fmla="*/ T6 w 21337"/>
              <a:gd name="T8" fmla="*/ 10800 h 21600"/>
              <a:gd name="T9" fmla="+- 0 10931 263"/>
              <a:gd name="T10" fmla="*/ T9 w 21337"/>
              <a:gd name="T11" fmla="*/ 10800 h 21600"/>
            </a:gdLst>
            <a:ahLst/>
            <a:cxnLst>
              <a:cxn ang="0">
                <a:pos x="T1" y="T2"/>
              </a:cxn>
              <a:cxn ang="0">
                <a:pos x="T4" y="T5"/>
              </a:cxn>
              <a:cxn ang="0">
                <a:pos x="T7" y="T8"/>
              </a:cxn>
              <a:cxn ang="0">
                <a:pos x="T10" y="T11"/>
              </a:cxn>
            </a:cxnLst>
            <a:rect l="0" t="0" r="r" b="b"/>
            <a:pathLst>
              <a:path w="21337" h="21600">
                <a:moveTo>
                  <a:pt x="21337" y="21600"/>
                </a:moveTo>
                <a:cubicBezTo>
                  <a:pt x="19397" y="20779"/>
                  <a:pt x="17458" y="19959"/>
                  <a:pt x="14637" y="18914"/>
                </a:cubicBezTo>
                <a:cubicBezTo>
                  <a:pt x="11815" y="17869"/>
                  <a:pt x="6790" y="16806"/>
                  <a:pt x="4410" y="15333"/>
                </a:cubicBezTo>
                <a:cubicBezTo>
                  <a:pt x="2029" y="13859"/>
                  <a:pt x="971" y="11751"/>
                  <a:pt x="354" y="10073"/>
                </a:cubicBezTo>
                <a:cubicBezTo>
                  <a:pt x="-263" y="8394"/>
                  <a:pt x="-28" y="6491"/>
                  <a:pt x="707" y="5260"/>
                </a:cubicBezTo>
                <a:cubicBezTo>
                  <a:pt x="1441" y="4029"/>
                  <a:pt x="2970" y="3563"/>
                  <a:pt x="4762" y="2686"/>
                </a:cubicBezTo>
                <a:cubicBezTo>
                  <a:pt x="6555" y="1809"/>
                  <a:pt x="11463" y="0"/>
                  <a:pt x="11463" y="0"/>
                </a:cubicBez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4369" name="AutoShape 33"/>
          <p:cNvSpPr>
            <a:spLocks/>
          </p:cNvSpPr>
          <p:nvPr/>
        </p:nvSpPr>
        <p:spPr bwMode="auto">
          <a:xfrm>
            <a:off x="10502900" y="1358900"/>
            <a:ext cx="711200" cy="660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5493" y="20285"/>
                  <a:pt x="9386" y="18969"/>
                  <a:pt x="5786" y="15369"/>
                </a:cubicBezTo>
                <a:cubicBezTo>
                  <a:pt x="2186" y="11769"/>
                  <a:pt x="0" y="0"/>
                  <a:pt x="0" y="0"/>
                </a:cubicBez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4370" name="Rectangle 34"/>
          <p:cNvSpPr>
            <a:spLocks/>
          </p:cNvSpPr>
          <p:nvPr/>
        </p:nvSpPr>
        <p:spPr bwMode="auto">
          <a:xfrm>
            <a:off x="9324182" y="3717598"/>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1</a:t>
            </a:r>
          </a:p>
        </p:txBody>
      </p:sp>
      <p:sp>
        <p:nvSpPr>
          <p:cNvPr id="14371" name="Rectangle 35"/>
          <p:cNvSpPr>
            <a:spLocks/>
          </p:cNvSpPr>
          <p:nvPr/>
        </p:nvSpPr>
        <p:spPr bwMode="auto">
          <a:xfrm>
            <a:off x="10837069" y="3823961"/>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2</a:t>
            </a:r>
          </a:p>
        </p:txBody>
      </p:sp>
      <p:sp>
        <p:nvSpPr>
          <p:cNvPr id="14372" name="Rectangle 36"/>
          <p:cNvSpPr>
            <a:spLocks/>
          </p:cNvSpPr>
          <p:nvPr/>
        </p:nvSpPr>
        <p:spPr bwMode="auto">
          <a:xfrm>
            <a:off x="10689432" y="2991317"/>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3</a:t>
            </a:r>
          </a:p>
        </p:txBody>
      </p:sp>
      <p:sp>
        <p:nvSpPr>
          <p:cNvPr id="14373" name="Rectangle 37"/>
          <p:cNvSpPr>
            <a:spLocks/>
          </p:cNvSpPr>
          <p:nvPr/>
        </p:nvSpPr>
        <p:spPr bwMode="auto">
          <a:xfrm>
            <a:off x="10127457" y="2333298"/>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4</a:t>
            </a:r>
          </a:p>
        </p:txBody>
      </p:sp>
      <p:sp>
        <p:nvSpPr>
          <p:cNvPr id="14374" name="Rectangle 38"/>
          <p:cNvSpPr>
            <a:spLocks/>
          </p:cNvSpPr>
          <p:nvPr/>
        </p:nvSpPr>
        <p:spPr bwMode="auto">
          <a:xfrm>
            <a:off x="11387932" y="1432392"/>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5</a:t>
            </a:r>
          </a:p>
        </p:txBody>
      </p:sp>
      <p:grpSp>
        <p:nvGrpSpPr>
          <p:cNvPr id="14375" name="Group 39"/>
          <p:cNvGrpSpPr>
            <a:grpSpLocks/>
          </p:cNvGrpSpPr>
          <p:nvPr/>
        </p:nvGrpSpPr>
        <p:grpSpPr bwMode="auto">
          <a:xfrm>
            <a:off x="9013825" y="3506788"/>
            <a:ext cx="89694" cy="99219"/>
            <a:chOff x="0" y="-2"/>
            <a:chExt cx="180006" cy="197479"/>
          </a:xfrm>
        </p:grpSpPr>
        <p:pic>
          <p:nvPicPr>
            <p:cNvPr id="14376" name="Picture 40"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77" name="Picture 41"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4378" name="Group 42"/>
          <p:cNvGrpSpPr>
            <a:grpSpLocks/>
          </p:cNvGrpSpPr>
          <p:nvPr/>
        </p:nvGrpSpPr>
        <p:grpSpPr bwMode="auto">
          <a:xfrm>
            <a:off x="8696325" y="3223419"/>
            <a:ext cx="89694" cy="99219"/>
            <a:chOff x="0" y="-2"/>
            <a:chExt cx="180006" cy="197479"/>
          </a:xfrm>
        </p:grpSpPr>
        <p:pic>
          <p:nvPicPr>
            <p:cNvPr id="14379" name="Picture 43"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80" name="Picture 4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4381" name="Group 45"/>
          <p:cNvGrpSpPr>
            <a:grpSpLocks/>
          </p:cNvGrpSpPr>
          <p:nvPr/>
        </p:nvGrpSpPr>
        <p:grpSpPr bwMode="auto">
          <a:xfrm>
            <a:off x="8480425" y="3272632"/>
            <a:ext cx="89694" cy="99219"/>
            <a:chOff x="0" y="-2"/>
            <a:chExt cx="180006" cy="197479"/>
          </a:xfrm>
        </p:grpSpPr>
        <p:pic>
          <p:nvPicPr>
            <p:cNvPr id="14382" name="Picture 46"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83" name="Picture 47"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4384" name="Group 48"/>
          <p:cNvGrpSpPr>
            <a:grpSpLocks/>
          </p:cNvGrpSpPr>
          <p:nvPr/>
        </p:nvGrpSpPr>
        <p:grpSpPr bwMode="auto">
          <a:xfrm>
            <a:off x="8556625" y="3348832"/>
            <a:ext cx="89694" cy="99219"/>
            <a:chOff x="0" y="-2"/>
            <a:chExt cx="180006" cy="197479"/>
          </a:xfrm>
        </p:grpSpPr>
        <p:pic>
          <p:nvPicPr>
            <p:cNvPr id="14385" name="Picture 49"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86" name="Picture 50"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4387" name="Group 51"/>
          <p:cNvGrpSpPr>
            <a:grpSpLocks/>
          </p:cNvGrpSpPr>
          <p:nvPr/>
        </p:nvGrpSpPr>
        <p:grpSpPr bwMode="auto">
          <a:xfrm>
            <a:off x="8720932" y="3413125"/>
            <a:ext cx="90488" cy="98425"/>
            <a:chOff x="0" y="-2"/>
            <a:chExt cx="180006" cy="197479"/>
          </a:xfrm>
        </p:grpSpPr>
        <p:pic>
          <p:nvPicPr>
            <p:cNvPr id="14388" name="Picture 52"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89" name="Picture 53"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4390" name="Rectangle 54"/>
          <p:cNvSpPr>
            <a:spLocks/>
          </p:cNvSpPr>
          <p:nvPr/>
        </p:nvSpPr>
        <p:spPr bwMode="auto">
          <a:xfrm>
            <a:off x="482600" y="1157715"/>
            <a:ext cx="6197600" cy="4113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latin typeface="Helvetica Light" charset="0"/>
                <a:ea typeface="Helvetica Light" charset="0"/>
                <a:cs typeface="Helvetica Light" charset="0"/>
                <a:sym typeface="Helvetica Light" charset="0"/>
              </a:rPr>
              <a:t>3v0 sulla fascia con triangolazioni + pass &amp; go</a:t>
            </a:r>
          </a:p>
          <a:p>
            <a:pPr algn="l"/>
            <a:endParaRPr lang="it-IT" altLang="it-IT" sz="20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Svolgimento:</a:t>
            </a:r>
          </a:p>
          <a:p>
            <a:pPr algn="l"/>
            <a:r>
              <a:rPr lang="it-IT" altLang="it-IT" sz="1600">
                <a:latin typeface="Helvetica Light" charset="0"/>
                <a:ea typeface="Helvetica Light" charset="0"/>
                <a:cs typeface="Helvetica Light" charset="0"/>
                <a:sym typeface="Helvetica Light" charset="0"/>
              </a:rPr>
              <a:t>Triangolazione tra A-B-C (1-2-3), C dopo il passaggio si propone in verticale lungo linea per ricevere il passaggio da A (4).</a:t>
            </a:r>
          </a:p>
          <a:p>
            <a:pPr algn="l"/>
            <a:r>
              <a:rPr lang="it-IT" altLang="it-IT" sz="1600">
                <a:latin typeface="Helvetica Light" charset="0"/>
                <a:ea typeface="Helvetica Light" charset="0"/>
                <a:cs typeface="Helvetica Light" charset="0"/>
                <a:sym typeface="Helvetica Light" charset="0"/>
              </a:rPr>
              <a:t>Nel mentre D si smarca per ricevere in profondità.</a:t>
            </a:r>
          </a:p>
          <a:p>
            <a:pPr algn="l"/>
            <a:r>
              <a:rPr lang="it-IT" altLang="it-IT" sz="1600">
                <a:latin typeface="Helvetica Light" charset="0"/>
                <a:ea typeface="Helvetica Light" charset="0"/>
                <a:cs typeface="Helvetica Light" charset="0"/>
                <a:sym typeface="Helvetica Light" charset="0"/>
              </a:rPr>
              <a:t>C da supporto a D a 90° e A entra in area per il passaggio a 90°.</a:t>
            </a:r>
          </a:p>
          <a:p>
            <a:pPr algn="l"/>
            <a:r>
              <a:rPr lang="it-IT" altLang="it-IT" sz="1600">
                <a:latin typeface="Helvetica Light" charset="0"/>
                <a:ea typeface="Helvetica Light" charset="0"/>
                <a:cs typeface="Helvetica Light" charset="0"/>
                <a:sym typeface="Helvetica Light" charset="0"/>
              </a:rPr>
              <a:t>L’esercizio si conclude con un’entrata sul fondo e tiro in porta.</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Da effettuare su entrambi i lati.</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Varianti:</a:t>
            </a:r>
          </a:p>
          <a:p>
            <a:pPr algn="l"/>
            <a:r>
              <a:rPr lang="it-IT" altLang="it-IT" sz="1600">
                <a:latin typeface="Helvetica Light" charset="0"/>
                <a:ea typeface="Helvetica Light" charset="0"/>
                <a:cs typeface="Helvetica Light" charset="0"/>
                <a:sym typeface="Helvetica Light" charset="0"/>
              </a:rPr>
              <a:t>Cambiare a scelta gli obiettivi dei passaggi e delle ricezioni, creando nuovi movimenti di smarcamento, di scambi, di sovrapposizioni.</a:t>
            </a:r>
          </a:p>
          <a:p>
            <a:pPr algn="l"/>
            <a:r>
              <a:rPr lang="it-IT" altLang="it-IT" sz="1600">
                <a:latin typeface="Helvetica Light" charset="0"/>
                <a:ea typeface="Helvetica Light" charset="0"/>
                <a:cs typeface="Helvetica Light" charset="0"/>
                <a:sym typeface="Helvetica Light" charset="0"/>
              </a:rPr>
              <a:t>Aggiungere i difensori per creare 3v1, 3v2, 3v3</a:t>
            </a:r>
          </a:p>
        </p:txBody>
      </p:sp>
      <p:grpSp>
        <p:nvGrpSpPr>
          <p:cNvPr id="14391" name="Group 55"/>
          <p:cNvGrpSpPr>
            <a:grpSpLocks/>
          </p:cNvGrpSpPr>
          <p:nvPr/>
        </p:nvGrpSpPr>
        <p:grpSpPr bwMode="auto">
          <a:xfrm>
            <a:off x="392113" y="6448426"/>
            <a:ext cx="406161" cy="146194"/>
            <a:chOff x="0" y="0"/>
            <a:chExt cx="812358" cy="291489"/>
          </a:xfrm>
        </p:grpSpPr>
        <p:sp>
          <p:nvSpPr>
            <p:cNvPr id="14392" name="Rectangle 56"/>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14393" name="Picture 57"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090642709"/>
      </p:ext>
    </p:extLst>
  </p:cSld>
  <p:clrMapOvr>
    <a:masterClrMapping/>
  </p:clrMapOvr>
  <p:transition spd="med"/>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1"/>
          <p:cNvGrpSpPr>
            <a:grpSpLocks/>
          </p:cNvGrpSpPr>
          <p:nvPr/>
        </p:nvGrpSpPr>
        <p:grpSpPr bwMode="auto">
          <a:xfrm>
            <a:off x="5592764" y="368300"/>
            <a:ext cx="5075237" cy="6516688"/>
            <a:chOff x="0" y="0"/>
            <a:chExt cx="5074690" cy="6516637"/>
          </a:xfrm>
        </p:grpSpPr>
        <p:sp>
          <p:nvSpPr>
            <p:cNvPr id="6146" name="Rectangle 2"/>
            <p:cNvSpPr>
              <a:spLocks/>
            </p:cNvSpPr>
            <p:nvPr/>
          </p:nvSpPr>
          <p:spPr bwMode="auto">
            <a:xfrm>
              <a:off x="0" y="0"/>
              <a:ext cx="5074690" cy="6516637"/>
            </a:xfrm>
            <a:prstGeom prst="rect">
              <a:avLst/>
            </a:prstGeom>
            <a:solidFill>
              <a:schemeClr val="accent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endParaRPr lang="it-IT" altLang="it-IT"/>
            </a:p>
          </p:txBody>
        </p:sp>
        <p:pic>
          <p:nvPicPr>
            <p:cNvPr id="6147" name="Picture 3" descr="image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74690" cy="6516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148" name="AutoShape 4"/>
          <p:cNvSpPr>
            <a:spLocks/>
          </p:cNvSpPr>
          <p:nvPr/>
        </p:nvSpPr>
        <p:spPr bwMode="auto">
          <a:xfrm>
            <a:off x="6753226" y="5365751"/>
            <a:ext cx="327025" cy="258763"/>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6149" name="AutoShape 5"/>
          <p:cNvSpPr>
            <a:spLocks/>
          </p:cNvSpPr>
          <p:nvPr/>
        </p:nvSpPr>
        <p:spPr bwMode="auto">
          <a:xfrm>
            <a:off x="6753225" y="5010151"/>
            <a:ext cx="190500" cy="136525"/>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6150" name="AutoShape 6"/>
          <p:cNvSpPr>
            <a:spLocks/>
          </p:cNvSpPr>
          <p:nvPr/>
        </p:nvSpPr>
        <p:spPr bwMode="auto">
          <a:xfrm>
            <a:off x="6753225" y="4573588"/>
            <a:ext cx="190500" cy="150812"/>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6151" name="AutoShape 7"/>
          <p:cNvSpPr>
            <a:spLocks/>
          </p:cNvSpPr>
          <p:nvPr/>
        </p:nvSpPr>
        <p:spPr bwMode="auto">
          <a:xfrm>
            <a:off x="6753225" y="4217989"/>
            <a:ext cx="190500" cy="123825"/>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6152" name="AutoShape 8"/>
          <p:cNvSpPr>
            <a:spLocks/>
          </p:cNvSpPr>
          <p:nvPr/>
        </p:nvSpPr>
        <p:spPr bwMode="auto">
          <a:xfrm>
            <a:off x="7845426" y="2347914"/>
            <a:ext cx="163513" cy="109537"/>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6153" name="AutoShape 9"/>
          <p:cNvSpPr>
            <a:spLocks/>
          </p:cNvSpPr>
          <p:nvPr/>
        </p:nvSpPr>
        <p:spPr bwMode="auto">
          <a:xfrm>
            <a:off x="8037513" y="2333625"/>
            <a:ext cx="190500" cy="109538"/>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6154" name="AutoShape 10"/>
          <p:cNvSpPr>
            <a:spLocks/>
          </p:cNvSpPr>
          <p:nvPr/>
        </p:nvSpPr>
        <p:spPr bwMode="auto">
          <a:xfrm>
            <a:off x="8542339" y="2333625"/>
            <a:ext cx="136525" cy="109538"/>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6155" name="AutoShape 11"/>
          <p:cNvSpPr>
            <a:spLocks/>
          </p:cNvSpPr>
          <p:nvPr/>
        </p:nvSpPr>
        <p:spPr bwMode="auto">
          <a:xfrm>
            <a:off x="8296276" y="2333625"/>
            <a:ext cx="163513" cy="109538"/>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6156" name="Line 12"/>
          <p:cNvSpPr>
            <a:spLocks noChangeShapeType="1"/>
          </p:cNvSpPr>
          <p:nvPr/>
        </p:nvSpPr>
        <p:spPr bwMode="auto">
          <a:xfrm flipV="1">
            <a:off x="7272339" y="3454400"/>
            <a:ext cx="1023937" cy="0"/>
          </a:xfrm>
          <a:prstGeom prst="line">
            <a:avLst/>
          </a:prstGeom>
          <a:noFill/>
          <a:ln w="381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6157" name="Oval 13"/>
          <p:cNvSpPr>
            <a:spLocks/>
          </p:cNvSpPr>
          <p:nvPr/>
        </p:nvSpPr>
        <p:spPr bwMode="auto">
          <a:xfrm>
            <a:off x="7080250" y="5365750"/>
            <a:ext cx="192088" cy="1222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6158" name="AutoShape 14"/>
          <p:cNvSpPr>
            <a:spLocks/>
          </p:cNvSpPr>
          <p:nvPr/>
        </p:nvSpPr>
        <p:spPr bwMode="auto">
          <a:xfrm>
            <a:off x="6354763" y="3541714"/>
            <a:ext cx="1479550" cy="1946275"/>
          </a:xfrm>
          <a:custGeom>
            <a:avLst/>
            <a:gdLst>
              <a:gd name="T0" fmla="+- 0 10531 750"/>
              <a:gd name="T1" fmla="*/ T0 w 19563"/>
              <a:gd name="T2" fmla="+- 0 11045 490"/>
              <a:gd name="T3" fmla="*/ 11045 h 21110"/>
              <a:gd name="T4" fmla="+- 0 10531 750"/>
              <a:gd name="T5" fmla="*/ T4 w 19563"/>
              <a:gd name="T6" fmla="+- 0 11045 490"/>
              <a:gd name="T7" fmla="*/ 11045 h 21110"/>
              <a:gd name="T8" fmla="+- 0 10531 750"/>
              <a:gd name="T9" fmla="*/ T8 w 19563"/>
              <a:gd name="T10" fmla="+- 0 11045 490"/>
              <a:gd name="T11" fmla="*/ 11045 h 21110"/>
              <a:gd name="T12" fmla="+- 0 10531 750"/>
              <a:gd name="T13" fmla="*/ T12 w 19563"/>
              <a:gd name="T14" fmla="+- 0 11045 490"/>
              <a:gd name="T15" fmla="*/ 11045 h 21110"/>
            </a:gdLst>
            <a:ahLst/>
            <a:cxnLst>
              <a:cxn ang="0">
                <a:pos x="T1" y="T3"/>
              </a:cxn>
              <a:cxn ang="0">
                <a:pos x="T5" y="T7"/>
              </a:cxn>
              <a:cxn ang="0">
                <a:pos x="T9" y="T11"/>
              </a:cxn>
              <a:cxn ang="0">
                <a:pos x="T13" y="T15"/>
              </a:cxn>
            </a:cxnLst>
            <a:rect l="0" t="0" r="r" b="b"/>
            <a:pathLst>
              <a:path w="19563" h="21110">
                <a:moveTo>
                  <a:pt x="5808" y="21110"/>
                </a:moveTo>
                <a:cubicBezTo>
                  <a:pt x="2755" y="18543"/>
                  <a:pt x="-299" y="15975"/>
                  <a:pt x="935" y="14741"/>
                </a:cubicBezTo>
                <a:cubicBezTo>
                  <a:pt x="2168" y="13507"/>
                  <a:pt x="13359" y="14889"/>
                  <a:pt x="13209" y="13704"/>
                </a:cubicBezTo>
                <a:cubicBezTo>
                  <a:pt x="13058" y="12519"/>
                  <a:pt x="-750" y="9804"/>
                  <a:pt x="32" y="7632"/>
                </a:cubicBezTo>
                <a:cubicBezTo>
                  <a:pt x="814" y="5459"/>
                  <a:pt x="14954" y="1830"/>
                  <a:pt x="17902" y="670"/>
                </a:cubicBezTo>
                <a:cubicBezTo>
                  <a:pt x="20850" y="-490"/>
                  <a:pt x="19286" y="90"/>
                  <a:pt x="17721" y="670"/>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6159" name="Line 15"/>
          <p:cNvSpPr>
            <a:spLocks noChangeShapeType="1"/>
          </p:cNvSpPr>
          <p:nvPr/>
        </p:nvSpPr>
        <p:spPr bwMode="auto">
          <a:xfrm flipV="1">
            <a:off x="8008938" y="2674938"/>
            <a:ext cx="0" cy="62865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6160" name="AutoShape 16"/>
          <p:cNvSpPr>
            <a:spLocks/>
          </p:cNvSpPr>
          <p:nvPr/>
        </p:nvSpPr>
        <p:spPr bwMode="auto">
          <a:xfrm>
            <a:off x="7475538" y="1965326"/>
            <a:ext cx="609600" cy="766763"/>
          </a:xfrm>
          <a:custGeom>
            <a:avLst/>
            <a:gdLst>
              <a:gd name="T0" fmla="+- 0 10275 724"/>
              <a:gd name="T1" fmla="*/ T0 w 19103"/>
              <a:gd name="T2" fmla="*/ 9890 h 19781"/>
              <a:gd name="T3" fmla="+- 0 10275 724"/>
              <a:gd name="T4" fmla="*/ T3 w 19103"/>
              <a:gd name="T5" fmla="*/ 9890 h 19781"/>
              <a:gd name="T6" fmla="+- 0 10275 724"/>
              <a:gd name="T7" fmla="*/ T6 w 19103"/>
              <a:gd name="T8" fmla="*/ 9890 h 19781"/>
              <a:gd name="T9" fmla="+- 0 10275 724"/>
              <a:gd name="T10" fmla="*/ T9 w 19103"/>
              <a:gd name="T11" fmla="*/ 9890 h 19781"/>
            </a:gdLst>
            <a:ahLst/>
            <a:cxnLst>
              <a:cxn ang="0">
                <a:pos x="T1" y="T2"/>
              </a:cxn>
              <a:cxn ang="0">
                <a:pos x="T4" y="T5"/>
              </a:cxn>
              <a:cxn ang="0">
                <a:pos x="T7" y="T8"/>
              </a:cxn>
              <a:cxn ang="0">
                <a:pos x="T10" y="T11"/>
              </a:cxn>
            </a:cxnLst>
            <a:rect l="0" t="0" r="r" b="b"/>
            <a:pathLst>
              <a:path w="19103" h="19781">
                <a:moveTo>
                  <a:pt x="13320" y="0"/>
                </a:moveTo>
                <a:cubicBezTo>
                  <a:pt x="6298" y="7865"/>
                  <a:pt x="-724" y="15730"/>
                  <a:pt x="60" y="18665"/>
                </a:cubicBezTo>
                <a:cubicBezTo>
                  <a:pt x="844" y="21600"/>
                  <a:pt x="15173" y="17843"/>
                  <a:pt x="18025" y="17609"/>
                </a:cubicBezTo>
                <a:cubicBezTo>
                  <a:pt x="20876" y="17374"/>
                  <a:pt x="17169" y="17257"/>
                  <a:pt x="17169" y="17257"/>
                </a:cubicBezTo>
              </a:path>
            </a:pathLst>
          </a:custGeom>
          <a:noFill/>
          <a:ln w="25400" cap="flat" cmpd="sng">
            <a:solidFill>
              <a:srgbClr val="000000"/>
            </a:solidFill>
            <a:prstDash val="sysDash"/>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6161" name="AutoShape 17"/>
          <p:cNvSpPr>
            <a:spLocks/>
          </p:cNvSpPr>
          <p:nvPr/>
        </p:nvSpPr>
        <p:spPr bwMode="auto">
          <a:xfrm>
            <a:off x="8105776" y="1579563"/>
            <a:ext cx="1209675" cy="1122362"/>
          </a:xfrm>
          <a:custGeom>
            <a:avLst/>
            <a:gdLst>
              <a:gd name="T0" fmla="*/ 9931 w 19862"/>
              <a:gd name="T1" fmla="+- 0 10778 1051"/>
              <a:gd name="T2" fmla="*/ 10778 h 19454"/>
              <a:gd name="T3" fmla="*/ 9931 w 19862"/>
              <a:gd name="T4" fmla="+- 0 10778 1051"/>
              <a:gd name="T5" fmla="*/ 10778 h 19454"/>
              <a:gd name="T6" fmla="*/ 9931 w 19862"/>
              <a:gd name="T7" fmla="+- 0 10778 1051"/>
              <a:gd name="T8" fmla="*/ 10778 h 19454"/>
              <a:gd name="T9" fmla="*/ 9931 w 19862"/>
              <a:gd name="T10" fmla="+- 0 10778 1051"/>
              <a:gd name="T11" fmla="*/ 10778 h 19454"/>
            </a:gdLst>
            <a:ahLst/>
            <a:cxnLst>
              <a:cxn ang="0">
                <a:pos x="T0" y="T2"/>
              </a:cxn>
              <a:cxn ang="0">
                <a:pos x="T3" y="T5"/>
              </a:cxn>
              <a:cxn ang="0">
                <a:pos x="T6" y="T8"/>
              </a:cxn>
              <a:cxn ang="0">
                <a:pos x="T9" y="T11"/>
              </a:cxn>
            </a:cxnLst>
            <a:rect l="0" t="0" r="r" b="b"/>
            <a:pathLst>
              <a:path w="19862" h="19454">
                <a:moveTo>
                  <a:pt x="0" y="18061"/>
                </a:moveTo>
                <a:cubicBezTo>
                  <a:pt x="8707" y="19305"/>
                  <a:pt x="17415" y="20549"/>
                  <a:pt x="19507" y="17824"/>
                </a:cubicBezTo>
                <a:cubicBezTo>
                  <a:pt x="21600" y="15100"/>
                  <a:pt x="13790" y="4477"/>
                  <a:pt x="12556" y="1713"/>
                </a:cubicBezTo>
                <a:cubicBezTo>
                  <a:pt x="11323" y="-1051"/>
                  <a:pt x="11716" y="94"/>
                  <a:pt x="12108" y="1239"/>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6162" name="Line 18"/>
          <p:cNvSpPr>
            <a:spLocks noChangeShapeType="1"/>
          </p:cNvSpPr>
          <p:nvPr/>
        </p:nvSpPr>
        <p:spPr bwMode="auto">
          <a:xfrm flipH="1" flipV="1">
            <a:off x="8459789" y="927101"/>
            <a:ext cx="307975" cy="652463"/>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6163" name="Rectangle 19"/>
          <p:cNvSpPr>
            <a:spLocks/>
          </p:cNvSpPr>
          <p:nvPr/>
        </p:nvSpPr>
        <p:spPr bwMode="auto">
          <a:xfrm>
            <a:off x="6354764" y="5487988"/>
            <a:ext cx="26193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A</a:t>
            </a:r>
          </a:p>
        </p:txBody>
      </p:sp>
      <p:sp>
        <p:nvSpPr>
          <p:cNvPr id="6164" name="Rectangle 20"/>
          <p:cNvSpPr>
            <a:spLocks/>
          </p:cNvSpPr>
          <p:nvPr/>
        </p:nvSpPr>
        <p:spPr bwMode="auto">
          <a:xfrm>
            <a:off x="7845425" y="1774825"/>
            <a:ext cx="2603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B</a:t>
            </a:r>
          </a:p>
        </p:txBody>
      </p:sp>
      <p:sp>
        <p:nvSpPr>
          <p:cNvPr id="6165" name="Rectangle 21"/>
          <p:cNvSpPr>
            <a:spLocks/>
          </p:cNvSpPr>
          <p:nvPr/>
        </p:nvSpPr>
        <p:spPr bwMode="auto">
          <a:xfrm>
            <a:off x="1741489" y="231775"/>
            <a:ext cx="264953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chemeClr val="accent2"/>
                </a:solidFill>
              </a:rPr>
              <a:t>   </a:t>
            </a:r>
            <a:r>
              <a:rPr lang="it-IT" altLang="it-IT" sz="2000">
                <a:solidFill>
                  <a:srgbClr val="FF0000"/>
                </a:solidFill>
              </a:rPr>
              <a:t>TECNIQUE</a:t>
            </a:r>
            <a:endParaRPr lang="it-IT" altLang="it-IT" sz="2000">
              <a:solidFill>
                <a:schemeClr val="accent2"/>
              </a:solidFill>
            </a:endParaRPr>
          </a:p>
        </p:txBody>
      </p:sp>
      <p:sp>
        <p:nvSpPr>
          <p:cNvPr id="6166" name="Rectangle 22"/>
          <p:cNvSpPr>
            <a:spLocks/>
          </p:cNvSpPr>
          <p:nvPr/>
        </p:nvSpPr>
        <p:spPr bwMode="auto">
          <a:xfrm>
            <a:off x="1741489" y="1211264"/>
            <a:ext cx="3851275" cy="3824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114300" indent="-114300">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a:solidFill>
                  <a:srgbClr val="FF0000"/>
                </a:solidFill>
              </a:rPr>
              <a:t>EXERCISE N°2</a:t>
            </a:r>
          </a:p>
          <a:p>
            <a:endParaRPr lang="it-IT" altLang="it-IT">
              <a:solidFill>
                <a:schemeClr val="accent2"/>
              </a:solidFill>
            </a:endParaRPr>
          </a:p>
          <a:p>
            <a:r>
              <a:rPr lang="it-IT" altLang="it-IT"/>
              <a:t>A runs with the ball between the cones , dribble the black line and passes the ball to B.</a:t>
            </a:r>
          </a:p>
          <a:p>
            <a:r>
              <a:rPr lang="it-IT" altLang="it-IT"/>
              <a:t>B part behind the cones , runs to the ball , gets from A and shoots the goal</a:t>
            </a:r>
          </a:p>
          <a:p>
            <a:endParaRPr lang="it-IT" altLang="it-IT">
              <a:solidFill>
                <a:schemeClr val="accent2"/>
              </a:solidFill>
            </a:endParaRPr>
          </a:p>
          <a:p>
            <a:r>
              <a:rPr lang="it-IT" altLang="it-IT">
                <a:solidFill>
                  <a:srgbClr val="FF0000"/>
                </a:solidFill>
              </a:rPr>
              <a:t>SKILL ACQUISITION</a:t>
            </a:r>
          </a:p>
          <a:p>
            <a:pPr>
              <a:buSzPct val="100000"/>
              <a:buFontTx/>
              <a:buChar char="-"/>
            </a:pPr>
            <a:r>
              <a:rPr lang="it-IT" altLang="it-IT"/>
              <a:t>Running with the ball</a:t>
            </a:r>
          </a:p>
          <a:p>
            <a:pPr>
              <a:buSzPct val="100000"/>
              <a:buFontTx/>
              <a:buChar char="-"/>
            </a:pPr>
            <a:r>
              <a:rPr lang="it-IT" altLang="it-IT"/>
              <a:t>Dribbling</a:t>
            </a:r>
          </a:p>
          <a:p>
            <a:pPr>
              <a:buSzPct val="100000"/>
              <a:buFontTx/>
              <a:buChar char="-"/>
            </a:pPr>
            <a:r>
              <a:rPr lang="it-IT" altLang="it-IT"/>
              <a:t>Passing accuracy</a:t>
            </a:r>
          </a:p>
          <a:p>
            <a:pPr>
              <a:buSzPct val="100000"/>
              <a:buFontTx/>
              <a:buChar char="-"/>
            </a:pPr>
            <a:r>
              <a:rPr lang="it-IT" altLang="it-IT"/>
              <a:t>Offensive reception</a:t>
            </a:r>
          </a:p>
        </p:txBody>
      </p:sp>
      <p:grpSp>
        <p:nvGrpSpPr>
          <p:cNvPr id="6167" name="Group 23"/>
          <p:cNvGrpSpPr>
            <a:grpSpLocks/>
          </p:cNvGrpSpPr>
          <p:nvPr/>
        </p:nvGrpSpPr>
        <p:grpSpPr bwMode="auto">
          <a:xfrm>
            <a:off x="1998663" y="6500815"/>
            <a:ext cx="684020" cy="200055"/>
            <a:chOff x="0" y="0"/>
            <a:chExt cx="684292" cy="200988"/>
          </a:xfrm>
        </p:grpSpPr>
        <p:sp>
          <p:nvSpPr>
            <p:cNvPr id="6168" name="Rectangle 24"/>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6169" name="Picture 25"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1749758"/>
      </p:ext>
    </p:extLst>
  </p:cSld>
  <p:clrMapOvr>
    <a:masterClrMapping/>
  </p:clrMapOvr>
  <p:transition spd="med"/>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4464" y="0"/>
            <a:ext cx="544353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0" name="AutoShape 2"/>
          <p:cNvSpPr>
            <a:spLocks/>
          </p:cNvSpPr>
          <p:nvPr/>
        </p:nvSpPr>
        <p:spPr bwMode="auto">
          <a:xfrm>
            <a:off x="6992938" y="5407026"/>
            <a:ext cx="258762" cy="176213"/>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71" name="AutoShape 3"/>
          <p:cNvSpPr>
            <a:spLocks/>
          </p:cNvSpPr>
          <p:nvPr/>
        </p:nvSpPr>
        <p:spPr bwMode="auto">
          <a:xfrm>
            <a:off x="9063038" y="5407026"/>
            <a:ext cx="260350" cy="176213"/>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72" name="AutoShape 4"/>
          <p:cNvSpPr>
            <a:spLocks/>
          </p:cNvSpPr>
          <p:nvPr/>
        </p:nvSpPr>
        <p:spPr bwMode="auto">
          <a:xfrm>
            <a:off x="6985000" y="4945063"/>
            <a:ext cx="260350" cy="176212"/>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73" name="AutoShape 5"/>
          <p:cNvSpPr>
            <a:spLocks/>
          </p:cNvSpPr>
          <p:nvPr/>
        </p:nvSpPr>
        <p:spPr bwMode="auto">
          <a:xfrm>
            <a:off x="6985000" y="4479925"/>
            <a:ext cx="260350" cy="177800"/>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74" name="AutoShape 6"/>
          <p:cNvSpPr>
            <a:spLocks/>
          </p:cNvSpPr>
          <p:nvPr/>
        </p:nvSpPr>
        <p:spPr bwMode="auto">
          <a:xfrm>
            <a:off x="6985000" y="4002088"/>
            <a:ext cx="260350" cy="177800"/>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75" name="AutoShape 7"/>
          <p:cNvSpPr>
            <a:spLocks/>
          </p:cNvSpPr>
          <p:nvPr/>
        </p:nvSpPr>
        <p:spPr bwMode="auto">
          <a:xfrm flipH="1">
            <a:off x="9063039" y="4945063"/>
            <a:ext cx="244475" cy="176212"/>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76" name="AutoShape 8"/>
          <p:cNvSpPr>
            <a:spLocks/>
          </p:cNvSpPr>
          <p:nvPr/>
        </p:nvSpPr>
        <p:spPr bwMode="auto">
          <a:xfrm>
            <a:off x="9063038" y="4479925"/>
            <a:ext cx="260350" cy="177800"/>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77" name="AutoShape 9"/>
          <p:cNvSpPr>
            <a:spLocks/>
          </p:cNvSpPr>
          <p:nvPr/>
        </p:nvSpPr>
        <p:spPr bwMode="auto">
          <a:xfrm>
            <a:off x="9047163" y="4002088"/>
            <a:ext cx="260350" cy="177800"/>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78" name="AutoShape 10"/>
          <p:cNvSpPr>
            <a:spLocks/>
          </p:cNvSpPr>
          <p:nvPr/>
        </p:nvSpPr>
        <p:spPr bwMode="auto">
          <a:xfrm>
            <a:off x="6564313" y="3100388"/>
            <a:ext cx="258762" cy="177800"/>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79" name="AutoShape 11"/>
          <p:cNvSpPr>
            <a:spLocks/>
          </p:cNvSpPr>
          <p:nvPr/>
        </p:nvSpPr>
        <p:spPr bwMode="auto">
          <a:xfrm>
            <a:off x="6726238" y="2773363"/>
            <a:ext cx="258762" cy="177800"/>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80" name="AutoShape 12"/>
          <p:cNvSpPr>
            <a:spLocks/>
          </p:cNvSpPr>
          <p:nvPr/>
        </p:nvSpPr>
        <p:spPr bwMode="auto">
          <a:xfrm>
            <a:off x="7115176" y="2773363"/>
            <a:ext cx="258763" cy="177800"/>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81" name="AutoShape 13"/>
          <p:cNvSpPr>
            <a:spLocks/>
          </p:cNvSpPr>
          <p:nvPr/>
        </p:nvSpPr>
        <p:spPr bwMode="auto">
          <a:xfrm>
            <a:off x="7546975" y="2774950"/>
            <a:ext cx="260350" cy="177800"/>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82" name="AutoShape 14"/>
          <p:cNvSpPr>
            <a:spLocks/>
          </p:cNvSpPr>
          <p:nvPr/>
        </p:nvSpPr>
        <p:spPr bwMode="auto">
          <a:xfrm>
            <a:off x="7546975" y="3100388"/>
            <a:ext cx="260350" cy="177800"/>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83" name="AutoShape 15"/>
          <p:cNvSpPr>
            <a:spLocks/>
          </p:cNvSpPr>
          <p:nvPr/>
        </p:nvSpPr>
        <p:spPr bwMode="auto">
          <a:xfrm>
            <a:off x="8788401" y="3278188"/>
            <a:ext cx="258763" cy="177800"/>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84" name="AutoShape 16"/>
          <p:cNvSpPr>
            <a:spLocks/>
          </p:cNvSpPr>
          <p:nvPr/>
        </p:nvSpPr>
        <p:spPr bwMode="auto">
          <a:xfrm>
            <a:off x="9047163" y="3278188"/>
            <a:ext cx="260350" cy="177800"/>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85" name="AutoShape 17"/>
          <p:cNvSpPr>
            <a:spLocks/>
          </p:cNvSpPr>
          <p:nvPr/>
        </p:nvSpPr>
        <p:spPr bwMode="auto">
          <a:xfrm>
            <a:off x="9323388" y="3278188"/>
            <a:ext cx="258762" cy="177800"/>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86" name="AutoShape 18"/>
          <p:cNvSpPr>
            <a:spLocks/>
          </p:cNvSpPr>
          <p:nvPr/>
        </p:nvSpPr>
        <p:spPr bwMode="auto">
          <a:xfrm>
            <a:off x="9005888" y="2820989"/>
            <a:ext cx="317500" cy="13017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87" name="AutoShape 19"/>
          <p:cNvSpPr>
            <a:spLocks/>
          </p:cNvSpPr>
          <p:nvPr/>
        </p:nvSpPr>
        <p:spPr bwMode="auto">
          <a:xfrm>
            <a:off x="9323388" y="2795588"/>
            <a:ext cx="258762" cy="177800"/>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88" name="AutoShape 20"/>
          <p:cNvSpPr>
            <a:spLocks/>
          </p:cNvSpPr>
          <p:nvPr/>
        </p:nvSpPr>
        <p:spPr bwMode="auto">
          <a:xfrm>
            <a:off x="9582151" y="2820988"/>
            <a:ext cx="258763" cy="177800"/>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89" name="Oval 21"/>
          <p:cNvSpPr>
            <a:spLocks/>
          </p:cNvSpPr>
          <p:nvPr/>
        </p:nvSpPr>
        <p:spPr bwMode="auto">
          <a:xfrm>
            <a:off x="7373939" y="5583239"/>
            <a:ext cx="173037" cy="109537"/>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90" name="Oval 22"/>
          <p:cNvSpPr>
            <a:spLocks/>
          </p:cNvSpPr>
          <p:nvPr/>
        </p:nvSpPr>
        <p:spPr bwMode="auto">
          <a:xfrm>
            <a:off x="9582151" y="5583239"/>
            <a:ext cx="161925" cy="109537"/>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91" name="AutoShape 23"/>
          <p:cNvSpPr>
            <a:spLocks/>
          </p:cNvSpPr>
          <p:nvPr/>
        </p:nvSpPr>
        <p:spPr bwMode="auto">
          <a:xfrm>
            <a:off x="6751638" y="1917700"/>
            <a:ext cx="1465262" cy="3721100"/>
          </a:xfrm>
          <a:custGeom>
            <a:avLst/>
            <a:gdLst>
              <a:gd name="T0" fmla="+- 0 10641 328"/>
              <a:gd name="T1" fmla="*/ T0 w 20627"/>
              <a:gd name="T2" fmla="+- 0 11125 651"/>
              <a:gd name="T3" fmla="*/ 11125 h 20949"/>
              <a:gd name="T4" fmla="+- 0 10641 328"/>
              <a:gd name="T5" fmla="*/ T4 w 20627"/>
              <a:gd name="T6" fmla="+- 0 11125 651"/>
              <a:gd name="T7" fmla="*/ 11125 h 20949"/>
              <a:gd name="T8" fmla="+- 0 10641 328"/>
              <a:gd name="T9" fmla="*/ T8 w 20627"/>
              <a:gd name="T10" fmla="+- 0 11125 651"/>
              <a:gd name="T11" fmla="*/ 11125 h 20949"/>
              <a:gd name="T12" fmla="+- 0 10641 328"/>
              <a:gd name="T13" fmla="*/ T12 w 20627"/>
              <a:gd name="T14" fmla="+- 0 11125 651"/>
              <a:gd name="T15" fmla="*/ 11125 h 20949"/>
            </a:gdLst>
            <a:ahLst/>
            <a:cxnLst>
              <a:cxn ang="0">
                <a:pos x="T1" y="T3"/>
              </a:cxn>
              <a:cxn ang="0">
                <a:pos x="T5" y="T7"/>
              </a:cxn>
              <a:cxn ang="0">
                <a:pos x="T9" y="T11"/>
              </a:cxn>
              <a:cxn ang="0">
                <a:pos x="T13" y="T15"/>
              </a:cxn>
            </a:cxnLst>
            <a:rect l="0" t="0" r="r" b="b"/>
            <a:pathLst>
              <a:path w="20627" h="20949">
                <a:moveTo>
                  <a:pt x="1371" y="20949"/>
                </a:moveTo>
                <a:cubicBezTo>
                  <a:pt x="1194" y="20091"/>
                  <a:pt x="1018" y="19232"/>
                  <a:pt x="2332" y="18874"/>
                </a:cubicBezTo>
                <a:cubicBezTo>
                  <a:pt x="3646" y="18515"/>
                  <a:pt x="8453" y="19219"/>
                  <a:pt x="9254" y="18797"/>
                </a:cubicBezTo>
                <a:cubicBezTo>
                  <a:pt x="10055" y="18374"/>
                  <a:pt x="8677" y="16798"/>
                  <a:pt x="7139" y="16337"/>
                </a:cubicBezTo>
                <a:cubicBezTo>
                  <a:pt x="5601" y="15876"/>
                  <a:pt x="377" y="16465"/>
                  <a:pt x="25" y="16029"/>
                </a:cubicBezTo>
                <a:cubicBezTo>
                  <a:pt x="-328" y="15594"/>
                  <a:pt x="3229" y="14326"/>
                  <a:pt x="5024" y="13723"/>
                </a:cubicBezTo>
                <a:cubicBezTo>
                  <a:pt x="6819" y="13121"/>
                  <a:pt x="9895" y="13390"/>
                  <a:pt x="10792" y="12417"/>
                </a:cubicBezTo>
                <a:cubicBezTo>
                  <a:pt x="11690" y="11443"/>
                  <a:pt x="11754" y="8791"/>
                  <a:pt x="10408" y="7881"/>
                </a:cubicBezTo>
                <a:cubicBezTo>
                  <a:pt x="9062" y="6972"/>
                  <a:pt x="3838" y="6677"/>
                  <a:pt x="2717" y="6959"/>
                </a:cubicBezTo>
                <a:cubicBezTo>
                  <a:pt x="1595" y="7241"/>
                  <a:pt x="698" y="9547"/>
                  <a:pt x="3678" y="9572"/>
                </a:cubicBezTo>
                <a:cubicBezTo>
                  <a:pt x="6658" y="9598"/>
                  <a:pt x="19926" y="8637"/>
                  <a:pt x="20599" y="7113"/>
                </a:cubicBezTo>
                <a:cubicBezTo>
                  <a:pt x="21272" y="5588"/>
                  <a:pt x="9767" y="1501"/>
                  <a:pt x="7716" y="425"/>
                </a:cubicBezTo>
                <a:cubicBezTo>
                  <a:pt x="5665" y="-651"/>
                  <a:pt x="8293" y="656"/>
                  <a:pt x="8293" y="656"/>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7192" name="AutoShape 24"/>
          <p:cNvSpPr>
            <a:spLocks/>
          </p:cNvSpPr>
          <p:nvPr/>
        </p:nvSpPr>
        <p:spPr bwMode="auto">
          <a:xfrm>
            <a:off x="8699500" y="1652588"/>
            <a:ext cx="1347788" cy="3903662"/>
          </a:xfrm>
          <a:custGeom>
            <a:avLst/>
            <a:gdLst>
              <a:gd name="T0" fmla="+- 0 11027 1352"/>
              <a:gd name="T1" fmla="*/ T0 w 19351"/>
              <a:gd name="T2" fmla="+- 0 11144 689"/>
              <a:gd name="T3" fmla="*/ 11144 h 20911"/>
              <a:gd name="T4" fmla="+- 0 11027 1352"/>
              <a:gd name="T5" fmla="*/ T4 w 19351"/>
              <a:gd name="T6" fmla="+- 0 11144 689"/>
              <a:gd name="T7" fmla="*/ 11144 h 20911"/>
              <a:gd name="T8" fmla="+- 0 11027 1352"/>
              <a:gd name="T9" fmla="*/ T8 w 19351"/>
              <a:gd name="T10" fmla="+- 0 11144 689"/>
              <a:gd name="T11" fmla="*/ 11144 h 20911"/>
              <a:gd name="T12" fmla="+- 0 11027 1352"/>
              <a:gd name="T13" fmla="*/ T12 w 19351"/>
              <a:gd name="T14" fmla="+- 0 11144 689"/>
              <a:gd name="T15" fmla="*/ 11144 h 20911"/>
            </a:gdLst>
            <a:ahLst/>
            <a:cxnLst>
              <a:cxn ang="0">
                <a:pos x="T1" y="T3"/>
              </a:cxn>
              <a:cxn ang="0">
                <a:pos x="T5" y="T7"/>
              </a:cxn>
              <a:cxn ang="0">
                <a:pos x="T9" y="T11"/>
              </a:cxn>
              <a:cxn ang="0">
                <a:pos x="T13" y="T15"/>
              </a:cxn>
            </a:cxnLst>
            <a:rect l="0" t="0" r="r" b="b"/>
            <a:pathLst>
              <a:path w="19351" h="20911">
                <a:moveTo>
                  <a:pt x="3811" y="20911"/>
                </a:moveTo>
                <a:cubicBezTo>
                  <a:pt x="4759" y="20094"/>
                  <a:pt x="5706" y="19278"/>
                  <a:pt x="6948" y="18936"/>
                </a:cubicBezTo>
                <a:cubicBezTo>
                  <a:pt x="8190" y="18595"/>
                  <a:pt x="11131" y="19229"/>
                  <a:pt x="11262" y="18863"/>
                </a:cubicBezTo>
                <a:cubicBezTo>
                  <a:pt x="11392" y="18497"/>
                  <a:pt x="9595" y="17266"/>
                  <a:pt x="7732" y="16742"/>
                </a:cubicBezTo>
                <a:cubicBezTo>
                  <a:pt x="5870" y="16218"/>
                  <a:pt x="-829" y="16194"/>
                  <a:pt x="86" y="15718"/>
                </a:cubicBezTo>
                <a:cubicBezTo>
                  <a:pt x="1001" y="15243"/>
                  <a:pt x="12699" y="14731"/>
                  <a:pt x="13222" y="13890"/>
                </a:cubicBezTo>
                <a:cubicBezTo>
                  <a:pt x="13745" y="13049"/>
                  <a:pt x="2765" y="11257"/>
                  <a:pt x="3223" y="10672"/>
                </a:cubicBezTo>
                <a:cubicBezTo>
                  <a:pt x="3680" y="10087"/>
                  <a:pt x="15314" y="10867"/>
                  <a:pt x="15967" y="10379"/>
                </a:cubicBezTo>
                <a:cubicBezTo>
                  <a:pt x="16621" y="9892"/>
                  <a:pt x="6589" y="8234"/>
                  <a:pt x="7144" y="7746"/>
                </a:cubicBezTo>
                <a:cubicBezTo>
                  <a:pt x="7700" y="7259"/>
                  <a:pt x="20248" y="8673"/>
                  <a:pt x="19300" y="7454"/>
                </a:cubicBezTo>
                <a:cubicBezTo>
                  <a:pt x="18353" y="6235"/>
                  <a:pt x="4269" y="1554"/>
                  <a:pt x="1458" y="432"/>
                </a:cubicBezTo>
                <a:cubicBezTo>
                  <a:pt x="-1352" y="-689"/>
                  <a:pt x="2439" y="725"/>
                  <a:pt x="2439" y="725"/>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7193" name="Rectangle 25"/>
          <p:cNvSpPr>
            <a:spLocks/>
          </p:cNvSpPr>
          <p:nvPr/>
        </p:nvSpPr>
        <p:spPr bwMode="auto">
          <a:xfrm>
            <a:off x="6823076" y="5938838"/>
            <a:ext cx="42227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A</a:t>
            </a:r>
          </a:p>
        </p:txBody>
      </p:sp>
      <p:sp>
        <p:nvSpPr>
          <p:cNvPr id="7194" name="Rectangle 26"/>
          <p:cNvSpPr>
            <a:spLocks/>
          </p:cNvSpPr>
          <p:nvPr/>
        </p:nvSpPr>
        <p:spPr bwMode="auto">
          <a:xfrm>
            <a:off x="9063039" y="5938838"/>
            <a:ext cx="42862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B</a:t>
            </a:r>
          </a:p>
        </p:txBody>
      </p:sp>
      <p:sp>
        <p:nvSpPr>
          <p:cNvPr id="7195" name="Line 27"/>
          <p:cNvSpPr>
            <a:spLocks noChangeShapeType="1"/>
          </p:cNvSpPr>
          <p:nvPr/>
        </p:nvSpPr>
        <p:spPr bwMode="auto">
          <a:xfrm flipV="1">
            <a:off x="7115176" y="600076"/>
            <a:ext cx="581025" cy="1160463"/>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7196" name="Line 28"/>
          <p:cNvSpPr>
            <a:spLocks noChangeShapeType="1"/>
          </p:cNvSpPr>
          <p:nvPr/>
        </p:nvSpPr>
        <p:spPr bwMode="auto">
          <a:xfrm flipH="1" flipV="1">
            <a:off x="8216900" y="600076"/>
            <a:ext cx="482600" cy="86042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7197" name="Rectangle 29"/>
          <p:cNvSpPr>
            <a:spLocks/>
          </p:cNvSpPr>
          <p:nvPr/>
        </p:nvSpPr>
        <p:spPr bwMode="auto">
          <a:xfrm>
            <a:off x="1836739" y="136525"/>
            <a:ext cx="274478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solidFill>
                  <a:srgbClr val="FF0000"/>
                </a:solidFill>
              </a:rPr>
              <a:t>TECNIQUE</a:t>
            </a:r>
          </a:p>
        </p:txBody>
      </p:sp>
      <p:sp>
        <p:nvSpPr>
          <p:cNvPr id="7198" name="Rectangle 30"/>
          <p:cNvSpPr>
            <a:spLocks/>
          </p:cNvSpPr>
          <p:nvPr/>
        </p:nvSpPr>
        <p:spPr bwMode="auto">
          <a:xfrm>
            <a:off x="1836739" y="927101"/>
            <a:ext cx="3387725" cy="462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85725" indent="-85725">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a:solidFill>
                  <a:srgbClr val="FF0000"/>
                </a:solidFill>
              </a:rPr>
              <a:t>EXERCISE N°3</a:t>
            </a:r>
          </a:p>
          <a:p>
            <a:endParaRPr lang="it-IT" altLang="it-IT"/>
          </a:p>
          <a:p>
            <a:r>
              <a:rPr lang="it-IT" altLang="it-IT"/>
              <a:t>Two cones files .</a:t>
            </a:r>
          </a:p>
          <a:p>
            <a:r>
              <a:rPr lang="it-IT" altLang="it-IT"/>
              <a:t>The row A runs with the ball around the cones , makes a 360 ° turn around the cones near the shooting and shoots the reverse hit.</a:t>
            </a:r>
          </a:p>
          <a:p>
            <a:r>
              <a:rPr lang="it-IT" altLang="it-IT"/>
              <a:t>The row B runs with the ball around the cones , dribble and shoot the </a:t>
            </a:r>
            <a:r>
              <a:rPr lang="it-IT" altLang="it-IT">
                <a:solidFill>
                  <a:schemeClr val="accent2"/>
                </a:solidFill>
              </a:rPr>
              <a:t>drive</a:t>
            </a:r>
          </a:p>
          <a:p>
            <a:endParaRPr lang="it-IT" altLang="it-IT">
              <a:solidFill>
                <a:schemeClr val="accent2"/>
              </a:solidFill>
            </a:endParaRPr>
          </a:p>
          <a:p>
            <a:r>
              <a:rPr lang="it-IT" altLang="it-IT">
                <a:solidFill>
                  <a:srgbClr val="FF0000"/>
                </a:solidFill>
              </a:rPr>
              <a:t>SKILL ACQUISITION</a:t>
            </a:r>
          </a:p>
          <a:p>
            <a:pPr>
              <a:buSzPct val="100000"/>
              <a:buFontTx/>
              <a:buChar char="-"/>
            </a:pPr>
            <a:r>
              <a:rPr lang="it-IT" altLang="it-IT"/>
              <a:t>Dribbling</a:t>
            </a:r>
          </a:p>
          <a:p>
            <a:pPr>
              <a:buSzPct val="100000"/>
              <a:buFontTx/>
              <a:buChar char="-"/>
            </a:pPr>
            <a:r>
              <a:rPr lang="it-IT" altLang="it-IT"/>
              <a:t>Drive</a:t>
            </a:r>
          </a:p>
          <a:p>
            <a:pPr>
              <a:buSzPct val="100000"/>
              <a:buFontTx/>
              <a:buChar char="-"/>
            </a:pPr>
            <a:r>
              <a:rPr lang="it-IT" altLang="it-IT"/>
              <a:t>Reverse Hit</a:t>
            </a:r>
          </a:p>
        </p:txBody>
      </p:sp>
      <p:grpSp>
        <p:nvGrpSpPr>
          <p:cNvPr id="7199" name="Group 31"/>
          <p:cNvGrpSpPr>
            <a:grpSpLocks/>
          </p:cNvGrpSpPr>
          <p:nvPr/>
        </p:nvGrpSpPr>
        <p:grpSpPr bwMode="auto">
          <a:xfrm>
            <a:off x="1998663" y="6500815"/>
            <a:ext cx="684020" cy="200055"/>
            <a:chOff x="0" y="0"/>
            <a:chExt cx="684292" cy="200988"/>
          </a:xfrm>
        </p:grpSpPr>
        <p:sp>
          <p:nvSpPr>
            <p:cNvPr id="7200" name="Rectangle 32"/>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7201" name="Picture 33"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057170829"/>
      </p:ext>
    </p:extLst>
  </p:cSld>
  <p:clrMapOvr>
    <a:masterClrMapping/>
  </p:clrMapOvr>
  <p:transition spd="med"/>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4964" y="0"/>
            <a:ext cx="525303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4" name="AutoShape 2"/>
          <p:cNvSpPr>
            <a:spLocks/>
          </p:cNvSpPr>
          <p:nvPr/>
        </p:nvSpPr>
        <p:spPr bwMode="auto">
          <a:xfrm>
            <a:off x="6370638" y="5407025"/>
            <a:ext cx="328612" cy="279400"/>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195" name="AutoShape 3"/>
          <p:cNvSpPr>
            <a:spLocks/>
          </p:cNvSpPr>
          <p:nvPr/>
        </p:nvSpPr>
        <p:spPr bwMode="auto">
          <a:xfrm>
            <a:off x="6465888" y="4695825"/>
            <a:ext cx="233362" cy="109538"/>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196" name="AutoShape 4"/>
          <p:cNvSpPr>
            <a:spLocks/>
          </p:cNvSpPr>
          <p:nvPr/>
        </p:nvSpPr>
        <p:spPr bwMode="auto">
          <a:xfrm>
            <a:off x="6726239" y="4695825"/>
            <a:ext cx="231775" cy="109538"/>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197" name="AutoShape 5"/>
          <p:cNvSpPr>
            <a:spLocks/>
          </p:cNvSpPr>
          <p:nvPr/>
        </p:nvSpPr>
        <p:spPr bwMode="auto">
          <a:xfrm>
            <a:off x="6943726" y="4695825"/>
            <a:ext cx="233363" cy="109538"/>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198" name="AutoShape 6"/>
          <p:cNvSpPr>
            <a:spLocks/>
          </p:cNvSpPr>
          <p:nvPr/>
        </p:nvSpPr>
        <p:spPr bwMode="auto">
          <a:xfrm>
            <a:off x="8316913" y="3827463"/>
            <a:ext cx="266700" cy="21590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199" name="AutoShape 7"/>
          <p:cNvSpPr>
            <a:spLocks/>
          </p:cNvSpPr>
          <p:nvPr/>
        </p:nvSpPr>
        <p:spPr bwMode="auto">
          <a:xfrm>
            <a:off x="7970839" y="3665539"/>
            <a:ext cx="231775" cy="10953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00" name="AutoShape 8"/>
          <p:cNvSpPr>
            <a:spLocks/>
          </p:cNvSpPr>
          <p:nvPr/>
        </p:nvSpPr>
        <p:spPr bwMode="auto">
          <a:xfrm>
            <a:off x="7546976" y="3517900"/>
            <a:ext cx="233363" cy="10795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01" name="AutoShape 9"/>
          <p:cNvSpPr>
            <a:spLocks/>
          </p:cNvSpPr>
          <p:nvPr/>
        </p:nvSpPr>
        <p:spPr bwMode="auto">
          <a:xfrm>
            <a:off x="7177089" y="3305175"/>
            <a:ext cx="231775" cy="10953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02" name="AutoShape 10"/>
          <p:cNvSpPr>
            <a:spLocks/>
          </p:cNvSpPr>
          <p:nvPr/>
        </p:nvSpPr>
        <p:spPr bwMode="auto">
          <a:xfrm>
            <a:off x="6465889" y="2705101"/>
            <a:ext cx="369887" cy="231775"/>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03" name="AutoShape 11"/>
          <p:cNvSpPr>
            <a:spLocks/>
          </p:cNvSpPr>
          <p:nvPr/>
        </p:nvSpPr>
        <p:spPr bwMode="auto">
          <a:xfrm>
            <a:off x="7561264" y="2228850"/>
            <a:ext cx="231775" cy="109538"/>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04" name="AutoShape 12"/>
          <p:cNvSpPr>
            <a:spLocks/>
          </p:cNvSpPr>
          <p:nvPr/>
        </p:nvSpPr>
        <p:spPr bwMode="auto">
          <a:xfrm>
            <a:off x="7726363" y="2490789"/>
            <a:ext cx="233362" cy="109537"/>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05" name="AutoShape 13"/>
          <p:cNvSpPr>
            <a:spLocks/>
          </p:cNvSpPr>
          <p:nvPr/>
        </p:nvSpPr>
        <p:spPr bwMode="auto">
          <a:xfrm>
            <a:off x="8074026" y="2284413"/>
            <a:ext cx="231775" cy="107950"/>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06" name="AutoShape 14"/>
          <p:cNvSpPr>
            <a:spLocks/>
          </p:cNvSpPr>
          <p:nvPr/>
        </p:nvSpPr>
        <p:spPr bwMode="auto">
          <a:xfrm>
            <a:off x="8112126" y="2492375"/>
            <a:ext cx="231775" cy="109538"/>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07" name="AutoShape 15"/>
          <p:cNvSpPr>
            <a:spLocks/>
          </p:cNvSpPr>
          <p:nvPr/>
        </p:nvSpPr>
        <p:spPr bwMode="auto">
          <a:xfrm>
            <a:off x="7840663" y="2827339"/>
            <a:ext cx="233362" cy="109537"/>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08" name="AutoShape 16"/>
          <p:cNvSpPr>
            <a:spLocks/>
          </p:cNvSpPr>
          <p:nvPr/>
        </p:nvSpPr>
        <p:spPr bwMode="auto">
          <a:xfrm>
            <a:off x="7408864" y="2490789"/>
            <a:ext cx="231775" cy="109537"/>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09" name="AutoShape 17"/>
          <p:cNvSpPr>
            <a:spLocks/>
          </p:cNvSpPr>
          <p:nvPr/>
        </p:nvSpPr>
        <p:spPr bwMode="auto">
          <a:xfrm>
            <a:off x="7878763" y="2119314"/>
            <a:ext cx="233362" cy="109537"/>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10" name="AutoShape 18"/>
          <p:cNvSpPr>
            <a:spLocks/>
          </p:cNvSpPr>
          <p:nvPr/>
        </p:nvSpPr>
        <p:spPr bwMode="auto">
          <a:xfrm>
            <a:off x="7456489" y="2719388"/>
            <a:ext cx="231775" cy="107950"/>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11" name="AutoShape 19"/>
          <p:cNvSpPr>
            <a:spLocks/>
          </p:cNvSpPr>
          <p:nvPr/>
        </p:nvSpPr>
        <p:spPr bwMode="auto">
          <a:xfrm>
            <a:off x="8112126" y="2743200"/>
            <a:ext cx="231775" cy="109538"/>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12" name="Rectangle 20"/>
          <p:cNvSpPr>
            <a:spLocks/>
          </p:cNvSpPr>
          <p:nvPr/>
        </p:nvSpPr>
        <p:spPr bwMode="auto">
          <a:xfrm>
            <a:off x="6699250" y="5407025"/>
            <a:ext cx="3683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A</a:t>
            </a:r>
          </a:p>
        </p:txBody>
      </p:sp>
      <p:sp>
        <p:nvSpPr>
          <p:cNvPr id="8213" name="Rectangle 21"/>
          <p:cNvSpPr>
            <a:spLocks/>
          </p:cNvSpPr>
          <p:nvPr/>
        </p:nvSpPr>
        <p:spPr bwMode="auto">
          <a:xfrm>
            <a:off x="8759825" y="3827463"/>
            <a:ext cx="2603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B</a:t>
            </a:r>
          </a:p>
        </p:txBody>
      </p:sp>
      <p:sp>
        <p:nvSpPr>
          <p:cNvPr id="8214" name="Rectangle 22"/>
          <p:cNvSpPr>
            <a:spLocks/>
          </p:cNvSpPr>
          <p:nvPr/>
        </p:nvSpPr>
        <p:spPr bwMode="auto">
          <a:xfrm>
            <a:off x="6070600" y="2743200"/>
            <a:ext cx="30003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C</a:t>
            </a:r>
          </a:p>
        </p:txBody>
      </p:sp>
      <p:sp>
        <p:nvSpPr>
          <p:cNvPr id="8215" name="AutoShape 23"/>
          <p:cNvSpPr>
            <a:spLocks/>
          </p:cNvSpPr>
          <p:nvPr/>
        </p:nvSpPr>
        <p:spPr bwMode="auto">
          <a:xfrm>
            <a:off x="6519863" y="4927600"/>
            <a:ext cx="914400" cy="547688"/>
          </a:xfrm>
          <a:custGeom>
            <a:avLst/>
            <a:gdLst>
              <a:gd name="T0" fmla="+- 0 10696 1411"/>
              <a:gd name="T1" fmla="*/ T0 w 18570"/>
              <a:gd name="T2" fmla="+- 0 10879 159"/>
              <a:gd name="T3" fmla="*/ 10879 h 21441"/>
              <a:gd name="T4" fmla="+- 0 10696 1411"/>
              <a:gd name="T5" fmla="*/ T4 w 18570"/>
              <a:gd name="T6" fmla="+- 0 10879 159"/>
              <a:gd name="T7" fmla="*/ 10879 h 21441"/>
              <a:gd name="T8" fmla="+- 0 10696 1411"/>
              <a:gd name="T9" fmla="*/ T8 w 18570"/>
              <a:gd name="T10" fmla="+- 0 10879 159"/>
              <a:gd name="T11" fmla="*/ 10879 h 21441"/>
              <a:gd name="T12" fmla="+- 0 10696 1411"/>
              <a:gd name="T13" fmla="*/ T12 w 18570"/>
              <a:gd name="T14" fmla="+- 0 10879 159"/>
              <a:gd name="T15" fmla="*/ 10879 h 21441"/>
            </a:gdLst>
            <a:ahLst/>
            <a:cxnLst>
              <a:cxn ang="0">
                <a:pos x="T1" y="T3"/>
              </a:cxn>
              <a:cxn ang="0">
                <a:pos x="T5" y="T7"/>
              </a:cxn>
              <a:cxn ang="0">
                <a:pos x="T9" y="T11"/>
              </a:cxn>
              <a:cxn ang="0">
                <a:pos x="T13" y="T15"/>
              </a:cxn>
            </a:cxnLst>
            <a:rect l="0" t="0" r="r" b="b"/>
            <a:pathLst>
              <a:path w="18570" h="21441">
                <a:moveTo>
                  <a:pt x="3908" y="21441"/>
                </a:moveTo>
                <a:cubicBezTo>
                  <a:pt x="1249" y="14613"/>
                  <a:pt x="-1411" y="7785"/>
                  <a:pt x="855" y="4304"/>
                </a:cubicBezTo>
                <a:cubicBezTo>
                  <a:pt x="3122" y="823"/>
                  <a:pt x="14824" y="1269"/>
                  <a:pt x="17506" y="555"/>
                </a:cubicBezTo>
                <a:cubicBezTo>
                  <a:pt x="20189" y="-159"/>
                  <a:pt x="16951" y="19"/>
                  <a:pt x="16951" y="19"/>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8216" name="Line 24"/>
          <p:cNvSpPr>
            <a:spLocks noChangeShapeType="1"/>
          </p:cNvSpPr>
          <p:nvPr/>
        </p:nvSpPr>
        <p:spPr bwMode="auto">
          <a:xfrm flipV="1">
            <a:off x="7561263" y="4195763"/>
            <a:ext cx="1198562" cy="60960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8217" name="AutoShape 25"/>
          <p:cNvSpPr>
            <a:spLocks/>
          </p:cNvSpPr>
          <p:nvPr/>
        </p:nvSpPr>
        <p:spPr bwMode="auto">
          <a:xfrm>
            <a:off x="7080251" y="3333751"/>
            <a:ext cx="1611313" cy="671513"/>
          </a:xfrm>
          <a:custGeom>
            <a:avLst/>
            <a:gdLst>
              <a:gd name="T0" fmla="+- 0 10860 120"/>
              <a:gd name="T1" fmla="*/ T0 w 21480"/>
              <a:gd name="T2" fmla="+- 0 10973 1617"/>
              <a:gd name="T3" fmla="*/ 10973 h 18713"/>
              <a:gd name="T4" fmla="+- 0 10860 120"/>
              <a:gd name="T5" fmla="*/ T4 w 21480"/>
              <a:gd name="T6" fmla="+- 0 10973 1617"/>
              <a:gd name="T7" fmla="*/ 10973 h 18713"/>
              <a:gd name="T8" fmla="+- 0 10860 120"/>
              <a:gd name="T9" fmla="*/ T8 w 21480"/>
              <a:gd name="T10" fmla="+- 0 10973 1617"/>
              <a:gd name="T11" fmla="*/ 10973 h 18713"/>
              <a:gd name="T12" fmla="+- 0 10860 120"/>
              <a:gd name="T13" fmla="*/ T12 w 21480"/>
              <a:gd name="T14" fmla="+- 0 10973 1617"/>
              <a:gd name="T15" fmla="*/ 10973 h 18713"/>
            </a:gdLst>
            <a:ahLst/>
            <a:cxnLst>
              <a:cxn ang="0">
                <a:pos x="T1" y="T3"/>
              </a:cxn>
              <a:cxn ang="0">
                <a:pos x="T5" y="T7"/>
              </a:cxn>
              <a:cxn ang="0">
                <a:pos x="T9" y="T11"/>
              </a:cxn>
              <a:cxn ang="0">
                <a:pos x="T13" y="T15"/>
              </a:cxn>
            </a:cxnLst>
            <a:rect l="0" t="0" r="r" b="b"/>
            <a:pathLst>
              <a:path w="21480" h="18713">
                <a:moveTo>
                  <a:pt x="21480" y="14011"/>
                </a:moveTo>
                <a:cubicBezTo>
                  <a:pt x="20327" y="10962"/>
                  <a:pt x="19174" y="7912"/>
                  <a:pt x="17658" y="8675"/>
                </a:cubicBezTo>
                <a:cubicBezTo>
                  <a:pt x="16141" y="9437"/>
                  <a:pt x="13562" y="19983"/>
                  <a:pt x="12379" y="18585"/>
                </a:cubicBezTo>
                <a:cubicBezTo>
                  <a:pt x="11196" y="17188"/>
                  <a:pt x="12349" y="2195"/>
                  <a:pt x="10559" y="289"/>
                </a:cubicBezTo>
                <a:cubicBezTo>
                  <a:pt x="8769" y="-1617"/>
                  <a:pt x="3399" y="6515"/>
                  <a:pt x="1640" y="7150"/>
                </a:cubicBezTo>
                <a:cubicBezTo>
                  <a:pt x="-120" y="7785"/>
                  <a:pt x="1" y="4101"/>
                  <a:pt x="1" y="4101"/>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8218" name="Line 26"/>
          <p:cNvSpPr>
            <a:spLocks noChangeShapeType="1"/>
          </p:cNvSpPr>
          <p:nvPr/>
        </p:nvSpPr>
        <p:spPr bwMode="auto">
          <a:xfrm flipH="1" flipV="1">
            <a:off x="6726239" y="3113089"/>
            <a:ext cx="217487" cy="192087"/>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8219" name="AutoShape 27"/>
          <p:cNvSpPr>
            <a:spLocks/>
          </p:cNvSpPr>
          <p:nvPr/>
        </p:nvSpPr>
        <p:spPr bwMode="auto">
          <a:xfrm>
            <a:off x="6916738" y="1865313"/>
            <a:ext cx="1828800" cy="946150"/>
          </a:xfrm>
          <a:custGeom>
            <a:avLst/>
            <a:gdLst>
              <a:gd name="T0" fmla="*/ 10340 w 20681"/>
              <a:gd name="T1" fmla="+- 0 11127 655"/>
              <a:gd name="T2" fmla="*/ 11127 h 20945"/>
              <a:gd name="T3" fmla="*/ 10340 w 20681"/>
              <a:gd name="T4" fmla="+- 0 11127 655"/>
              <a:gd name="T5" fmla="*/ 11127 h 20945"/>
              <a:gd name="T6" fmla="*/ 10340 w 20681"/>
              <a:gd name="T7" fmla="+- 0 11127 655"/>
              <a:gd name="T8" fmla="*/ 11127 h 20945"/>
              <a:gd name="T9" fmla="*/ 10340 w 20681"/>
              <a:gd name="T10" fmla="+- 0 11127 655"/>
              <a:gd name="T11" fmla="*/ 11127 h 20945"/>
            </a:gdLst>
            <a:ahLst/>
            <a:cxnLst>
              <a:cxn ang="0">
                <a:pos x="T0" y="T2"/>
              </a:cxn>
              <a:cxn ang="0">
                <a:pos x="T3" y="T5"/>
              </a:cxn>
              <a:cxn ang="0">
                <a:pos x="T6" y="T8"/>
              </a:cxn>
              <a:cxn ang="0">
                <a:pos x="T9" y="T11"/>
              </a:cxn>
            </a:cxnLst>
            <a:rect l="0" t="0" r="r" b="b"/>
            <a:pathLst>
              <a:path w="20681" h="20945">
                <a:moveTo>
                  <a:pt x="0" y="20945"/>
                </a:moveTo>
                <a:cubicBezTo>
                  <a:pt x="1841" y="19636"/>
                  <a:pt x="3682" y="18327"/>
                  <a:pt x="5870" y="17924"/>
                </a:cubicBezTo>
                <a:cubicBezTo>
                  <a:pt x="8058" y="17521"/>
                  <a:pt x="12255" y="19737"/>
                  <a:pt x="13130" y="18528"/>
                </a:cubicBezTo>
                <a:cubicBezTo>
                  <a:pt x="14005" y="17320"/>
                  <a:pt x="9912" y="12587"/>
                  <a:pt x="11122" y="10674"/>
                </a:cubicBezTo>
                <a:cubicBezTo>
                  <a:pt x="12332" y="8760"/>
                  <a:pt x="19180" y="8760"/>
                  <a:pt x="20390" y="7048"/>
                </a:cubicBezTo>
                <a:cubicBezTo>
                  <a:pt x="21600" y="5337"/>
                  <a:pt x="18665" y="1460"/>
                  <a:pt x="18382" y="402"/>
                </a:cubicBezTo>
                <a:cubicBezTo>
                  <a:pt x="18099" y="-655"/>
                  <a:pt x="18691" y="704"/>
                  <a:pt x="18691" y="704"/>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8220" name="Line 28"/>
          <p:cNvSpPr>
            <a:spLocks noChangeShapeType="1"/>
          </p:cNvSpPr>
          <p:nvPr/>
        </p:nvSpPr>
        <p:spPr bwMode="auto">
          <a:xfrm flipH="1" flipV="1">
            <a:off x="8074026" y="422276"/>
            <a:ext cx="385763" cy="1338263"/>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8221" name="Rectangle 29"/>
          <p:cNvSpPr>
            <a:spLocks/>
          </p:cNvSpPr>
          <p:nvPr/>
        </p:nvSpPr>
        <p:spPr bwMode="auto">
          <a:xfrm>
            <a:off x="1919289" y="422275"/>
            <a:ext cx="310038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chemeClr val="accent2"/>
                </a:solidFill>
              </a:rPr>
              <a:t>TECNIQUE</a:t>
            </a:r>
          </a:p>
        </p:txBody>
      </p:sp>
      <p:sp>
        <p:nvSpPr>
          <p:cNvPr id="8222" name="Rectangle 30"/>
          <p:cNvSpPr>
            <a:spLocks/>
          </p:cNvSpPr>
          <p:nvPr/>
        </p:nvSpPr>
        <p:spPr bwMode="auto">
          <a:xfrm>
            <a:off x="1919289" y="1336675"/>
            <a:ext cx="3400425" cy="34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solidFill>
                  <a:schemeClr val="accent2"/>
                </a:solidFill>
              </a:rPr>
              <a:t>EXERCISE N°4</a:t>
            </a:r>
          </a:p>
          <a:p>
            <a:endParaRPr lang="it-IT" altLang="it-IT"/>
          </a:p>
          <a:p>
            <a:r>
              <a:rPr lang="it-IT" altLang="it-IT"/>
              <a:t>A start with the ball , dribble the cones and passes to B.</a:t>
            </a:r>
          </a:p>
          <a:p>
            <a:r>
              <a:rPr lang="it-IT" altLang="it-IT"/>
              <a:t>B runs around the cone and passes to C.</a:t>
            </a:r>
          </a:p>
          <a:p>
            <a:r>
              <a:rPr lang="it-IT" altLang="it-IT"/>
              <a:t>C receives the ball from B, runs into the maze of cones and shoots.</a:t>
            </a:r>
          </a:p>
          <a:p>
            <a:endParaRPr lang="it-IT" altLang="it-IT"/>
          </a:p>
          <a:p>
            <a:r>
              <a:rPr lang="it-IT" altLang="it-IT">
                <a:solidFill>
                  <a:schemeClr val="accent2"/>
                </a:solidFill>
              </a:rPr>
              <a:t>Variant:</a:t>
            </a:r>
          </a:p>
          <a:p>
            <a:r>
              <a:rPr lang="it-IT" altLang="it-IT"/>
              <a:t>- offensive reception</a:t>
            </a:r>
          </a:p>
          <a:p>
            <a:r>
              <a:rPr lang="it-IT" altLang="it-IT"/>
              <a:t>- shoot first (tiro di prima)</a:t>
            </a:r>
          </a:p>
        </p:txBody>
      </p:sp>
      <p:sp>
        <p:nvSpPr>
          <p:cNvPr id="8223" name="Oval 31"/>
          <p:cNvSpPr>
            <a:spLocks/>
          </p:cNvSpPr>
          <p:nvPr/>
        </p:nvSpPr>
        <p:spPr bwMode="auto">
          <a:xfrm>
            <a:off x="6916738" y="5407026"/>
            <a:ext cx="150812" cy="176213"/>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grpSp>
        <p:nvGrpSpPr>
          <p:cNvPr id="8224" name="Group 32"/>
          <p:cNvGrpSpPr>
            <a:grpSpLocks/>
          </p:cNvGrpSpPr>
          <p:nvPr/>
        </p:nvGrpSpPr>
        <p:grpSpPr bwMode="auto">
          <a:xfrm>
            <a:off x="1998663" y="6500815"/>
            <a:ext cx="684020" cy="200055"/>
            <a:chOff x="0" y="0"/>
            <a:chExt cx="684292" cy="200988"/>
          </a:xfrm>
        </p:grpSpPr>
        <p:sp>
          <p:nvSpPr>
            <p:cNvPr id="8225" name="Rectangle 33"/>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8226" name="Picture 34"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383406303"/>
      </p:ext>
    </p:extLst>
  </p:cSld>
  <p:clrMapOvr>
    <a:masterClrMapping/>
  </p:clrMapOvr>
  <p:transition spd="med"/>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18" name="AutoShape 2"/>
          <p:cNvSpPr>
            <a:spLocks/>
          </p:cNvSpPr>
          <p:nvPr/>
        </p:nvSpPr>
        <p:spPr bwMode="auto">
          <a:xfrm>
            <a:off x="6234114" y="668339"/>
            <a:ext cx="219075" cy="109537"/>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9219" name="AutoShape 3"/>
          <p:cNvSpPr>
            <a:spLocks/>
          </p:cNvSpPr>
          <p:nvPr/>
        </p:nvSpPr>
        <p:spPr bwMode="auto">
          <a:xfrm>
            <a:off x="6426200" y="930275"/>
            <a:ext cx="217488" cy="109538"/>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9220" name="AutoShape 4"/>
          <p:cNvSpPr>
            <a:spLocks/>
          </p:cNvSpPr>
          <p:nvPr/>
        </p:nvSpPr>
        <p:spPr bwMode="auto">
          <a:xfrm>
            <a:off x="6550026" y="1216025"/>
            <a:ext cx="219075" cy="109538"/>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9221" name="AutoShape 5"/>
          <p:cNvSpPr>
            <a:spLocks/>
          </p:cNvSpPr>
          <p:nvPr/>
        </p:nvSpPr>
        <p:spPr bwMode="auto">
          <a:xfrm>
            <a:off x="6769101" y="1530350"/>
            <a:ext cx="219075" cy="109538"/>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9222" name="AutoShape 6"/>
          <p:cNvSpPr>
            <a:spLocks/>
          </p:cNvSpPr>
          <p:nvPr/>
        </p:nvSpPr>
        <p:spPr bwMode="auto">
          <a:xfrm>
            <a:off x="7031039" y="1817689"/>
            <a:ext cx="217487" cy="109537"/>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9223" name="AutoShape 7"/>
          <p:cNvSpPr>
            <a:spLocks/>
          </p:cNvSpPr>
          <p:nvPr/>
        </p:nvSpPr>
        <p:spPr bwMode="auto">
          <a:xfrm>
            <a:off x="7356475" y="2035175"/>
            <a:ext cx="217488" cy="109538"/>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9224" name="Line 8"/>
          <p:cNvSpPr>
            <a:spLocks noChangeShapeType="1"/>
          </p:cNvSpPr>
          <p:nvPr/>
        </p:nvSpPr>
        <p:spPr bwMode="auto">
          <a:xfrm>
            <a:off x="8037513" y="1927226"/>
            <a:ext cx="0" cy="708025"/>
          </a:xfrm>
          <a:prstGeom prst="line">
            <a:avLst/>
          </a:prstGeom>
          <a:noFill/>
          <a:ln w="381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9225" name="Oval 9"/>
          <p:cNvSpPr>
            <a:spLocks/>
          </p:cNvSpPr>
          <p:nvPr/>
        </p:nvSpPr>
        <p:spPr bwMode="auto">
          <a:xfrm>
            <a:off x="6002339" y="668339"/>
            <a:ext cx="122237" cy="109537"/>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9226" name="Rectangle 10"/>
          <p:cNvSpPr>
            <a:spLocks/>
          </p:cNvSpPr>
          <p:nvPr/>
        </p:nvSpPr>
        <p:spPr bwMode="auto">
          <a:xfrm>
            <a:off x="6124576" y="395288"/>
            <a:ext cx="32861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A</a:t>
            </a:r>
          </a:p>
        </p:txBody>
      </p:sp>
      <p:sp>
        <p:nvSpPr>
          <p:cNvPr id="9227" name="AutoShape 11"/>
          <p:cNvSpPr>
            <a:spLocks/>
          </p:cNvSpPr>
          <p:nvPr/>
        </p:nvSpPr>
        <p:spPr bwMode="auto">
          <a:xfrm>
            <a:off x="6165851" y="798514"/>
            <a:ext cx="2379663" cy="1633537"/>
          </a:xfrm>
          <a:custGeom>
            <a:avLst/>
            <a:gdLst>
              <a:gd name="T0" fmla="*/ 10504 w 21009"/>
              <a:gd name="T1" fmla="+- 0 10686 329"/>
              <a:gd name="T2" fmla="*/ 10686 h 20715"/>
              <a:gd name="T3" fmla="*/ 10504 w 21009"/>
              <a:gd name="T4" fmla="+- 0 10686 329"/>
              <a:gd name="T5" fmla="*/ 10686 h 20715"/>
              <a:gd name="T6" fmla="*/ 10504 w 21009"/>
              <a:gd name="T7" fmla="+- 0 10686 329"/>
              <a:gd name="T8" fmla="*/ 10686 h 20715"/>
              <a:gd name="T9" fmla="*/ 10504 w 21009"/>
              <a:gd name="T10" fmla="+- 0 10686 329"/>
              <a:gd name="T11" fmla="*/ 10686 h 20715"/>
            </a:gdLst>
            <a:ahLst/>
            <a:cxnLst>
              <a:cxn ang="0">
                <a:pos x="T0" y="T2"/>
              </a:cxn>
              <a:cxn ang="0">
                <a:pos x="T3" y="T5"/>
              </a:cxn>
              <a:cxn ang="0">
                <a:pos x="T6" y="T8"/>
              </a:cxn>
              <a:cxn ang="0">
                <a:pos x="T9" y="T11"/>
              </a:cxn>
            </a:cxnLst>
            <a:rect l="0" t="0" r="r" b="b"/>
            <a:pathLst>
              <a:path w="21009" h="20715">
                <a:moveTo>
                  <a:pt x="0" y="249"/>
                </a:moveTo>
                <a:cubicBezTo>
                  <a:pt x="2441" y="-40"/>
                  <a:pt x="4883" y="-329"/>
                  <a:pt x="5184" y="942"/>
                </a:cubicBezTo>
                <a:cubicBezTo>
                  <a:pt x="5485" y="2212"/>
                  <a:pt x="1306" y="6688"/>
                  <a:pt x="1808" y="7872"/>
                </a:cubicBezTo>
                <a:cubicBezTo>
                  <a:pt x="2311" y="9056"/>
                  <a:pt x="7515" y="6804"/>
                  <a:pt x="8198" y="8045"/>
                </a:cubicBezTo>
                <a:cubicBezTo>
                  <a:pt x="8881" y="9287"/>
                  <a:pt x="5144" y="14312"/>
                  <a:pt x="5907" y="15322"/>
                </a:cubicBezTo>
                <a:cubicBezTo>
                  <a:pt x="6671" y="16333"/>
                  <a:pt x="11353" y="13243"/>
                  <a:pt x="12779" y="14110"/>
                </a:cubicBezTo>
                <a:cubicBezTo>
                  <a:pt x="14206" y="14976"/>
                  <a:pt x="13161" y="19769"/>
                  <a:pt x="14467" y="20520"/>
                </a:cubicBezTo>
                <a:cubicBezTo>
                  <a:pt x="15773" y="21271"/>
                  <a:pt x="19631" y="19683"/>
                  <a:pt x="20615" y="18614"/>
                </a:cubicBezTo>
                <a:cubicBezTo>
                  <a:pt x="21600" y="17546"/>
                  <a:pt x="20435" y="14860"/>
                  <a:pt x="20374" y="14110"/>
                </a:cubicBezTo>
                <a:cubicBezTo>
                  <a:pt x="20314" y="13359"/>
                  <a:pt x="20254" y="14110"/>
                  <a:pt x="20254" y="14110"/>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9228" name="Line 12"/>
          <p:cNvSpPr>
            <a:spLocks noChangeShapeType="1"/>
          </p:cNvSpPr>
          <p:nvPr/>
        </p:nvSpPr>
        <p:spPr bwMode="auto">
          <a:xfrm flipH="1" flipV="1">
            <a:off x="8037514" y="668338"/>
            <a:ext cx="422275" cy="124460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9229" name="Rectangle 13"/>
          <p:cNvSpPr>
            <a:spLocks/>
          </p:cNvSpPr>
          <p:nvPr/>
        </p:nvSpPr>
        <p:spPr bwMode="auto">
          <a:xfrm>
            <a:off x="1933575" y="395288"/>
            <a:ext cx="293528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chemeClr val="accent2"/>
                </a:solidFill>
              </a:rPr>
              <a:t>TECNIQUE</a:t>
            </a:r>
          </a:p>
        </p:txBody>
      </p:sp>
      <p:sp>
        <p:nvSpPr>
          <p:cNvPr id="9230" name="Rectangle 14"/>
          <p:cNvSpPr>
            <a:spLocks/>
          </p:cNvSpPr>
          <p:nvPr/>
        </p:nvSpPr>
        <p:spPr bwMode="auto">
          <a:xfrm>
            <a:off x="1933575" y="1039813"/>
            <a:ext cx="3454400" cy="2862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106363" indent="-106363">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a:solidFill>
                  <a:schemeClr val="accent2"/>
                </a:solidFill>
              </a:rPr>
              <a:t>EXERCISE N° 5</a:t>
            </a:r>
          </a:p>
          <a:p>
            <a:endParaRPr lang="it-IT" altLang="it-IT">
              <a:solidFill>
                <a:schemeClr val="accent2"/>
              </a:solidFill>
            </a:endParaRPr>
          </a:p>
          <a:p>
            <a:r>
              <a:rPr lang="it-IT" altLang="it-IT"/>
              <a:t>A runs around cones , jumps the black line with the ball and shoot the drive o reverse hit.</a:t>
            </a:r>
          </a:p>
          <a:p>
            <a:endParaRPr lang="it-IT" altLang="it-IT"/>
          </a:p>
          <a:p>
            <a:r>
              <a:rPr lang="it-IT" altLang="it-IT">
                <a:solidFill>
                  <a:schemeClr val="accent2"/>
                </a:solidFill>
              </a:rPr>
              <a:t>SKILL ACQUISITION</a:t>
            </a:r>
          </a:p>
          <a:p>
            <a:pPr>
              <a:buSzPct val="100000"/>
              <a:buFontTx/>
              <a:buChar char="-"/>
            </a:pPr>
            <a:r>
              <a:rPr lang="it-IT" altLang="it-IT"/>
              <a:t>Dribbling</a:t>
            </a:r>
          </a:p>
          <a:p>
            <a:pPr>
              <a:buSzPct val="100000"/>
              <a:buFontTx/>
              <a:buChar char="-"/>
            </a:pPr>
            <a:r>
              <a:rPr lang="it-IT" altLang="it-IT"/>
              <a:t>Ball controll</a:t>
            </a:r>
          </a:p>
          <a:p>
            <a:pPr>
              <a:buSzPct val="100000"/>
              <a:buFontTx/>
              <a:buChar char="-"/>
            </a:pPr>
            <a:r>
              <a:rPr lang="it-IT" altLang="it-IT"/>
              <a:t>Drive</a:t>
            </a:r>
          </a:p>
        </p:txBody>
      </p:sp>
      <p:grpSp>
        <p:nvGrpSpPr>
          <p:cNvPr id="9231" name="Group 15"/>
          <p:cNvGrpSpPr>
            <a:grpSpLocks/>
          </p:cNvGrpSpPr>
          <p:nvPr/>
        </p:nvGrpSpPr>
        <p:grpSpPr bwMode="auto">
          <a:xfrm>
            <a:off x="1998663" y="6500815"/>
            <a:ext cx="684020" cy="200055"/>
            <a:chOff x="0" y="0"/>
            <a:chExt cx="684292" cy="200988"/>
          </a:xfrm>
        </p:grpSpPr>
        <p:sp>
          <p:nvSpPr>
            <p:cNvPr id="9232" name="Rectangle 16"/>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9233" name="Picture 17"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458793521"/>
      </p:ext>
    </p:extLst>
  </p:cSld>
  <p:clrMapOvr>
    <a:masterClrMapping/>
  </p:clrMapOvr>
  <p:transition spd="med"/>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4150" y="0"/>
            <a:ext cx="581818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2" name="AutoShape 2"/>
          <p:cNvSpPr>
            <a:spLocks/>
          </p:cNvSpPr>
          <p:nvPr/>
        </p:nvSpPr>
        <p:spPr bwMode="auto">
          <a:xfrm>
            <a:off x="6753226" y="5119688"/>
            <a:ext cx="258763" cy="150812"/>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0243" name="AutoShape 3"/>
          <p:cNvSpPr>
            <a:spLocks/>
          </p:cNvSpPr>
          <p:nvPr/>
        </p:nvSpPr>
        <p:spPr bwMode="auto">
          <a:xfrm>
            <a:off x="7954964" y="5119688"/>
            <a:ext cx="204787" cy="150812"/>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0244" name="AutoShape 4"/>
          <p:cNvSpPr>
            <a:spLocks/>
          </p:cNvSpPr>
          <p:nvPr/>
        </p:nvSpPr>
        <p:spPr bwMode="auto">
          <a:xfrm>
            <a:off x="6753226" y="3330576"/>
            <a:ext cx="258763" cy="1238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0245" name="AutoShape 5"/>
          <p:cNvSpPr>
            <a:spLocks/>
          </p:cNvSpPr>
          <p:nvPr/>
        </p:nvSpPr>
        <p:spPr bwMode="auto">
          <a:xfrm>
            <a:off x="7832726" y="3330576"/>
            <a:ext cx="327025" cy="1238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0246" name="AutoShape 6"/>
          <p:cNvSpPr>
            <a:spLocks/>
          </p:cNvSpPr>
          <p:nvPr/>
        </p:nvSpPr>
        <p:spPr bwMode="auto">
          <a:xfrm>
            <a:off x="7399338" y="2859088"/>
            <a:ext cx="195262" cy="165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764"/>
                </a:moveTo>
                <a:lnTo>
                  <a:pt x="3582" y="0"/>
                </a:lnTo>
                <a:lnTo>
                  <a:pt x="10800" y="6344"/>
                </a:lnTo>
                <a:lnTo>
                  <a:pt x="18018" y="0"/>
                </a:lnTo>
                <a:lnTo>
                  <a:pt x="21600" y="5764"/>
                </a:lnTo>
                <a:lnTo>
                  <a:pt x="15870" y="10800"/>
                </a:lnTo>
                <a:lnTo>
                  <a:pt x="21600" y="15836"/>
                </a:lnTo>
                <a:lnTo>
                  <a:pt x="18018" y="21600"/>
                </a:lnTo>
                <a:lnTo>
                  <a:pt x="10800" y="15256"/>
                </a:lnTo>
                <a:lnTo>
                  <a:pt x="3582" y="21600"/>
                </a:lnTo>
                <a:lnTo>
                  <a:pt x="0" y="15836"/>
                </a:lnTo>
                <a:lnTo>
                  <a:pt x="5730" y="10800"/>
                </a:lnTo>
                <a:close/>
              </a:path>
            </a:pathLst>
          </a:custGeom>
          <a:solidFill>
            <a:srgbClr val="9BBB59"/>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0247" name="AutoShape 7"/>
          <p:cNvSpPr>
            <a:spLocks/>
          </p:cNvSpPr>
          <p:nvPr/>
        </p:nvSpPr>
        <p:spPr bwMode="auto">
          <a:xfrm>
            <a:off x="7396163" y="5554664"/>
            <a:ext cx="201612" cy="180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88"/>
                </a:moveTo>
                <a:lnTo>
                  <a:pt x="4154" y="0"/>
                </a:lnTo>
                <a:lnTo>
                  <a:pt x="10800" y="6100"/>
                </a:lnTo>
                <a:lnTo>
                  <a:pt x="17446" y="0"/>
                </a:lnTo>
                <a:lnTo>
                  <a:pt x="21600" y="5588"/>
                </a:lnTo>
                <a:lnTo>
                  <a:pt x="15921" y="10800"/>
                </a:lnTo>
                <a:lnTo>
                  <a:pt x="21600" y="16012"/>
                </a:lnTo>
                <a:lnTo>
                  <a:pt x="17446" y="21600"/>
                </a:lnTo>
                <a:lnTo>
                  <a:pt x="10800" y="15500"/>
                </a:lnTo>
                <a:lnTo>
                  <a:pt x="4154" y="21600"/>
                </a:lnTo>
                <a:lnTo>
                  <a:pt x="0" y="16012"/>
                </a:lnTo>
                <a:lnTo>
                  <a:pt x="5679" y="10800"/>
                </a:lnTo>
                <a:close/>
              </a:path>
            </a:pathLst>
          </a:cu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0248" name="AutoShape 8"/>
          <p:cNvSpPr>
            <a:spLocks/>
          </p:cNvSpPr>
          <p:nvPr/>
        </p:nvSpPr>
        <p:spPr bwMode="auto">
          <a:xfrm>
            <a:off x="7216775" y="3125789"/>
            <a:ext cx="342900" cy="376237"/>
          </a:xfrm>
          <a:custGeom>
            <a:avLst/>
            <a:gdLst>
              <a:gd name="T0" fmla="+- 0 11073 546"/>
              <a:gd name="T1" fmla="*/ T0 w 21054"/>
              <a:gd name="T2" fmla="*/ 10332 h 20664"/>
              <a:gd name="T3" fmla="+- 0 11073 546"/>
              <a:gd name="T4" fmla="*/ T3 w 21054"/>
              <a:gd name="T5" fmla="*/ 10332 h 20664"/>
              <a:gd name="T6" fmla="+- 0 11073 546"/>
              <a:gd name="T7" fmla="*/ T6 w 21054"/>
              <a:gd name="T8" fmla="*/ 10332 h 20664"/>
              <a:gd name="T9" fmla="+- 0 11073 546"/>
              <a:gd name="T10" fmla="*/ T9 w 21054"/>
              <a:gd name="T11" fmla="*/ 10332 h 20664"/>
            </a:gdLst>
            <a:ahLst/>
            <a:cxnLst>
              <a:cxn ang="0">
                <a:pos x="T1" y="T2"/>
              </a:cxn>
              <a:cxn ang="0">
                <a:pos x="T4" y="T5"/>
              </a:cxn>
              <a:cxn ang="0">
                <a:pos x="T7" y="T8"/>
              </a:cxn>
              <a:cxn ang="0">
                <a:pos x="T10" y="T11"/>
              </a:cxn>
            </a:cxnLst>
            <a:rect l="0" t="0" r="r" b="b"/>
            <a:pathLst>
              <a:path w="21054" h="20664">
                <a:moveTo>
                  <a:pt x="21054" y="0"/>
                </a:moveTo>
                <a:cubicBezTo>
                  <a:pt x="10815" y="2123"/>
                  <a:pt x="576" y="4245"/>
                  <a:pt x="15" y="7491"/>
                </a:cubicBezTo>
                <a:cubicBezTo>
                  <a:pt x="-546" y="10738"/>
                  <a:pt x="14742" y="17355"/>
                  <a:pt x="17688" y="19477"/>
                </a:cubicBezTo>
                <a:cubicBezTo>
                  <a:pt x="20633" y="21600"/>
                  <a:pt x="17688" y="20227"/>
                  <a:pt x="17688" y="20227"/>
                </a:cubicBezTo>
                <a:lnTo>
                  <a:pt x="16005" y="17230"/>
                </a:ln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0249" name="AutoShape 9"/>
          <p:cNvSpPr>
            <a:spLocks/>
          </p:cNvSpPr>
          <p:nvPr/>
        </p:nvSpPr>
        <p:spPr bwMode="auto">
          <a:xfrm>
            <a:off x="7408863" y="5092700"/>
            <a:ext cx="341312" cy="395288"/>
          </a:xfrm>
          <a:custGeom>
            <a:avLst/>
            <a:gdLst>
              <a:gd name="T0" fmla="*/ 10532 w 21064"/>
              <a:gd name="T1" fmla="*/ 10800 h 21600"/>
              <a:gd name="T2" fmla="*/ 10532 w 21064"/>
              <a:gd name="T3" fmla="*/ 10800 h 21600"/>
              <a:gd name="T4" fmla="*/ 10532 w 21064"/>
              <a:gd name="T5" fmla="*/ 10800 h 21600"/>
              <a:gd name="T6" fmla="*/ 10532 w 21064"/>
              <a:gd name="T7" fmla="*/ 10800 h 21600"/>
            </a:gdLst>
            <a:ahLst/>
            <a:cxnLst>
              <a:cxn ang="0">
                <a:pos x="T0" y="T1"/>
              </a:cxn>
              <a:cxn ang="0">
                <a:pos x="T2" y="T3"/>
              </a:cxn>
              <a:cxn ang="0">
                <a:pos x="T4" y="T5"/>
              </a:cxn>
              <a:cxn ang="0">
                <a:pos x="T6" y="T7"/>
              </a:cxn>
            </a:cxnLst>
            <a:rect l="0" t="0" r="r" b="b"/>
            <a:pathLst>
              <a:path w="21064" h="21600">
                <a:moveTo>
                  <a:pt x="3366" y="21600"/>
                </a:moveTo>
                <a:cubicBezTo>
                  <a:pt x="12483" y="17814"/>
                  <a:pt x="21600" y="14028"/>
                  <a:pt x="21039" y="10428"/>
                </a:cubicBezTo>
                <a:cubicBezTo>
                  <a:pt x="20478" y="6828"/>
                  <a:pt x="0" y="0"/>
                  <a:pt x="0" y="0"/>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0250" name="Line 10"/>
          <p:cNvSpPr>
            <a:spLocks noChangeShapeType="1"/>
          </p:cNvSpPr>
          <p:nvPr/>
        </p:nvSpPr>
        <p:spPr bwMode="auto">
          <a:xfrm>
            <a:off x="7559675" y="3603625"/>
            <a:ext cx="0" cy="1365250"/>
          </a:xfrm>
          <a:prstGeom prst="line">
            <a:avLst/>
          </a:prstGeom>
          <a:noFill/>
          <a:ln w="25400" cap="flat" cmpd="sng">
            <a:solidFill>
              <a:srgbClr val="000000"/>
            </a:solidFill>
            <a:prstDash val="solid"/>
            <a:round/>
            <a:headEnd type="triangl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0251" name="Oval 11"/>
          <p:cNvSpPr>
            <a:spLocks/>
          </p:cNvSpPr>
          <p:nvPr/>
        </p:nvSpPr>
        <p:spPr bwMode="auto">
          <a:xfrm>
            <a:off x="7750175" y="2703514"/>
            <a:ext cx="204788" cy="122237"/>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0252" name="Oval 12"/>
          <p:cNvSpPr>
            <a:spLocks/>
          </p:cNvSpPr>
          <p:nvPr/>
        </p:nvSpPr>
        <p:spPr bwMode="auto">
          <a:xfrm>
            <a:off x="7759700" y="5545139"/>
            <a:ext cx="204788" cy="122237"/>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0253" name="Rectangle 13"/>
          <p:cNvSpPr>
            <a:spLocks/>
          </p:cNvSpPr>
          <p:nvPr/>
        </p:nvSpPr>
        <p:spPr bwMode="auto">
          <a:xfrm>
            <a:off x="7408863" y="2430463"/>
            <a:ext cx="24606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B</a:t>
            </a:r>
          </a:p>
        </p:txBody>
      </p:sp>
      <p:sp>
        <p:nvSpPr>
          <p:cNvPr id="10254" name="Rectangle 14"/>
          <p:cNvSpPr>
            <a:spLocks/>
          </p:cNvSpPr>
          <p:nvPr/>
        </p:nvSpPr>
        <p:spPr bwMode="auto">
          <a:xfrm>
            <a:off x="7408864" y="6048375"/>
            <a:ext cx="35083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A</a:t>
            </a:r>
          </a:p>
        </p:txBody>
      </p:sp>
      <p:sp>
        <p:nvSpPr>
          <p:cNvPr id="10255" name="AutoShape 15"/>
          <p:cNvSpPr>
            <a:spLocks/>
          </p:cNvSpPr>
          <p:nvPr/>
        </p:nvSpPr>
        <p:spPr bwMode="auto">
          <a:xfrm>
            <a:off x="6232525" y="2908301"/>
            <a:ext cx="1176338" cy="614363"/>
          </a:xfrm>
          <a:custGeom>
            <a:avLst/>
            <a:gdLst>
              <a:gd name="T0" fmla="+- 0 11698 1797"/>
              <a:gd name="T1" fmla="*/ T0 w 19803"/>
              <a:gd name="T2" fmla="*/ 10273 h 20546"/>
              <a:gd name="T3" fmla="+- 0 11698 1797"/>
              <a:gd name="T4" fmla="*/ T3 w 19803"/>
              <a:gd name="T5" fmla="*/ 10273 h 20546"/>
              <a:gd name="T6" fmla="+- 0 11698 1797"/>
              <a:gd name="T7" fmla="*/ T6 w 19803"/>
              <a:gd name="T8" fmla="*/ 10273 h 20546"/>
              <a:gd name="T9" fmla="+- 0 11698 1797"/>
              <a:gd name="T10" fmla="*/ T9 w 19803"/>
              <a:gd name="T11" fmla="*/ 10273 h 20546"/>
            </a:gdLst>
            <a:ahLst/>
            <a:cxnLst>
              <a:cxn ang="0">
                <a:pos x="T1" y="T2"/>
              </a:cxn>
              <a:cxn ang="0">
                <a:pos x="T4" y="T5"/>
              </a:cxn>
              <a:cxn ang="0">
                <a:pos x="T7" y="T8"/>
              </a:cxn>
              <a:cxn ang="0">
                <a:pos x="T10" y="T11"/>
              </a:cxn>
            </a:cxnLst>
            <a:rect l="0" t="0" r="r" b="b"/>
            <a:pathLst>
              <a:path w="19803" h="20546">
                <a:moveTo>
                  <a:pt x="19803" y="0"/>
                </a:moveTo>
                <a:cubicBezTo>
                  <a:pt x="11990" y="3118"/>
                  <a:pt x="4177" y="6237"/>
                  <a:pt x="1190" y="9583"/>
                </a:cubicBezTo>
                <a:cubicBezTo>
                  <a:pt x="-1797" y="12930"/>
                  <a:pt x="1765" y="18558"/>
                  <a:pt x="1880" y="20079"/>
                </a:cubicBezTo>
                <a:cubicBezTo>
                  <a:pt x="1995" y="21600"/>
                  <a:pt x="1918" y="18938"/>
                  <a:pt x="1880" y="18710"/>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0256" name="AutoShape 16"/>
          <p:cNvSpPr>
            <a:spLocks/>
          </p:cNvSpPr>
          <p:nvPr/>
        </p:nvSpPr>
        <p:spPr bwMode="auto">
          <a:xfrm>
            <a:off x="6665914" y="5446714"/>
            <a:ext cx="1889125" cy="574675"/>
          </a:xfrm>
          <a:custGeom>
            <a:avLst/>
            <a:gdLst>
              <a:gd name="T0" fmla="+- 0 10923 246"/>
              <a:gd name="T1" fmla="*/ T0 w 21354"/>
              <a:gd name="T2" fmla="*/ 10716 h 21432"/>
              <a:gd name="T3" fmla="+- 0 10923 246"/>
              <a:gd name="T4" fmla="*/ T3 w 21354"/>
              <a:gd name="T5" fmla="*/ 10716 h 21432"/>
              <a:gd name="T6" fmla="+- 0 10923 246"/>
              <a:gd name="T7" fmla="*/ T6 w 21354"/>
              <a:gd name="T8" fmla="*/ 10716 h 21432"/>
              <a:gd name="T9" fmla="+- 0 10923 246"/>
              <a:gd name="T10" fmla="*/ T9 w 21354"/>
              <a:gd name="T11" fmla="*/ 10716 h 21432"/>
            </a:gdLst>
            <a:ahLst/>
            <a:cxnLst>
              <a:cxn ang="0">
                <a:pos x="T1" y="T2"/>
              </a:cxn>
              <a:cxn ang="0">
                <a:pos x="T4" y="T5"/>
              </a:cxn>
              <a:cxn ang="0">
                <a:pos x="T7" y="T8"/>
              </a:cxn>
              <a:cxn ang="0">
                <a:pos x="T10" y="T11"/>
              </a:cxn>
            </a:cxnLst>
            <a:rect l="0" t="0" r="r" b="b"/>
            <a:pathLst>
              <a:path w="21354" h="21432">
                <a:moveTo>
                  <a:pt x="63" y="1020"/>
                </a:moveTo>
                <a:cubicBezTo>
                  <a:pt x="-92" y="11310"/>
                  <a:pt x="-246" y="21600"/>
                  <a:pt x="3303" y="21430"/>
                </a:cubicBezTo>
                <a:cubicBezTo>
                  <a:pt x="6851" y="21260"/>
                  <a:pt x="21354" y="0"/>
                  <a:pt x="21354" y="0"/>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0257" name="Line 17"/>
          <p:cNvSpPr>
            <a:spLocks noChangeShapeType="1"/>
          </p:cNvSpPr>
          <p:nvPr/>
        </p:nvSpPr>
        <p:spPr bwMode="auto">
          <a:xfrm>
            <a:off x="6397626" y="3603626"/>
            <a:ext cx="136525" cy="166687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0258" name="Line 18"/>
          <p:cNvSpPr>
            <a:spLocks noChangeShapeType="1"/>
          </p:cNvSpPr>
          <p:nvPr/>
        </p:nvSpPr>
        <p:spPr bwMode="auto">
          <a:xfrm flipH="1" flipV="1">
            <a:off x="8447088" y="3454400"/>
            <a:ext cx="107950" cy="1665288"/>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0259" name="AutoShape 19"/>
          <p:cNvSpPr>
            <a:spLocks/>
          </p:cNvSpPr>
          <p:nvPr/>
        </p:nvSpPr>
        <p:spPr bwMode="auto">
          <a:xfrm>
            <a:off x="7599363" y="2901950"/>
            <a:ext cx="982662" cy="452438"/>
          </a:xfrm>
          <a:custGeom>
            <a:avLst/>
            <a:gdLst>
              <a:gd name="T0" fmla="*/ 9846 w 19692"/>
              <a:gd name="T1" fmla="+- 0 10255 471"/>
              <a:gd name="T2" fmla="*/ 10255 h 19569"/>
              <a:gd name="T3" fmla="*/ 9846 w 19692"/>
              <a:gd name="T4" fmla="+- 0 10255 471"/>
              <a:gd name="T5" fmla="*/ 10255 h 19569"/>
              <a:gd name="T6" fmla="*/ 9846 w 19692"/>
              <a:gd name="T7" fmla="+- 0 10255 471"/>
              <a:gd name="T8" fmla="*/ 10255 h 19569"/>
              <a:gd name="T9" fmla="*/ 9846 w 19692"/>
              <a:gd name="T10" fmla="+- 0 10255 471"/>
              <a:gd name="T11" fmla="*/ 10255 h 19569"/>
            </a:gdLst>
            <a:ahLst/>
            <a:cxnLst>
              <a:cxn ang="0">
                <a:pos x="T0" y="T2"/>
              </a:cxn>
              <a:cxn ang="0">
                <a:pos x="T3" y="T5"/>
              </a:cxn>
              <a:cxn ang="0">
                <a:pos x="T6" y="T8"/>
              </a:cxn>
              <a:cxn ang="0">
                <a:pos x="T9" y="T11"/>
              </a:cxn>
            </a:cxnLst>
            <a:rect l="0" t="0" r="r" b="b"/>
            <a:pathLst>
              <a:path w="19692" h="19569">
                <a:moveTo>
                  <a:pt x="0" y="219"/>
                </a:moveTo>
                <a:cubicBezTo>
                  <a:pt x="8106" y="-126"/>
                  <a:pt x="16211" y="-471"/>
                  <a:pt x="18906" y="2587"/>
                </a:cubicBezTo>
                <a:cubicBezTo>
                  <a:pt x="21600" y="5644"/>
                  <a:pt x="16531" y="16000"/>
                  <a:pt x="16166" y="18565"/>
                </a:cubicBezTo>
                <a:cubicBezTo>
                  <a:pt x="15800" y="21129"/>
                  <a:pt x="16714" y="17973"/>
                  <a:pt x="16714" y="17973"/>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0260" name="Rectangle 20"/>
          <p:cNvSpPr>
            <a:spLocks/>
          </p:cNvSpPr>
          <p:nvPr/>
        </p:nvSpPr>
        <p:spPr bwMode="auto">
          <a:xfrm>
            <a:off x="2041525" y="449263"/>
            <a:ext cx="263683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TECNIQUE</a:t>
            </a:r>
          </a:p>
        </p:txBody>
      </p:sp>
      <p:sp>
        <p:nvSpPr>
          <p:cNvPr id="10261" name="Rectangle 21"/>
          <p:cNvSpPr>
            <a:spLocks/>
          </p:cNvSpPr>
          <p:nvPr/>
        </p:nvSpPr>
        <p:spPr bwMode="auto">
          <a:xfrm>
            <a:off x="1728788" y="1157289"/>
            <a:ext cx="3535362" cy="4524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71438" indent="-71438">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a:solidFill>
                  <a:srgbClr val="FF0000"/>
                </a:solidFill>
              </a:rPr>
              <a:t>EXERCISE N°6</a:t>
            </a:r>
          </a:p>
          <a:p>
            <a:endParaRPr lang="it-IT" altLang="it-IT">
              <a:solidFill>
                <a:srgbClr val="FF0000"/>
              </a:solidFill>
            </a:endParaRPr>
          </a:p>
          <a:p>
            <a:r>
              <a:rPr lang="it-IT" altLang="it-IT"/>
              <a:t>A runs whit the ball and pass to B. B runs whitout the ball, recives in the running e pass to A.</a:t>
            </a:r>
          </a:p>
          <a:p>
            <a:endParaRPr lang="it-IT" altLang="it-IT">
              <a:solidFill>
                <a:srgbClr val="FF0000"/>
              </a:solidFill>
            </a:endParaRPr>
          </a:p>
          <a:p>
            <a:r>
              <a:rPr lang="it-IT" altLang="it-IT">
                <a:solidFill>
                  <a:srgbClr val="FF0000"/>
                </a:solidFill>
              </a:rPr>
              <a:t>Variant:</a:t>
            </a:r>
          </a:p>
          <a:p>
            <a:r>
              <a:rPr lang="it-IT" altLang="it-IT"/>
              <a:t>A runs whit the ball to the right and passes to B.</a:t>
            </a:r>
          </a:p>
          <a:p>
            <a:r>
              <a:rPr lang="it-IT" altLang="it-IT"/>
              <a:t>B receives left, carries the ball on his right and goes over to A.</a:t>
            </a:r>
          </a:p>
          <a:p>
            <a:endParaRPr lang="it-IT" altLang="it-IT"/>
          </a:p>
          <a:p>
            <a:r>
              <a:rPr lang="it-IT" altLang="it-IT">
                <a:solidFill>
                  <a:srgbClr val="FF0000"/>
                </a:solidFill>
              </a:rPr>
              <a:t>SKILL ACQUISITION:</a:t>
            </a:r>
          </a:p>
          <a:p>
            <a:pPr>
              <a:buSzPct val="100000"/>
              <a:buFontTx/>
              <a:buChar char="-"/>
            </a:pPr>
            <a:r>
              <a:rPr lang="it-IT" altLang="it-IT"/>
              <a:t>Offensive and defensive reception</a:t>
            </a:r>
          </a:p>
          <a:p>
            <a:pPr>
              <a:buSzPct val="100000"/>
              <a:buFontTx/>
              <a:buChar char="-"/>
            </a:pPr>
            <a:r>
              <a:rPr lang="it-IT" altLang="it-IT"/>
              <a:t>Push</a:t>
            </a:r>
          </a:p>
          <a:p>
            <a:pPr>
              <a:buSzPct val="100000"/>
              <a:buFontTx/>
              <a:buChar char="-"/>
            </a:pPr>
            <a:r>
              <a:rPr lang="it-IT" altLang="it-IT"/>
              <a:t>Run towards the ball</a:t>
            </a:r>
          </a:p>
        </p:txBody>
      </p:sp>
      <p:grpSp>
        <p:nvGrpSpPr>
          <p:cNvPr id="10262" name="Group 22"/>
          <p:cNvGrpSpPr>
            <a:grpSpLocks/>
          </p:cNvGrpSpPr>
          <p:nvPr/>
        </p:nvGrpSpPr>
        <p:grpSpPr bwMode="auto">
          <a:xfrm>
            <a:off x="1998663" y="6500815"/>
            <a:ext cx="684020" cy="200055"/>
            <a:chOff x="0" y="0"/>
            <a:chExt cx="684292" cy="200988"/>
          </a:xfrm>
        </p:grpSpPr>
        <p:sp>
          <p:nvSpPr>
            <p:cNvPr id="10263" name="Rectangle 23"/>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10264" name="Picture 24"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21909648"/>
      </p:ext>
    </p:extLst>
  </p:cSld>
  <p:clrMapOvr>
    <a:masterClrMapping/>
  </p:clrMapOvr>
  <p:transition spd="med"/>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6" y="0"/>
            <a:ext cx="5280025"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6" name="AutoShape 2"/>
          <p:cNvSpPr>
            <a:spLocks/>
          </p:cNvSpPr>
          <p:nvPr/>
        </p:nvSpPr>
        <p:spPr bwMode="auto">
          <a:xfrm>
            <a:off x="7945439" y="3571876"/>
            <a:ext cx="236537" cy="227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391"/>
                </a:moveTo>
                <a:lnTo>
                  <a:pt x="4769" y="0"/>
                </a:lnTo>
                <a:lnTo>
                  <a:pt x="10800" y="5808"/>
                </a:lnTo>
                <a:lnTo>
                  <a:pt x="16831" y="0"/>
                </a:lnTo>
                <a:lnTo>
                  <a:pt x="21600" y="5391"/>
                </a:lnTo>
                <a:lnTo>
                  <a:pt x="15983" y="10800"/>
                </a:lnTo>
                <a:lnTo>
                  <a:pt x="21600" y="16209"/>
                </a:lnTo>
                <a:lnTo>
                  <a:pt x="16831" y="21600"/>
                </a:lnTo>
                <a:lnTo>
                  <a:pt x="10800" y="15792"/>
                </a:lnTo>
                <a:lnTo>
                  <a:pt x="4769" y="21600"/>
                </a:lnTo>
                <a:lnTo>
                  <a:pt x="0" y="16209"/>
                </a:lnTo>
                <a:lnTo>
                  <a:pt x="5617" y="10800"/>
                </a:lnTo>
                <a:close/>
              </a:path>
            </a:pathLst>
          </a:custGeom>
          <a:solidFill>
            <a:srgbClr val="3366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1267" name="AutoShape 3"/>
          <p:cNvSpPr>
            <a:spLocks/>
          </p:cNvSpPr>
          <p:nvPr/>
        </p:nvSpPr>
        <p:spPr bwMode="auto">
          <a:xfrm>
            <a:off x="7981950" y="2593975"/>
            <a:ext cx="260350" cy="19050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1268" name="AutoShape 4"/>
          <p:cNvSpPr>
            <a:spLocks/>
          </p:cNvSpPr>
          <p:nvPr/>
        </p:nvSpPr>
        <p:spPr bwMode="auto">
          <a:xfrm>
            <a:off x="7954963" y="3114675"/>
            <a:ext cx="258762" cy="19050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1269" name="AutoShape 5"/>
          <p:cNvSpPr>
            <a:spLocks/>
          </p:cNvSpPr>
          <p:nvPr/>
        </p:nvSpPr>
        <p:spPr bwMode="auto">
          <a:xfrm>
            <a:off x="7954963" y="2144714"/>
            <a:ext cx="258762" cy="1920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1270" name="AutoShape 6"/>
          <p:cNvSpPr>
            <a:spLocks/>
          </p:cNvSpPr>
          <p:nvPr/>
        </p:nvSpPr>
        <p:spPr bwMode="auto">
          <a:xfrm>
            <a:off x="9961563" y="1400175"/>
            <a:ext cx="220662"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320"/>
                </a:moveTo>
                <a:lnTo>
                  <a:pt x="4986" y="0"/>
                </a:lnTo>
                <a:lnTo>
                  <a:pt x="10800" y="5697"/>
                </a:lnTo>
                <a:lnTo>
                  <a:pt x="16614" y="0"/>
                </a:lnTo>
                <a:lnTo>
                  <a:pt x="21600" y="5320"/>
                </a:lnTo>
                <a:lnTo>
                  <a:pt x="16008" y="10800"/>
                </a:lnTo>
                <a:lnTo>
                  <a:pt x="21600" y="16280"/>
                </a:lnTo>
                <a:lnTo>
                  <a:pt x="16614" y="21600"/>
                </a:lnTo>
                <a:lnTo>
                  <a:pt x="10800" y="15903"/>
                </a:lnTo>
                <a:lnTo>
                  <a:pt x="4986" y="21600"/>
                </a:lnTo>
                <a:lnTo>
                  <a:pt x="0" y="16280"/>
                </a:lnTo>
                <a:lnTo>
                  <a:pt x="5592" y="10800"/>
                </a:lnTo>
                <a:close/>
              </a:path>
            </a:pathLst>
          </a:cu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1271" name="Oval 7"/>
          <p:cNvSpPr>
            <a:spLocks/>
          </p:cNvSpPr>
          <p:nvPr/>
        </p:nvSpPr>
        <p:spPr bwMode="auto">
          <a:xfrm>
            <a:off x="9907588" y="1760539"/>
            <a:ext cx="163512"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1272" name="AutoShape 8"/>
          <p:cNvSpPr>
            <a:spLocks/>
          </p:cNvSpPr>
          <p:nvPr/>
        </p:nvSpPr>
        <p:spPr bwMode="auto">
          <a:xfrm>
            <a:off x="6170613" y="1481139"/>
            <a:ext cx="209550"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6083"/>
                </a:moveTo>
                <a:lnTo>
                  <a:pt x="2493" y="0"/>
                </a:lnTo>
                <a:lnTo>
                  <a:pt x="10800" y="6746"/>
                </a:lnTo>
                <a:lnTo>
                  <a:pt x="19107" y="0"/>
                </a:lnTo>
                <a:lnTo>
                  <a:pt x="21600" y="6083"/>
                </a:lnTo>
                <a:lnTo>
                  <a:pt x="15792" y="10800"/>
                </a:lnTo>
                <a:lnTo>
                  <a:pt x="21600" y="15517"/>
                </a:lnTo>
                <a:lnTo>
                  <a:pt x="19107" y="21600"/>
                </a:lnTo>
                <a:lnTo>
                  <a:pt x="10800" y="14854"/>
                </a:lnTo>
                <a:lnTo>
                  <a:pt x="2493" y="21600"/>
                </a:lnTo>
                <a:lnTo>
                  <a:pt x="0" y="15517"/>
                </a:lnTo>
                <a:lnTo>
                  <a:pt x="5808" y="10800"/>
                </a:lnTo>
                <a:close/>
              </a:path>
            </a:pathLst>
          </a:cu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1273" name="Oval 9"/>
          <p:cNvSpPr>
            <a:spLocks/>
          </p:cNvSpPr>
          <p:nvPr/>
        </p:nvSpPr>
        <p:spPr bwMode="auto">
          <a:xfrm>
            <a:off x="6316664" y="1760539"/>
            <a:ext cx="136525"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1274" name="Rectangle 10"/>
          <p:cNvSpPr>
            <a:spLocks/>
          </p:cNvSpPr>
          <p:nvPr/>
        </p:nvSpPr>
        <p:spPr bwMode="auto">
          <a:xfrm>
            <a:off x="2014538" y="463550"/>
            <a:ext cx="30734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TECNIQUE</a:t>
            </a:r>
          </a:p>
        </p:txBody>
      </p:sp>
      <p:sp>
        <p:nvSpPr>
          <p:cNvPr id="11275" name="Rectangle 11"/>
          <p:cNvSpPr>
            <a:spLocks/>
          </p:cNvSpPr>
          <p:nvPr/>
        </p:nvSpPr>
        <p:spPr bwMode="auto">
          <a:xfrm>
            <a:off x="7764464" y="3849688"/>
            <a:ext cx="47783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A</a:t>
            </a:r>
          </a:p>
        </p:txBody>
      </p:sp>
      <p:sp>
        <p:nvSpPr>
          <p:cNvPr id="11276" name="Rectangle 12"/>
          <p:cNvSpPr>
            <a:spLocks/>
          </p:cNvSpPr>
          <p:nvPr/>
        </p:nvSpPr>
        <p:spPr bwMode="auto">
          <a:xfrm>
            <a:off x="9907589" y="1063625"/>
            <a:ext cx="32702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B</a:t>
            </a:r>
          </a:p>
        </p:txBody>
      </p:sp>
      <p:sp>
        <p:nvSpPr>
          <p:cNvPr id="11277" name="Rectangle 13"/>
          <p:cNvSpPr>
            <a:spLocks/>
          </p:cNvSpPr>
          <p:nvPr/>
        </p:nvSpPr>
        <p:spPr bwMode="auto">
          <a:xfrm>
            <a:off x="6097588" y="1171575"/>
            <a:ext cx="3556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C</a:t>
            </a:r>
          </a:p>
        </p:txBody>
      </p:sp>
      <p:sp>
        <p:nvSpPr>
          <p:cNvPr id="11278" name="Rectangle 14"/>
          <p:cNvSpPr>
            <a:spLocks/>
          </p:cNvSpPr>
          <p:nvPr/>
        </p:nvSpPr>
        <p:spPr bwMode="auto">
          <a:xfrm>
            <a:off x="1768475" y="1171576"/>
            <a:ext cx="3619500" cy="2585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80963" indent="-80963">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a:solidFill>
                  <a:srgbClr val="FF0000"/>
                </a:solidFill>
              </a:rPr>
              <a:t>EXERCISE N°7</a:t>
            </a:r>
            <a:r>
              <a:rPr lang="it-IT" altLang="it-IT"/>
              <a:t> </a:t>
            </a:r>
          </a:p>
          <a:p>
            <a:r>
              <a:rPr lang="it-IT" altLang="it-IT"/>
              <a:t>A runs around the cones, recives pass to B and drive shoot.  </a:t>
            </a:r>
          </a:p>
          <a:p>
            <a:r>
              <a:rPr lang="it-IT" altLang="it-IT"/>
              <a:t>C pass the ball to A and A reverse hit shoot.</a:t>
            </a:r>
          </a:p>
          <a:p>
            <a:endParaRPr lang="it-IT" altLang="it-IT"/>
          </a:p>
          <a:p>
            <a:r>
              <a:rPr lang="it-IT" altLang="it-IT">
                <a:solidFill>
                  <a:srgbClr val="FF0000"/>
                </a:solidFill>
              </a:rPr>
              <a:t>SKILL ACQUISITION </a:t>
            </a:r>
          </a:p>
          <a:p>
            <a:pPr>
              <a:buSzPct val="100000"/>
              <a:buFontTx/>
              <a:buChar char="-"/>
            </a:pPr>
            <a:r>
              <a:rPr lang="it-IT" altLang="it-IT"/>
              <a:t>Drive</a:t>
            </a:r>
          </a:p>
          <a:p>
            <a:pPr>
              <a:buSzPct val="100000"/>
              <a:buFontTx/>
              <a:buChar char="-"/>
            </a:pPr>
            <a:r>
              <a:rPr lang="it-IT" altLang="it-IT"/>
              <a:t>Reverse hit</a:t>
            </a:r>
          </a:p>
        </p:txBody>
      </p:sp>
      <p:grpSp>
        <p:nvGrpSpPr>
          <p:cNvPr id="11279" name="Group 15"/>
          <p:cNvGrpSpPr>
            <a:grpSpLocks/>
          </p:cNvGrpSpPr>
          <p:nvPr/>
        </p:nvGrpSpPr>
        <p:grpSpPr bwMode="auto">
          <a:xfrm>
            <a:off x="1998663" y="6500815"/>
            <a:ext cx="684020" cy="200055"/>
            <a:chOff x="0" y="0"/>
            <a:chExt cx="684292" cy="200988"/>
          </a:xfrm>
        </p:grpSpPr>
        <p:sp>
          <p:nvSpPr>
            <p:cNvPr id="11280" name="Rectangle 16"/>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11281" name="Picture 17"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36054698"/>
      </p:ext>
    </p:extLst>
  </p:cSld>
  <p:clrMapOvr>
    <a:masterClrMapping/>
  </p:clrMapOvr>
  <p:transition spd="med"/>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7201" y="0"/>
            <a:ext cx="5280025"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0" name="AutoShape 2"/>
          <p:cNvSpPr>
            <a:spLocks/>
          </p:cNvSpPr>
          <p:nvPr/>
        </p:nvSpPr>
        <p:spPr bwMode="auto">
          <a:xfrm>
            <a:off x="6111875" y="1609725"/>
            <a:ext cx="285750" cy="1920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2291" name="AutoShape 3"/>
          <p:cNvSpPr>
            <a:spLocks/>
          </p:cNvSpPr>
          <p:nvPr/>
        </p:nvSpPr>
        <p:spPr bwMode="auto">
          <a:xfrm>
            <a:off x="7000875" y="3414714"/>
            <a:ext cx="287338" cy="1920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2292" name="AutoShape 4"/>
          <p:cNvSpPr>
            <a:spLocks/>
          </p:cNvSpPr>
          <p:nvPr/>
        </p:nvSpPr>
        <p:spPr bwMode="auto">
          <a:xfrm>
            <a:off x="9020176" y="3414714"/>
            <a:ext cx="314325" cy="1920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2293" name="AutoShape 5"/>
          <p:cNvSpPr>
            <a:spLocks/>
          </p:cNvSpPr>
          <p:nvPr/>
        </p:nvSpPr>
        <p:spPr bwMode="auto">
          <a:xfrm>
            <a:off x="9666289" y="1860550"/>
            <a:ext cx="287337" cy="19050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2294" name="Oval 6"/>
          <p:cNvSpPr>
            <a:spLocks/>
          </p:cNvSpPr>
          <p:nvPr/>
        </p:nvSpPr>
        <p:spPr bwMode="auto">
          <a:xfrm>
            <a:off x="6111875" y="1187450"/>
            <a:ext cx="122238" cy="1222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2295" name="Oval 7"/>
          <p:cNvSpPr>
            <a:spLocks/>
          </p:cNvSpPr>
          <p:nvPr/>
        </p:nvSpPr>
        <p:spPr bwMode="auto">
          <a:xfrm>
            <a:off x="6264275" y="1339850"/>
            <a:ext cx="122238" cy="1222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2296" name="Oval 8"/>
          <p:cNvSpPr>
            <a:spLocks/>
          </p:cNvSpPr>
          <p:nvPr/>
        </p:nvSpPr>
        <p:spPr bwMode="auto">
          <a:xfrm>
            <a:off x="6416675" y="1492250"/>
            <a:ext cx="122238" cy="1222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2297" name="Oval 9"/>
          <p:cNvSpPr>
            <a:spLocks/>
          </p:cNvSpPr>
          <p:nvPr/>
        </p:nvSpPr>
        <p:spPr bwMode="auto">
          <a:xfrm>
            <a:off x="6569075" y="1644650"/>
            <a:ext cx="122238" cy="1222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2298" name="Line 10"/>
          <p:cNvSpPr>
            <a:spLocks noChangeShapeType="1"/>
          </p:cNvSpPr>
          <p:nvPr/>
        </p:nvSpPr>
        <p:spPr bwMode="auto">
          <a:xfrm>
            <a:off x="6234113" y="1860551"/>
            <a:ext cx="628650" cy="1554163"/>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2299" name="Line 11"/>
          <p:cNvSpPr>
            <a:spLocks noChangeShapeType="1"/>
          </p:cNvSpPr>
          <p:nvPr/>
        </p:nvSpPr>
        <p:spPr bwMode="auto">
          <a:xfrm flipV="1">
            <a:off x="7477125" y="3414713"/>
            <a:ext cx="1392238" cy="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2300" name="Line 12"/>
          <p:cNvSpPr>
            <a:spLocks noChangeShapeType="1"/>
          </p:cNvSpPr>
          <p:nvPr/>
        </p:nvSpPr>
        <p:spPr bwMode="auto">
          <a:xfrm flipV="1">
            <a:off x="9334500" y="2252663"/>
            <a:ext cx="331788" cy="116205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2301" name="Line 13"/>
          <p:cNvSpPr>
            <a:spLocks noChangeShapeType="1"/>
          </p:cNvSpPr>
          <p:nvPr/>
        </p:nvSpPr>
        <p:spPr bwMode="auto">
          <a:xfrm flipH="1" flipV="1">
            <a:off x="8610600" y="1462088"/>
            <a:ext cx="1055688" cy="398462"/>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2302" name="Line 14"/>
          <p:cNvSpPr>
            <a:spLocks noChangeShapeType="1"/>
          </p:cNvSpPr>
          <p:nvPr/>
        </p:nvSpPr>
        <p:spPr bwMode="auto">
          <a:xfrm flipH="1" flipV="1">
            <a:off x="8281988" y="463550"/>
            <a:ext cx="328612" cy="846138"/>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2303" name="Rectangle 15"/>
          <p:cNvSpPr>
            <a:spLocks/>
          </p:cNvSpPr>
          <p:nvPr/>
        </p:nvSpPr>
        <p:spPr bwMode="auto">
          <a:xfrm>
            <a:off x="5865813" y="1609725"/>
            <a:ext cx="24606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A</a:t>
            </a:r>
          </a:p>
        </p:txBody>
      </p:sp>
      <p:sp>
        <p:nvSpPr>
          <p:cNvPr id="12304" name="Rectangle 16"/>
          <p:cNvSpPr>
            <a:spLocks/>
          </p:cNvSpPr>
          <p:nvPr/>
        </p:nvSpPr>
        <p:spPr bwMode="auto">
          <a:xfrm>
            <a:off x="6538913" y="3414713"/>
            <a:ext cx="3238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B</a:t>
            </a:r>
          </a:p>
        </p:txBody>
      </p:sp>
      <p:sp>
        <p:nvSpPr>
          <p:cNvPr id="12305" name="Rectangle 17"/>
          <p:cNvSpPr>
            <a:spLocks/>
          </p:cNvSpPr>
          <p:nvPr/>
        </p:nvSpPr>
        <p:spPr bwMode="auto">
          <a:xfrm>
            <a:off x="9525001" y="3606800"/>
            <a:ext cx="42862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C</a:t>
            </a:r>
          </a:p>
        </p:txBody>
      </p:sp>
      <p:sp>
        <p:nvSpPr>
          <p:cNvPr id="12306" name="Rectangle 18"/>
          <p:cNvSpPr>
            <a:spLocks/>
          </p:cNvSpPr>
          <p:nvPr/>
        </p:nvSpPr>
        <p:spPr bwMode="auto">
          <a:xfrm>
            <a:off x="10071100" y="1860550"/>
            <a:ext cx="3556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D</a:t>
            </a:r>
          </a:p>
        </p:txBody>
      </p:sp>
      <p:sp>
        <p:nvSpPr>
          <p:cNvPr id="12307" name="Rectangle 19"/>
          <p:cNvSpPr>
            <a:spLocks/>
          </p:cNvSpPr>
          <p:nvPr/>
        </p:nvSpPr>
        <p:spPr bwMode="auto">
          <a:xfrm>
            <a:off x="1797050" y="354013"/>
            <a:ext cx="34671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TECNIQUE</a:t>
            </a:r>
          </a:p>
        </p:txBody>
      </p:sp>
      <p:sp>
        <p:nvSpPr>
          <p:cNvPr id="12308" name="Rectangle 20"/>
          <p:cNvSpPr>
            <a:spLocks/>
          </p:cNvSpPr>
          <p:nvPr/>
        </p:nvSpPr>
        <p:spPr bwMode="auto">
          <a:xfrm>
            <a:off x="1797050" y="1187450"/>
            <a:ext cx="3740150" cy="34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95250" indent="-95250">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a:solidFill>
                  <a:srgbClr val="FF0000"/>
                </a:solidFill>
              </a:rPr>
              <a:t>EXERCISE N°8 </a:t>
            </a:r>
          </a:p>
          <a:p>
            <a:endParaRPr lang="it-IT" altLang="it-IT">
              <a:solidFill>
                <a:srgbClr val="FF0000"/>
              </a:solidFill>
            </a:endParaRPr>
          </a:p>
          <a:p>
            <a:r>
              <a:rPr lang="it-IT" altLang="it-IT"/>
              <a:t>A pass the ball to B. B recives and pass the ball to C. C recives the ball to B and pass to D. D recives the ball, runs and drive shoot.</a:t>
            </a:r>
          </a:p>
          <a:p>
            <a:endParaRPr lang="it-IT" altLang="it-IT"/>
          </a:p>
          <a:p>
            <a:r>
              <a:rPr lang="it-IT" altLang="it-IT">
                <a:solidFill>
                  <a:srgbClr val="FF0000"/>
                </a:solidFill>
              </a:rPr>
              <a:t>SKILL ACQUISITION</a:t>
            </a:r>
          </a:p>
          <a:p>
            <a:r>
              <a:rPr lang="it-IT" altLang="it-IT"/>
              <a:t>-  Offensive and defensive reception</a:t>
            </a:r>
          </a:p>
          <a:p>
            <a:pPr>
              <a:buSzPct val="100000"/>
              <a:buFontTx/>
              <a:buChar char="-"/>
            </a:pPr>
            <a:r>
              <a:rPr lang="it-IT" altLang="it-IT"/>
              <a:t>Drive</a:t>
            </a:r>
          </a:p>
          <a:p>
            <a:pPr>
              <a:buSzPct val="100000"/>
              <a:buFontTx/>
              <a:buChar char="-"/>
            </a:pPr>
            <a:r>
              <a:rPr lang="it-IT" altLang="it-IT"/>
              <a:t>Reverse Hit</a:t>
            </a:r>
          </a:p>
          <a:p>
            <a:pPr>
              <a:buSzPct val="100000"/>
              <a:buFontTx/>
              <a:buChar char="-"/>
            </a:pPr>
            <a:r>
              <a:rPr lang="it-IT" altLang="it-IT"/>
              <a:t>Sweep hit</a:t>
            </a:r>
          </a:p>
        </p:txBody>
      </p:sp>
      <p:grpSp>
        <p:nvGrpSpPr>
          <p:cNvPr id="12309" name="Group 21"/>
          <p:cNvGrpSpPr>
            <a:grpSpLocks/>
          </p:cNvGrpSpPr>
          <p:nvPr/>
        </p:nvGrpSpPr>
        <p:grpSpPr bwMode="auto">
          <a:xfrm>
            <a:off x="1998663" y="6500815"/>
            <a:ext cx="684020" cy="200055"/>
            <a:chOff x="0" y="0"/>
            <a:chExt cx="684292" cy="200988"/>
          </a:xfrm>
        </p:grpSpPr>
        <p:sp>
          <p:nvSpPr>
            <p:cNvPr id="12310" name="Rectangle 22"/>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12311" name="Picture 23"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969013277"/>
      </p:ext>
    </p:extLst>
  </p:cSld>
  <p:clrMapOvr>
    <a:masterClrMapping/>
  </p:clrMapOvr>
  <p:transition spd="med"/>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4" name="AutoShape 2"/>
          <p:cNvSpPr>
            <a:spLocks/>
          </p:cNvSpPr>
          <p:nvPr/>
        </p:nvSpPr>
        <p:spPr bwMode="auto">
          <a:xfrm>
            <a:off x="7872413" y="4040189"/>
            <a:ext cx="328612" cy="20637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3315" name="AutoShape 3"/>
          <p:cNvSpPr>
            <a:spLocks/>
          </p:cNvSpPr>
          <p:nvPr/>
        </p:nvSpPr>
        <p:spPr bwMode="auto">
          <a:xfrm>
            <a:off x="7872413" y="2362200"/>
            <a:ext cx="328612"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3316" name="Line 4"/>
          <p:cNvSpPr>
            <a:spLocks noChangeShapeType="1"/>
          </p:cNvSpPr>
          <p:nvPr/>
        </p:nvSpPr>
        <p:spPr bwMode="auto">
          <a:xfrm>
            <a:off x="8037513" y="2798764"/>
            <a:ext cx="12700" cy="955675"/>
          </a:xfrm>
          <a:prstGeom prst="line">
            <a:avLst/>
          </a:prstGeom>
          <a:noFill/>
          <a:ln w="25400" cap="flat" cmpd="sng">
            <a:solidFill>
              <a:schemeClr val="accent1"/>
            </a:solidFill>
            <a:prstDash val="solid"/>
            <a:round/>
            <a:headEnd type="triangl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3317" name="AutoShape 5"/>
          <p:cNvSpPr>
            <a:spLocks/>
          </p:cNvSpPr>
          <p:nvPr/>
        </p:nvSpPr>
        <p:spPr bwMode="auto">
          <a:xfrm>
            <a:off x="8350251" y="2511426"/>
            <a:ext cx="614363" cy="246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9220" y="7392"/>
                  <a:pt x="12731" y="2209"/>
                  <a:pt x="20160" y="8400"/>
                </a:cubicBezTo>
                <a:cubicBezTo>
                  <a:pt x="20645" y="10220"/>
                  <a:pt x="21600" y="13116"/>
                  <a:pt x="21600" y="15600"/>
                </a:cubicBezTo>
                <a:cubicBezTo>
                  <a:pt x="21600" y="17083"/>
                  <a:pt x="20927" y="20166"/>
                  <a:pt x="20640" y="21600"/>
                </a:cubicBezTo>
                <a:lnTo>
                  <a:pt x="20640" y="18000"/>
                </a:ln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3318" name="AutoShape 6"/>
          <p:cNvSpPr>
            <a:spLocks/>
          </p:cNvSpPr>
          <p:nvPr/>
        </p:nvSpPr>
        <p:spPr bwMode="auto">
          <a:xfrm>
            <a:off x="7119939" y="2470150"/>
            <a:ext cx="630237" cy="382588"/>
          </a:xfrm>
          <a:custGeom>
            <a:avLst/>
            <a:gdLst>
              <a:gd name="T0" fmla="+- 0 10938 277"/>
              <a:gd name="T1" fmla="*/ T0 w 21323"/>
              <a:gd name="T2" fmla="*/ 10800 h 21600"/>
              <a:gd name="T3" fmla="+- 0 10938 277"/>
              <a:gd name="T4" fmla="*/ T3 w 21323"/>
              <a:gd name="T5" fmla="*/ 10800 h 21600"/>
              <a:gd name="T6" fmla="+- 0 10938 277"/>
              <a:gd name="T7" fmla="*/ T6 w 21323"/>
              <a:gd name="T8" fmla="*/ 10800 h 21600"/>
              <a:gd name="T9" fmla="+- 0 10938 277"/>
              <a:gd name="T10" fmla="*/ T9 w 21323"/>
              <a:gd name="T11" fmla="*/ 10800 h 21600"/>
            </a:gdLst>
            <a:ahLst/>
            <a:cxnLst>
              <a:cxn ang="0">
                <a:pos x="T1" y="T2"/>
              </a:cxn>
              <a:cxn ang="0">
                <a:pos x="T4" y="T5"/>
              </a:cxn>
              <a:cxn ang="0">
                <a:pos x="T7" y="T8"/>
              </a:cxn>
              <a:cxn ang="0">
                <a:pos x="T10" y="T11"/>
              </a:cxn>
            </a:cxnLst>
            <a:rect l="0" t="0" r="r" b="b"/>
            <a:pathLst>
              <a:path w="21323" h="21600">
                <a:moveTo>
                  <a:pt x="21323" y="0"/>
                </a:moveTo>
                <a:cubicBezTo>
                  <a:pt x="21087" y="44"/>
                  <a:pt x="15884" y="806"/>
                  <a:pt x="14855" y="1543"/>
                </a:cubicBezTo>
                <a:cubicBezTo>
                  <a:pt x="14454" y="1829"/>
                  <a:pt x="14320" y="2761"/>
                  <a:pt x="13931" y="3086"/>
                </a:cubicBezTo>
                <a:cubicBezTo>
                  <a:pt x="13363" y="3560"/>
                  <a:pt x="12693" y="3566"/>
                  <a:pt x="12083" y="3857"/>
                </a:cubicBezTo>
                <a:cubicBezTo>
                  <a:pt x="11614" y="4081"/>
                  <a:pt x="11140" y="4292"/>
                  <a:pt x="10696" y="4629"/>
                </a:cubicBezTo>
                <a:cubicBezTo>
                  <a:pt x="9442" y="5580"/>
                  <a:pt x="7000" y="7714"/>
                  <a:pt x="7000" y="7714"/>
                </a:cubicBezTo>
                <a:cubicBezTo>
                  <a:pt x="4366" y="13579"/>
                  <a:pt x="6949" y="9047"/>
                  <a:pt x="4228" y="11571"/>
                </a:cubicBezTo>
                <a:cubicBezTo>
                  <a:pt x="3257" y="12472"/>
                  <a:pt x="1456" y="14657"/>
                  <a:pt x="1456" y="14657"/>
                </a:cubicBezTo>
                <a:cubicBezTo>
                  <a:pt x="1302" y="15686"/>
                  <a:pt x="1244" y="16768"/>
                  <a:pt x="994" y="17743"/>
                </a:cubicBezTo>
                <a:cubicBezTo>
                  <a:pt x="775" y="18595"/>
                  <a:pt x="-277" y="19333"/>
                  <a:pt x="70" y="20057"/>
                </a:cubicBezTo>
                <a:cubicBezTo>
                  <a:pt x="678" y="21327"/>
                  <a:pt x="2842" y="21600"/>
                  <a:pt x="2842" y="21600"/>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3319" name="Line 7"/>
          <p:cNvSpPr>
            <a:spLocks noChangeShapeType="1"/>
          </p:cNvSpPr>
          <p:nvPr/>
        </p:nvSpPr>
        <p:spPr bwMode="auto">
          <a:xfrm flipV="1">
            <a:off x="8350251" y="2852738"/>
            <a:ext cx="614363" cy="118745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3320" name="Line 8"/>
          <p:cNvSpPr>
            <a:spLocks noChangeShapeType="1"/>
          </p:cNvSpPr>
          <p:nvPr/>
        </p:nvSpPr>
        <p:spPr bwMode="auto">
          <a:xfrm flipH="1" flipV="1">
            <a:off x="7231063" y="2947988"/>
            <a:ext cx="519112" cy="109220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3321" name="AutoShape 9"/>
          <p:cNvSpPr>
            <a:spLocks/>
          </p:cNvSpPr>
          <p:nvPr/>
        </p:nvSpPr>
        <p:spPr bwMode="auto">
          <a:xfrm>
            <a:off x="6564314" y="1501775"/>
            <a:ext cx="871537" cy="1377950"/>
          </a:xfrm>
          <a:custGeom>
            <a:avLst/>
            <a:gdLst>
              <a:gd name="T0" fmla="+- 0 11465 1331"/>
              <a:gd name="T1" fmla="*/ T0 w 20269"/>
              <a:gd name="T2" fmla="*/ 10800 h 21600"/>
              <a:gd name="T3" fmla="+- 0 11465 1331"/>
              <a:gd name="T4" fmla="*/ T3 w 20269"/>
              <a:gd name="T5" fmla="*/ 10800 h 21600"/>
              <a:gd name="T6" fmla="+- 0 11465 1331"/>
              <a:gd name="T7" fmla="*/ T6 w 20269"/>
              <a:gd name="T8" fmla="*/ 10800 h 21600"/>
              <a:gd name="T9" fmla="+- 0 11465 1331"/>
              <a:gd name="T10" fmla="*/ T9 w 20269"/>
              <a:gd name="T11" fmla="*/ 10800 h 21600"/>
            </a:gdLst>
            <a:ahLst/>
            <a:cxnLst>
              <a:cxn ang="0">
                <a:pos x="T1" y="T2"/>
              </a:cxn>
              <a:cxn ang="0">
                <a:pos x="T4" y="T5"/>
              </a:cxn>
              <a:cxn ang="0">
                <a:pos x="T7" y="T8"/>
              </a:cxn>
              <a:cxn ang="0">
                <a:pos x="T10" y="T11"/>
              </a:cxn>
            </a:cxnLst>
            <a:rect l="0" t="0" r="r" b="b"/>
            <a:pathLst>
              <a:path w="20269" h="21600">
                <a:moveTo>
                  <a:pt x="10740" y="21600"/>
                </a:moveTo>
                <a:cubicBezTo>
                  <a:pt x="4704" y="16022"/>
                  <a:pt x="-1331" y="10444"/>
                  <a:pt x="257" y="6844"/>
                </a:cubicBezTo>
                <a:cubicBezTo>
                  <a:pt x="1845" y="3244"/>
                  <a:pt x="20269" y="0"/>
                  <a:pt x="20269" y="0"/>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3322" name="AutoShape 10"/>
          <p:cNvSpPr>
            <a:spLocks/>
          </p:cNvSpPr>
          <p:nvPr/>
        </p:nvSpPr>
        <p:spPr bwMode="auto">
          <a:xfrm>
            <a:off x="8651875" y="1433513"/>
            <a:ext cx="1003300" cy="1350962"/>
          </a:xfrm>
          <a:custGeom>
            <a:avLst/>
            <a:gdLst>
              <a:gd name="T0" fmla="*/ 10230 w 20460"/>
              <a:gd name="T1" fmla="*/ 10800 h 21600"/>
              <a:gd name="T2" fmla="*/ 10230 w 20460"/>
              <a:gd name="T3" fmla="*/ 10800 h 21600"/>
              <a:gd name="T4" fmla="*/ 10230 w 20460"/>
              <a:gd name="T5" fmla="*/ 10800 h 21600"/>
              <a:gd name="T6" fmla="*/ 10230 w 20460"/>
              <a:gd name="T7" fmla="*/ 10800 h 21600"/>
            </a:gdLst>
            <a:ahLst/>
            <a:cxnLst>
              <a:cxn ang="0">
                <a:pos x="T0" y="T1"/>
              </a:cxn>
              <a:cxn ang="0">
                <a:pos x="T2" y="T3"/>
              </a:cxn>
              <a:cxn ang="0">
                <a:pos x="T4" y="T5"/>
              </a:cxn>
              <a:cxn ang="0">
                <a:pos x="T6" y="T7"/>
              </a:cxn>
            </a:cxnLst>
            <a:rect l="0" t="0" r="r" b="b"/>
            <a:pathLst>
              <a:path w="20460" h="21600">
                <a:moveTo>
                  <a:pt x="7787" y="21600"/>
                </a:moveTo>
                <a:cubicBezTo>
                  <a:pt x="14694" y="16200"/>
                  <a:pt x="21600" y="10800"/>
                  <a:pt x="20302" y="7200"/>
                </a:cubicBezTo>
                <a:cubicBezTo>
                  <a:pt x="19004" y="3600"/>
                  <a:pt x="0" y="0"/>
                  <a:pt x="0" y="0"/>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3323" name="Oval 11"/>
          <p:cNvSpPr>
            <a:spLocks/>
          </p:cNvSpPr>
          <p:nvPr/>
        </p:nvSpPr>
        <p:spPr bwMode="auto">
          <a:xfrm>
            <a:off x="8447089" y="4246564"/>
            <a:ext cx="204787"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3324" name="Oval 12"/>
          <p:cNvSpPr>
            <a:spLocks/>
          </p:cNvSpPr>
          <p:nvPr/>
        </p:nvSpPr>
        <p:spPr bwMode="auto">
          <a:xfrm>
            <a:off x="8599489" y="4398964"/>
            <a:ext cx="204787"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3325" name="Oval 13"/>
          <p:cNvSpPr>
            <a:spLocks/>
          </p:cNvSpPr>
          <p:nvPr/>
        </p:nvSpPr>
        <p:spPr bwMode="auto">
          <a:xfrm>
            <a:off x="8751889" y="4551364"/>
            <a:ext cx="204787"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3326" name="Oval 14"/>
          <p:cNvSpPr>
            <a:spLocks/>
          </p:cNvSpPr>
          <p:nvPr/>
        </p:nvSpPr>
        <p:spPr bwMode="auto">
          <a:xfrm>
            <a:off x="8904289" y="4703764"/>
            <a:ext cx="204787"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3327" name="Oval 15"/>
          <p:cNvSpPr>
            <a:spLocks/>
          </p:cNvSpPr>
          <p:nvPr/>
        </p:nvSpPr>
        <p:spPr bwMode="auto">
          <a:xfrm>
            <a:off x="9056689" y="4856164"/>
            <a:ext cx="204787"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3328" name="Rectangle 16"/>
          <p:cNvSpPr>
            <a:spLocks/>
          </p:cNvSpPr>
          <p:nvPr/>
        </p:nvSpPr>
        <p:spPr bwMode="auto">
          <a:xfrm>
            <a:off x="7872413" y="4425950"/>
            <a:ext cx="32861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A</a:t>
            </a:r>
          </a:p>
        </p:txBody>
      </p:sp>
      <p:sp>
        <p:nvSpPr>
          <p:cNvPr id="13329" name="Rectangle 17"/>
          <p:cNvSpPr>
            <a:spLocks/>
          </p:cNvSpPr>
          <p:nvPr/>
        </p:nvSpPr>
        <p:spPr bwMode="auto">
          <a:xfrm>
            <a:off x="7872413" y="2047875"/>
            <a:ext cx="32861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B</a:t>
            </a:r>
          </a:p>
        </p:txBody>
      </p:sp>
      <p:sp>
        <p:nvSpPr>
          <p:cNvPr id="13330" name="Rectangle 18"/>
          <p:cNvSpPr>
            <a:spLocks/>
          </p:cNvSpPr>
          <p:nvPr/>
        </p:nvSpPr>
        <p:spPr bwMode="auto">
          <a:xfrm>
            <a:off x="1933575" y="436564"/>
            <a:ext cx="3181350" cy="547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122238" indent="-122238">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2000">
                <a:solidFill>
                  <a:srgbClr val="FF0000"/>
                </a:solidFill>
              </a:rPr>
              <a:t>TECNIQUE</a:t>
            </a:r>
          </a:p>
          <a:p>
            <a:endParaRPr lang="it-IT" altLang="it-IT" sz="2000">
              <a:solidFill>
                <a:srgbClr val="FF0000"/>
              </a:solidFill>
            </a:endParaRPr>
          </a:p>
          <a:p>
            <a:r>
              <a:rPr lang="it-IT" altLang="it-IT">
                <a:solidFill>
                  <a:srgbClr val="FF0000"/>
                </a:solidFill>
              </a:rPr>
              <a:t>EXERCISE N°9</a:t>
            </a:r>
          </a:p>
          <a:p>
            <a:endParaRPr lang="it-IT" altLang="it-IT">
              <a:solidFill>
                <a:srgbClr val="FF0000"/>
              </a:solidFill>
            </a:endParaRPr>
          </a:p>
          <a:p>
            <a:r>
              <a:rPr lang="it-IT" altLang="it-IT"/>
              <a:t>A pass the ball to B, he recives, repass to A and makes a move without the ball to the right or left. A passes the ball where indicates B.</a:t>
            </a:r>
          </a:p>
          <a:p>
            <a:r>
              <a:rPr lang="it-IT" altLang="it-IT"/>
              <a:t>B receives and shoot.</a:t>
            </a:r>
          </a:p>
          <a:p>
            <a:endParaRPr lang="it-IT" altLang="it-IT"/>
          </a:p>
          <a:p>
            <a:r>
              <a:rPr lang="it-IT" altLang="it-IT">
                <a:solidFill>
                  <a:srgbClr val="FF0000"/>
                </a:solidFill>
              </a:rPr>
              <a:t>SKILL ACQUISITION</a:t>
            </a:r>
          </a:p>
          <a:p>
            <a:pPr>
              <a:buSzPct val="100000"/>
              <a:buFontTx/>
              <a:buChar char="-"/>
            </a:pPr>
            <a:r>
              <a:rPr lang="it-IT" altLang="it-IT"/>
              <a:t>Offensive and defensive reception</a:t>
            </a:r>
          </a:p>
          <a:p>
            <a:pPr>
              <a:buSzPct val="100000"/>
              <a:buFontTx/>
              <a:buChar char="-"/>
            </a:pPr>
            <a:r>
              <a:rPr lang="it-IT" altLang="it-IT"/>
              <a:t>Passing accuracy</a:t>
            </a:r>
          </a:p>
          <a:p>
            <a:pPr>
              <a:buSzPct val="100000"/>
              <a:buFontTx/>
              <a:buChar char="-"/>
            </a:pPr>
            <a:r>
              <a:rPr lang="it-IT" altLang="it-IT"/>
              <a:t>Movement without the ball</a:t>
            </a:r>
          </a:p>
          <a:p>
            <a:pPr>
              <a:buSzPct val="100000"/>
              <a:buFontTx/>
              <a:buChar char="-"/>
            </a:pPr>
            <a:r>
              <a:rPr lang="it-IT" altLang="it-IT"/>
              <a:t>- Sweep hit</a:t>
            </a:r>
          </a:p>
          <a:p>
            <a:pPr>
              <a:buSzPct val="100000"/>
              <a:buFontTx/>
              <a:buChar char="-"/>
            </a:pPr>
            <a:r>
              <a:rPr lang="it-IT" altLang="it-IT"/>
              <a:t>Drive</a:t>
            </a:r>
          </a:p>
          <a:p>
            <a:pPr>
              <a:buSzPct val="100000"/>
              <a:buFontTx/>
              <a:buChar char="-"/>
            </a:pPr>
            <a:r>
              <a:rPr lang="it-IT" altLang="it-IT"/>
              <a:t>Reverse Hit</a:t>
            </a:r>
          </a:p>
        </p:txBody>
      </p:sp>
      <p:grpSp>
        <p:nvGrpSpPr>
          <p:cNvPr id="13331" name="Group 19"/>
          <p:cNvGrpSpPr>
            <a:grpSpLocks/>
          </p:cNvGrpSpPr>
          <p:nvPr/>
        </p:nvGrpSpPr>
        <p:grpSpPr bwMode="auto">
          <a:xfrm>
            <a:off x="1998663" y="6500815"/>
            <a:ext cx="684020" cy="200055"/>
            <a:chOff x="0" y="0"/>
            <a:chExt cx="684292" cy="200988"/>
          </a:xfrm>
        </p:grpSpPr>
        <p:sp>
          <p:nvSpPr>
            <p:cNvPr id="13332" name="Rectangle 20"/>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13333" name="Picture 21"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837651338"/>
      </p:ext>
    </p:extLst>
  </p:cSld>
  <p:clrMapOvr>
    <a:masterClrMapping/>
  </p:clrMapOvr>
  <p:transition spd="med"/>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6" y="0"/>
            <a:ext cx="5280025"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38" name="AutoShape 2"/>
          <p:cNvSpPr>
            <a:spLocks/>
          </p:cNvSpPr>
          <p:nvPr/>
        </p:nvSpPr>
        <p:spPr bwMode="auto">
          <a:xfrm>
            <a:off x="6738938" y="2225676"/>
            <a:ext cx="341312" cy="24447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39" name="AutoShape 3"/>
          <p:cNvSpPr>
            <a:spLocks/>
          </p:cNvSpPr>
          <p:nvPr/>
        </p:nvSpPr>
        <p:spPr bwMode="auto">
          <a:xfrm>
            <a:off x="6738938" y="4819651"/>
            <a:ext cx="341312" cy="258763"/>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40" name="AutoShape 4"/>
          <p:cNvSpPr>
            <a:spLocks/>
          </p:cNvSpPr>
          <p:nvPr/>
        </p:nvSpPr>
        <p:spPr bwMode="auto">
          <a:xfrm>
            <a:off x="9456738" y="4819651"/>
            <a:ext cx="355600" cy="258763"/>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41" name="AutoShape 5"/>
          <p:cNvSpPr>
            <a:spLocks/>
          </p:cNvSpPr>
          <p:nvPr/>
        </p:nvSpPr>
        <p:spPr bwMode="auto">
          <a:xfrm>
            <a:off x="9320214" y="2225676"/>
            <a:ext cx="396875" cy="24447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42" name="AutoShape 6"/>
          <p:cNvSpPr>
            <a:spLocks/>
          </p:cNvSpPr>
          <p:nvPr/>
        </p:nvSpPr>
        <p:spPr bwMode="auto">
          <a:xfrm>
            <a:off x="6884989" y="2825750"/>
            <a:ext cx="231775" cy="109538"/>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43" name="AutoShape 7"/>
          <p:cNvSpPr>
            <a:spLocks/>
          </p:cNvSpPr>
          <p:nvPr/>
        </p:nvSpPr>
        <p:spPr bwMode="auto">
          <a:xfrm>
            <a:off x="6884989" y="3182939"/>
            <a:ext cx="231775" cy="109537"/>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44" name="AutoShape 8"/>
          <p:cNvSpPr>
            <a:spLocks/>
          </p:cNvSpPr>
          <p:nvPr/>
        </p:nvSpPr>
        <p:spPr bwMode="auto">
          <a:xfrm>
            <a:off x="6884989" y="3509964"/>
            <a:ext cx="231775" cy="109537"/>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45" name="AutoShape 9"/>
          <p:cNvSpPr>
            <a:spLocks/>
          </p:cNvSpPr>
          <p:nvPr/>
        </p:nvSpPr>
        <p:spPr bwMode="auto">
          <a:xfrm>
            <a:off x="6884989" y="3783014"/>
            <a:ext cx="231775" cy="109537"/>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46" name="AutoShape 10"/>
          <p:cNvSpPr>
            <a:spLocks/>
          </p:cNvSpPr>
          <p:nvPr/>
        </p:nvSpPr>
        <p:spPr bwMode="auto">
          <a:xfrm>
            <a:off x="6884989" y="4097339"/>
            <a:ext cx="231775" cy="109537"/>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47" name="AutoShape 11"/>
          <p:cNvSpPr>
            <a:spLocks/>
          </p:cNvSpPr>
          <p:nvPr/>
        </p:nvSpPr>
        <p:spPr bwMode="auto">
          <a:xfrm>
            <a:off x="6884989" y="4422775"/>
            <a:ext cx="231775" cy="109538"/>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48" name="Line 12"/>
          <p:cNvSpPr>
            <a:spLocks noChangeShapeType="1"/>
          </p:cNvSpPr>
          <p:nvPr/>
        </p:nvSpPr>
        <p:spPr bwMode="auto">
          <a:xfrm>
            <a:off x="7531100" y="4819651"/>
            <a:ext cx="0" cy="258763"/>
          </a:xfrm>
          <a:prstGeom prst="line">
            <a:avLst/>
          </a:pr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4349" name="Line 13"/>
          <p:cNvSpPr>
            <a:spLocks noChangeShapeType="1"/>
          </p:cNvSpPr>
          <p:nvPr/>
        </p:nvSpPr>
        <p:spPr bwMode="auto">
          <a:xfrm>
            <a:off x="8145463" y="4819651"/>
            <a:ext cx="0" cy="258763"/>
          </a:xfrm>
          <a:prstGeom prst="line">
            <a:avLst/>
          </a:pr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4350" name="Line 14"/>
          <p:cNvSpPr>
            <a:spLocks noChangeShapeType="1"/>
          </p:cNvSpPr>
          <p:nvPr/>
        </p:nvSpPr>
        <p:spPr bwMode="auto">
          <a:xfrm>
            <a:off x="8747125" y="4819651"/>
            <a:ext cx="0" cy="354013"/>
          </a:xfrm>
          <a:prstGeom prst="line">
            <a:avLst/>
          </a:pr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4351" name="AutoShape 15"/>
          <p:cNvSpPr>
            <a:spLocks/>
          </p:cNvSpPr>
          <p:nvPr/>
        </p:nvSpPr>
        <p:spPr bwMode="auto">
          <a:xfrm>
            <a:off x="6559551" y="2306638"/>
            <a:ext cx="3484563" cy="3078162"/>
          </a:xfrm>
          <a:custGeom>
            <a:avLst/>
            <a:gdLst>
              <a:gd name="T0" fmla="+- 0 10973 347"/>
              <a:gd name="T1" fmla="*/ T0 w 21253"/>
              <a:gd name="T2" fmla="*/ 10660 h 21320"/>
              <a:gd name="T3" fmla="+- 0 10973 347"/>
              <a:gd name="T4" fmla="*/ T3 w 21253"/>
              <a:gd name="T5" fmla="*/ 10660 h 21320"/>
              <a:gd name="T6" fmla="+- 0 10973 347"/>
              <a:gd name="T7" fmla="*/ T6 w 21253"/>
              <a:gd name="T8" fmla="*/ 10660 h 21320"/>
              <a:gd name="T9" fmla="+- 0 10973 347"/>
              <a:gd name="T10" fmla="*/ T9 w 21253"/>
              <a:gd name="T11" fmla="*/ 10660 h 21320"/>
            </a:gdLst>
            <a:ahLst/>
            <a:cxnLst>
              <a:cxn ang="0">
                <a:pos x="T1" y="T2"/>
              </a:cxn>
              <a:cxn ang="0">
                <a:pos x="T4" y="T5"/>
              </a:cxn>
              <a:cxn ang="0">
                <a:pos x="T7" y="T8"/>
              </a:cxn>
              <a:cxn ang="0">
                <a:pos x="T10" y="T11"/>
              </a:cxn>
            </a:cxnLst>
            <a:rect l="0" t="0" r="r" b="b"/>
            <a:pathLst>
              <a:path w="21253" h="21320">
                <a:moveTo>
                  <a:pt x="514" y="0"/>
                </a:moveTo>
                <a:cubicBezTo>
                  <a:pt x="83" y="1324"/>
                  <a:pt x="-347" y="2649"/>
                  <a:pt x="430" y="3216"/>
                </a:cubicBezTo>
                <a:cubicBezTo>
                  <a:pt x="1208" y="3784"/>
                  <a:pt x="5095" y="2854"/>
                  <a:pt x="5178" y="3406"/>
                </a:cubicBezTo>
                <a:cubicBezTo>
                  <a:pt x="5261" y="3957"/>
                  <a:pt x="1013" y="5566"/>
                  <a:pt x="930" y="6527"/>
                </a:cubicBezTo>
                <a:cubicBezTo>
                  <a:pt x="847" y="7489"/>
                  <a:pt x="4720" y="8498"/>
                  <a:pt x="4678" y="9176"/>
                </a:cubicBezTo>
                <a:cubicBezTo>
                  <a:pt x="4637" y="9854"/>
                  <a:pt x="694" y="9980"/>
                  <a:pt x="680" y="10595"/>
                </a:cubicBezTo>
                <a:cubicBezTo>
                  <a:pt x="666" y="11210"/>
                  <a:pt x="4637" y="12077"/>
                  <a:pt x="4595" y="12865"/>
                </a:cubicBezTo>
                <a:cubicBezTo>
                  <a:pt x="4553" y="13654"/>
                  <a:pt x="1055" y="14001"/>
                  <a:pt x="430" y="15325"/>
                </a:cubicBezTo>
                <a:cubicBezTo>
                  <a:pt x="-194" y="16649"/>
                  <a:pt x="42" y="20418"/>
                  <a:pt x="847" y="20812"/>
                </a:cubicBezTo>
                <a:cubicBezTo>
                  <a:pt x="1652" y="21206"/>
                  <a:pt x="4484" y="17690"/>
                  <a:pt x="5261" y="17690"/>
                </a:cubicBezTo>
                <a:cubicBezTo>
                  <a:pt x="6039" y="17690"/>
                  <a:pt x="4886" y="20780"/>
                  <a:pt x="5511" y="20812"/>
                </a:cubicBezTo>
                <a:cubicBezTo>
                  <a:pt x="6136" y="20843"/>
                  <a:pt x="8371" y="17816"/>
                  <a:pt x="9009" y="17879"/>
                </a:cubicBezTo>
                <a:cubicBezTo>
                  <a:pt x="9648" y="17942"/>
                  <a:pt x="8759" y="21206"/>
                  <a:pt x="9342" y="21190"/>
                </a:cubicBezTo>
                <a:cubicBezTo>
                  <a:pt x="9925" y="21174"/>
                  <a:pt x="11911" y="17769"/>
                  <a:pt x="12507" y="17785"/>
                </a:cubicBezTo>
                <a:cubicBezTo>
                  <a:pt x="13104" y="17800"/>
                  <a:pt x="11466" y="20969"/>
                  <a:pt x="12924" y="21285"/>
                </a:cubicBezTo>
                <a:cubicBezTo>
                  <a:pt x="14382" y="21600"/>
                  <a:pt x="21253" y="19677"/>
                  <a:pt x="21253" y="19677"/>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4352" name="Line 16"/>
          <p:cNvSpPr>
            <a:spLocks noChangeShapeType="1"/>
          </p:cNvSpPr>
          <p:nvPr/>
        </p:nvSpPr>
        <p:spPr bwMode="auto">
          <a:xfrm flipV="1">
            <a:off x="10044113" y="2470150"/>
            <a:ext cx="0" cy="2459038"/>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4353" name="Oval 17"/>
          <p:cNvSpPr>
            <a:spLocks/>
          </p:cNvSpPr>
          <p:nvPr/>
        </p:nvSpPr>
        <p:spPr bwMode="auto">
          <a:xfrm>
            <a:off x="6559550" y="1801814"/>
            <a:ext cx="179388" cy="1492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54" name="Oval 18"/>
          <p:cNvSpPr>
            <a:spLocks/>
          </p:cNvSpPr>
          <p:nvPr/>
        </p:nvSpPr>
        <p:spPr bwMode="auto">
          <a:xfrm>
            <a:off x="6711950" y="1954214"/>
            <a:ext cx="179388" cy="1492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55" name="Oval 19"/>
          <p:cNvSpPr>
            <a:spLocks/>
          </p:cNvSpPr>
          <p:nvPr/>
        </p:nvSpPr>
        <p:spPr bwMode="auto">
          <a:xfrm>
            <a:off x="6794501" y="1727201"/>
            <a:ext cx="180975" cy="1492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56" name="Oval 20"/>
          <p:cNvSpPr>
            <a:spLocks/>
          </p:cNvSpPr>
          <p:nvPr/>
        </p:nvSpPr>
        <p:spPr bwMode="auto">
          <a:xfrm>
            <a:off x="6615114" y="1538289"/>
            <a:ext cx="179387" cy="1492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57" name="AutoShape 21"/>
          <p:cNvSpPr>
            <a:spLocks/>
          </p:cNvSpPr>
          <p:nvPr/>
        </p:nvSpPr>
        <p:spPr bwMode="auto">
          <a:xfrm>
            <a:off x="7135814" y="1995488"/>
            <a:ext cx="204787" cy="1889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14"/>
                </a:moveTo>
                <a:lnTo>
                  <a:pt x="4388" y="0"/>
                </a:lnTo>
                <a:lnTo>
                  <a:pt x="10800" y="5992"/>
                </a:lnTo>
                <a:lnTo>
                  <a:pt x="17212" y="0"/>
                </a:lnTo>
                <a:lnTo>
                  <a:pt x="21600" y="5514"/>
                </a:lnTo>
                <a:lnTo>
                  <a:pt x="15944" y="10800"/>
                </a:lnTo>
                <a:lnTo>
                  <a:pt x="21600" y="16086"/>
                </a:lnTo>
                <a:lnTo>
                  <a:pt x="17212" y="21600"/>
                </a:lnTo>
                <a:lnTo>
                  <a:pt x="10800" y="15608"/>
                </a:lnTo>
                <a:lnTo>
                  <a:pt x="4388" y="21600"/>
                </a:lnTo>
                <a:lnTo>
                  <a:pt x="0" y="16086"/>
                </a:lnTo>
                <a:lnTo>
                  <a:pt x="5656"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58" name="AutoShape 22"/>
          <p:cNvSpPr>
            <a:spLocks/>
          </p:cNvSpPr>
          <p:nvPr/>
        </p:nvSpPr>
        <p:spPr bwMode="auto">
          <a:xfrm>
            <a:off x="9393239" y="1846263"/>
            <a:ext cx="249237" cy="214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713"/>
                </a:moveTo>
                <a:lnTo>
                  <a:pt x="3749" y="0"/>
                </a:lnTo>
                <a:lnTo>
                  <a:pt x="10800" y="6275"/>
                </a:lnTo>
                <a:lnTo>
                  <a:pt x="17851" y="0"/>
                </a:lnTo>
                <a:lnTo>
                  <a:pt x="21600" y="5713"/>
                </a:lnTo>
                <a:lnTo>
                  <a:pt x="15884" y="10800"/>
                </a:lnTo>
                <a:lnTo>
                  <a:pt x="21600" y="15887"/>
                </a:lnTo>
                <a:lnTo>
                  <a:pt x="17851" y="21600"/>
                </a:lnTo>
                <a:lnTo>
                  <a:pt x="10800" y="15325"/>
                </a:lnTo>
                <a:lnTo>
                  <a:pt x="3749" y="21600"/>
                </a:lnTo>
                <a:lnTo>
                  <a:pt x="0" y="15887"/>
                </a:lnTo>
                <a:lnTo>
                  <a:pt x="5716"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59" name="Rectangle 23"/>
          <p:cNvSpPr>
            <a:spLocks/>
          </p:cNvSpPr>
          <p:nvPr/>
        </p:nvSpPr>
        <p:spPr bwMode="auto">
          <a:xfrm>
            <a:off x="1919289" y="517525"/>
            <a:ext cx="3468687" cy="5416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95250" indent="-95250">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2000">
                <a:solidFill>
                  <a:srgbClr val="FF0000"/>
                </a:solidFill>
              </a:rPr>
              <a:t>TECNIQUE </a:t>
            </a:r>
          </a:p>
          <a:p>
            <a:endParaRPr lang="it-IT" altLang="it-IT" sz="2000">
              <a:solidFill>
                <a:srgbClr val="FF0000"/>
              </a:solidFill>
            </a:endParaRPr>
          </a:p>
          <a:p>
            <a:r>
              <a:rPr lang="it-IT" altLang="it-IT">
                <a:solidFill>
                  <a:srgbClr val="FF0000"/>
                </a:solidFill>
              </a:rPr>
              <a:t>EXERCISE N°10</a:t>
            </a:r>
          </a:p>
          <a:p>
            <a:endParaRPr lang="it-IT" altLang="it-IT">
              <a:solidFill>
                <a:srgbClr val="FF0000"/>
              </a:solidFill>
            </a:endParaRPr>
          </a:p>
          <a:p>
            <a:r>
              <a:rPr lang="it-IT" altLang="it-IT"/>
              <a:t>A star whit the ball around the cones, dribble the line black and pass the ball to B. B recives and pass. </a:t>
            </a:r>
          </a:p>
          <a:p>
            <a:endParaRPr lang="it-IT" altLang="it-IT">
              <a:solidFill>
                <a:srgbClr val="FF0000"/>
              </a:solidFill>
            </a:endParaRPr>
          </a:p>
          <a:p>
            <a:r>
              <a:rPr lang="it-IT" altLang="it-IT">
                <a:solidFill>
                  <a:srgbClr val="FF0000"/>
                </a:solidFill>
              </a:rPr>
              <a:t>Variant</a:t>
            </a:r>
          </a:p>
          <a:p>
            <a:r>
              <a:rPr lang="it-IT" altLang="it-IT"/>
              <a:t>B recives the pass to A and shoot drive</a:t>
            </a:r>
          </a:p>
          <a:p>
            <a:endParaRPr lang="it-IT" altLang="it-IT">
              <a:solidFill>
                <a:srgbClr val="FF0000"/>
              </a:solidFill>
            </a:endParaRPr>
          </a:p>
          <a:p>
            <a:r>
              <a:rPr lang="it-IT" altLang="it-IT">
                <a:solidFill>
                  <a:srgbClr val="FF0000"/>
                </a:solidFill>
              </a:rPr>
              <a:t>SKILL AQUISITION</a:t>
            </a:r>
          </a:p>
          <a:p>
            <a:pPr>
              <a:buSzPct val="100000"/>
              <a:buFontTx/>
              <a:buChar char="-"/>
            </a:pPr>
            <a:r>
              <a:rPr lang="it-IT" altLang="it-IT"/>
              <a:t>Dribbling </a:t>
            </a:r>
          </a:p>
          <a:p>
            <a:pPr>
              <a:buSzPct val="100000"/>
              <a:buFontTx/>
              <a:buChar char="-"/>
            </a:pPr>
            <a:r>
              <a:rPr lang="it-IT" altLang="it-IT"/>
              <a:t>Jump</a:t>
            </a:r>
          </a:p>
          <a:p>
            <a:pPr>
              <a:buSzPct val="100000"/>
              <a:buFontTx/>
              <a:buChar char="-"/>
            </a:pPr>
            <a:r>
              <a:rPr lang="it-IT" altLang="it-IT"/>
              <a:t>Push</a:t>
            </a:r>
          </a:p>
          <a:p>
            <a:pPr>
              <a:buSzPct val="100000"/>
              <a:buFontTx/>
              <a:buChar char="-"/>
            </a:pPr>
            <a:r>
              <a:rPr lang="it-IT" altLang="it-IT"/>
              <a:t>Sweep hit</a:t>
            </a:r>
          </a:p>
          <a:p>
            <a:pPr>
              <a:buSzPct val="100000"/>
              <a:buFontTx/>
              <a:buChar char="-"/>
            </a:pPr>
            <a:r>
              <a:rPr lang="it-IT" altLang="it-IT"/>
              <a:t>Drive</a:t>
            </a:r>
          </a:p>
        </p:txBody>
      </p:sp>
      <p:grpSp>
        <p:nvGrpSpPr>
          <p:cNvPr id="14360" name="Group 24"/>
          <p:cNvGrpSpPr>
            <a:grpSpLocks/>
          </p:cNvGrpSpPr>
          <p:nvPr/>
        </p:nvGrpSpPr>
        <p:grpSpPr bwMode="auto">
          <a:xfrm>
            <a:off x="1998663" y="6500815"/>
            <a:ext cx="684020" cy="200055"/>
            <a:chOff x="0" y="0"/>
            <a:chExt cx="684292" cy="200988"/>
          </a:xfrm>
        </p:grpSpPr>
        <p:sp>
          <p:nvSpPr>
            <p:cNvPr id="14361" name="Rectangle 25"/>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14362" name="Picture 26"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96226612"/>
      </p:ext>
    </p:extLst>
  </p:cSld>
  <p:clrMapOvr>
    <a:masterClrMapping/>
  </p:clrMapOvr>
  <p:transition spd="med"/>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p:cNvSpPr>
          <p:nvPr/>
        </p:nvSpPr>
        <p:spPr bwMode="auto">
          <a:xfrm>
            <a:off x="2960502" y="2971334"/>
            <a:ext cx="6389687"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ctr"/>
            <a:r>
              <a:rPr lang="it-IT" altLang="it-IT" sz="4000">
                <a:solidFill>
                  <a:srgbClr val="FF0000"/>
                </a:solidFill>
              </a:rPr>
              <a:t>GAME FORM</a:t>
            </a:r>
          </a:p>
        </p:txBody>
      </p:sp>
      <p:grpSp>
        <p:nvGrpSpPr>
          <p:cNvPr id="15363" name="Group 3"/>
          <p:cNvGrpSpPr>
            <a:grpSpLocks/>
          </p:cNvGrpSpPr>
          <p:nvPr/>
        </p:nvGrpSpPr>
        <p:grpSpPr bwMode="auto">
          <a:xfrm>
            <a:off x="1998663" y="6500815"/>
            <a:ext cx="684020" cy="200055"/>
            <a:chOff x="0" y="0"/>
            <a:chExt cx="684292" cy="200988"/>
          </a:xfrm>
        </p:grpSpPr>
        <p:sp>
          <p:nvSpPr>
            <p:cNvPr id="15364" name="Rectangle 4"/>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15365" name="Picture 5"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81357413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62" name="Picture 2"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5363" name="Group 3"/>
          <p:cNvGrpSpPr>
            <a:grpSpLocks/>
          </p:cNvGrpSpPr>
          <p:nvPr/>
        </p:nvGrpSpPr>
        <p:grpSpPr bwMode="auto">
          <a:xfrm>
            <a:off x="2880519" y="171450"/>
            <a:ext cx="1620044" cy="653072"/>
            <a:chOff x="0" y="0"/>
            <a:chExt cx="3240005" cy="1305741"/>
          </a:xfrm>
        </p:grpSpPr>
        <p:sp>
          <p:nvSpPr>
            <p:cNvPr id="15364" name="Rectangle 4"/>
            <p:cNvSpPr>
              <a:spLocks/>
            </p:cNvSpPr>
            <p:nvPr/>
          </p:nvSpPr>
          <p:spPr bwMode="auto">
            <a:xfrm>
              <a:off x="0" y="0"/>
              <a:ext cx="3240005" cy="1305741"/>
            </a:xfrm>
            <a:prstGeom prst="rect">
              <a:avLst/>
            </a:prstGeom>
            <a:solidFill>
              <a:srgbClr val="F76028"/>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1500">
                <a:solidFill>
                  <a:srgbClr val="FFFFFF"/>
                </a:solidFill>
                <a:latin typeface="Calibri" charset="0"/>
                <a:ea typeface="Calibri" charset="0"/>
                <a:cs typeface="Calibri" charset="0"/>
                <a:sym typeface="Calibri" charset="0"/>
              </a:endParaRPr>
            </a:p>
          </p:txBody>
        </p:sp>
        <p:sp>
          <p:nvSpPr>
            <p:cNvPr id="15365" name="Rectangle 5"/>
            <p:cNvSpPr>
              <a:spLocks/>
            </p:cNvSpPr>
            <p:nvPr/>
          </p:nvSpPr>
          <p:spPr bwMode="auto">
            <a:xfrm>
              <a:off x="520939" y="382806"/>
              <a:ext cx="2198126" cy="553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algn="l"/>
              <a:r>
                <a:rPr lang="it-IT" altLang="it-IT" sz="1500" b="1" i="1">
                  <a:latin typeface="Calibri" charset="0"/>
                  <a:ea typeface="Calibri" charset="0"/>
                  <a:cs typeface="Calibri" charset="0"/>
                  <a:sym typeface="Calibri" charset="0"/>
                </a:rPr>
                <a:t>Game Phase</a:t>
              </a:r>
            </a:p>
          </p:txBody>
        </p:sp>
      </p:grpSp>
      <p:sp>
        <p:nvSpPr>
          <p:cNvPr id="15366" name="Line 6"/>
          <p:cNvSpPr>
            <a:spLocks noChangeShapeType="1"/>
          </p:cNvSpPr>
          <p:nvPr/>
        </p:nvSpPr>
        <p:spPr bwMode="auto">
          <a:xfrm flipH="1">
            <a:off x="9613107" y="1497807"/>
            <a:ext cx="12700" cy="737394"/>
          </a:xfrm>
          <a:prstGeom prst="line">
            <a:avLst/>
          </a:prstGeom>
          <a:noFill/>
          <a:ln w="57150" cap="flat" cmpd="sng">
            <a:solidFill>
              <a:srgbClr val="000000"/>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5367" name="Oval 7"/>
          <p:cNvSpPr>
            <a:spLocks/>
          </p:cNvSpPr>
          <p:nvPr/>
        </p:nvSpPr>
        <p:spPr bwMode="auto">
          <a:xfrm>
            <a:off x="9827419" y="1439069"/>
            <a:ext cx="205581"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5368" name="Oval 8"/>
          <p:cNvSpPr>
            <a:spLocks/>
          </p:cNvSpPr>
          <p:nvPr/>
        </p:nvSpPr>
        <p:spPr bwMode="auto">
          <a:xfrm>
            <a:off x="10471150" y="1972469"/>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5369" name="Group 9"/>
          <p:cNvGrpSpPr>
            <a:grpSpLocks/>
          </p:cNvGrpSpPr>
          <p:nvPr/>
        </p:nvGrpSpPr>
        <p:grpSpPr bwMode="auto">
          <a:xfrm>
            <a:off x="10002838" y="1616075"/>
            <a:ext cx="123825" cy="138113"/>
            <a:chOff x="-2" y="-1"/>
            <a:chExt cx="248376" cy="275880"/>
          </a:xfrm>
        </p:grpSpPr>
        <p:pic>
          <p:nvPicPr>
            <p:cNvPr id="15370" name="Picture 10"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1"/>
              <a:ext cx="248376" cy="275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71" name="Picture 11"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5" y="83009"/>
              <a:ext cx="94236" cy="109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5372" name="Line 12"/>
          <p:cNvSpPr>
            <a:spLocks noChangeShapeType="1"/>
          </p:cNvSpPr>
          <p:nvPr/>
        </p:nvSpPr>
        <p:spPr bwMode="auto">
          <a:xfrm>
            <a:off x="10126663" y="1754188"/>
            <a:ext cx="344488" cy="150813"/>
          </a:xfrm>
          <a:prstGeom prst="line">
            <a:avLst/>
          </a:pr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5373" name="AutoShape 13"/>
          <p:cNvSpPr>
            <a:spLocks/>
          </p:cNvSpPr>
          <p:nvPr/>
        </p:nvSpPr>
        <p:spPr bwMode="auto">
          <a:xfrm>
            <a:off x="9685338" y="457200"/>
            <a:ext cx="915194" cy="1473200"/>
          </a:xfrm>
          <a:custGeom>
            <a:avLst/>
            <a:gdLst>
              <a:gd name="T0" fmla="*/ 10754 w 21509"/>
              <a:gd name="T1" fmla="*/ 10800 h 21600"/>
              <a:gd name="T2" fmla="*/ 10754 w 21509"/>
              <a:gd name="T3" fmla="*/ 10800 h 21600"/>
              <a:gd name="T4" fmla="*/ 10754 w 21509"/>
              <a:gd name="T5" fmla="*/ 10800 h 21600"/>
              <a:gd name="T6" fmla="*/ 10754 w 21509"/>
              <a:gd name="T7" fmla="*/ 10800 h 21600"/>
            </a:gdLst>
            <a:ahLst/>
            <a:cxnLst>
              <a:cxn ang="0">
                <a:pos x="T0" y="T1"/>
              </a:cxn>
              <a:cxn ang="0">
                <a:pos x="T2" y="T3"/>
              </a:cxn>
              <a:cxn ang="0">
                <a:pos x="T4" y="T5"/>
              </a:cxn>
              <a:cxn ang="0">
                <a:pos x="T6" y="T7"/>
              </a:cxn>
            </a:cxnLst>
            <a:rect l="0" t="0" r="r" b="b"/>
            <a:pathLst>
              <a:path w="21509" h="21600">
                <a:moveTo>
                  <a:pt x="20306" y="21600"/>
                </a:moveTo>
                <a:cubicBezTo>
                  <a:pt x="20571" y="21393"/>
                  <a:pt x="20847" y="21191"/>
                  <a:pt x="21102" y="20979"/>
                </a:cubicBezTo>
                <a:cubicBezTo>
                  <a:pt x="21246" y="20860"/>
                  <a:pt x="21461" y="20754"/>
                  <a:pt x="21500" y="20607"/>
                </a:cubicBezTo>
                <a:cubicBezTo>
                  <a:pt x="21600" y="20233"/>
                  <a:pt x="20831" y="20004"/>
                  <a:pt x="20505" y="19862"/>
                </a:cubicBezTo>
                <a:cubicBezTo>
                  <a:pt x="20113" y="19691"/>
                  <a:pt x="19649" y="19577"/>
                  <a:pt x="19310" y="19366"/>
                </a:cubicBezTo>
                <a:cubicBezTo>
                  <a:pt x="18544" y="18888"/>
                  <a:pt x="18947" y="19090"/>
                  <a:pt x="18116" y="18745"/>
                </a:cubicBezTo>
                <a:cubicBezTo>
                  <a:pt x="17791" y="18441"/>
                  <a:pt x="17403" y="18277"/>
                  <a:pt x="17917" y="17876"/>
                </a:cubicBezTo>
                <a:cubicBezTo>
                  <a:pt x="18048" y="17774"/>
                  <a:pt x="18315" y="17793"/>
                  <a:pt x="18514" y="17752"/>
                </a:cubicBezTo>
                <a:cubicBezTo>
                  <a:pt x="18580" y="17628"/>
                  <a:pt x="18791" y="17501"/>
                  <a:pt x="18713" y="17379"/>
                </a:cubicBezTo>
                <a:cubicBezTo>
                  <a:pt x="18624" y="17241"/>
                  <a:pt x="18330" y="17198"/>
                  <a:pt x="18116" y="17131"/>
                </a:cubicBezTo>
                <a:cubicBezTo>
                  <a:pt x="17928" y="17073"/>
                  <a:pt x="17712" y="17058"/>
                  <a:pt x="17519" y="17007"/>
                </a:cubicBezTo>
                <a:cubicBezTo>
                  <a:pt x="17246" y="16934"/>
                  <a:pt x="16988" y="16841"/>
                  <a:pt x="16722" y="16759"/>
                </a:cubicBezTo>
                <a:cubicBezTo>
                  <a:pt x="16590" y="16634"/>
                  <a:pt x="16266" y="16531"/>
                  <a:pt x="16324" y="16386"/>
                </a:cubicBezTo>
                <a:cubicBezTo>
                  <a:pt x="16375" y="16259"/>
                  <a:pt x="17015" y="16379"/>
                  <a:pt x="16921" y="16262"/>
                </a:cubicBezTo>
                <a:cubicBezTo>
                  <a:pt x="16799" y="16109"/>
                  <a:pt x="16391" y="16179"/>
                  <a:pt x="16125" y="16138"/>
                </a:cubicBezTo>
                <a:cubicBezTo>
                  <a:pt x="16245" y="15840"/>
                  <a:pt x="16293" y="15483"/>
                  <a:pt x="16722" y="15269"/>
                </a:cubicBezTo>
                <a:cubicBezTo>
                  <a:pt x="16886" y="15187"/>
                  <a:pt x="17121" y="15186"/>
                  <a:pt x="17320" y="15145"/>
                </a:cubicBezTo>
                <a:cubicBezTo>
                  <a:pt x="17787" y="14271"/>
                  <a:pt x="17085" y="15291"/>
                  <a:pt x="18315" y="14524"/>
                </a:cubicBezTo>
                <a:cubicBezTo>
                  <a:pt x="18653" y="14313"/>
                  <a:pt x="18846" y="14028"/>
                  <a:pt x="19111" y="13779"/>
                </a:cubicBezTo>
                <a:lnTo>
                  <a:pt x="19509" y="13407"/>
                </a:lnTo>
                <a:cubicBezTo>
                  <a:pt x="19576" y="13283"/>
                  <a:pt x="19709" y="13165"/>
                  <a:pt x="19709" y="13034"/>
                </a:cubicBezTo>
                <a:cubicBezTo>
                  <a:pt x="19709" y="12333"/>
                  <a:pt x="19590" y="12193"/>
                  <a:pt x="19310" y="11669"/>
                </a:cubicBezTo>
                <a:cubicBezTo>
                  <a:pt x="19377" y="11338"/>
                  <a:pt x="19304" y="10984"/>
                  <a:pt x="19509" y="10676"/>
                </a:cubicBezTo>
                <a:cubicBezTo>
                  <a:pt x="19654" y="10460"/>
                  <a:pt x="20306" y="10413"/>
                  <a:pt x="20306" y="10179"/>
                </a:cubicBezTo>
                <a:cubicBezTo>
                  <a:pt x="20306" y="9994"/>
                  <a:pt x="19794" y="9984"/>
                  <a:pt x="19509" y="9931"/>
                </a:cubicBezTo>
                <a:cubicBezTo>
                  <a:pt x="19123" y="9859"/>
                  <a:pt x="18709" y="9861"/>
                  <a:pt x="18315" y="9807"/>
                </a:cubicBezTo>
                <a:cubicBezTo>
                  <a:pt x="18110" y="9779"/>
                  <a:pt x="17917" y="9724"/>
                  <a:pt x="17718" y="9683"/>
                </a:cubicBezTo>
                <a:cubicBezTo>
                  <a:pt x="17651" y="9559"/>
                  <a:pt x="17641" y="9417"/>
                  <a:pt x="17519" y="9310"/>
                </a:cubicBezTo>
                <a:cubicBezTo>
                  <a:pt x="17301" y="9120"/>
                  <a:pt x="17005" y="8968"/>
                  <a:pt x="16722" y="8814"/>
                </a:cubicBezTo>
                <a:cubicBezTo>
                  <a:pt x="16521" y="8704"/>
                  <a:pt x="15635" y="8302"/>
                  <a:pt x="15329" y="8193"/>
                </a:cubicBezTo>
                <a:cubicBezTo>
                  <a:pt x="14440" y="7876"/>
                  <a:pt x="14541" y="8029"/>
                  <a:pt x="13736" y="7572"/>
                </a:cubicBezTo>
                <a:cubicBezTo>
                  <a:pt x="11930" y="6549"/>
                  <a:pt x="13071" y="6817"/>
                  <a:pt x="11546" y="6579"/>
                </a:cubicBezTo>
                <a:cubicBezTo>
                  <a:pt x="11314" y="6362"/>
                  <a:pt x="11128" y="6023"/>
                  <a:pt x="10551" y="6083"/>
                </a:cubicBezTo>
                <a:cubicBezTo>
                  <a:pt x="10315" y="6107"/>
                  <a:pt x="10153" y="6248"/>
                  <a:pt x="9954" y="6331"/>
                </a:cubicBezTo>
                <a:cubicBezTo>
                  <a:pt x="10087" y="6207"/>
                  <a:pt x="10199" y="6073"/>
                  <a:pt x="10352" y="5959"/>
                </a:cubicBezTo>
                <a:cubicBezTo>
                  <a:pt x="10532" y="5824"/>
                  <a:pt x="10793" y="5732"/>
                  <a:pt x="10949" y="5586"/>
                </a:cubicBezTo>
                <a:cubicBezTo>
                  <a:pt x="11066" y="5477"/>
                  <a:pt x="11082" y="5338"/>
                  <a:pt x="11148" y="5214"/>
                </a:cubicBezTo>
                <a:cubicBezTo>
                  <a:pt x="10750" y="5048"/>
                  <a:pt x="10219" y="4966"/>
                  <a:pt x="9954" y="4717"/>
                </a:cubicBezTo>
                <a:cubicBezTo>
                  <a:pt x="9439" y="4236"/>
                  <a:pt x="9783" y="4392"/>
                  <a:pt x="8958" y="4221"/>
                </a:cubicBezTo>
                <a:cubicBezTo>
                  <a:pt x="8826" y="4097"/>
                  <a:pt x="8740" y="3947"/>
                  <a:pt x="8560" y="3848"/>
                </a:cubicBezTo>
                <a:cubicBezTo>
                  <a:pt x="7920" y="3499"/>
                  <a:pt x="7297" y="3330"/>
                  <a:pt x="6570" y="3103"/>
                </a:cubicBezTo>
                <a:cubicBezTo>
                  <a:pt x="6437" y="2979"/>
                  <a:pt x="6351" y="2829"/>
                  <a:pt x="6171" y="2731"/>
                </a:cubicBezTo>
                <a:cubicBezTo>
                  <a:pt x="5811" y="2535"/>
                  <a:pt x="5375" y="2400"/>
                  <a:pt x="4977" y="2234"/>
                </a:cubicBezTo>
                <a:lnTo>
                  <a:pt x="4380" y="1986"/>
                </a:lnTo>
                <a:lnTo>
                  <a:pt x="1991" y="993"/>
                </a:lnTo>
                <a:lnTo>
                  <a:pt x="1394" y="745"/>
                </a:lnTo>
                <a:cubicBezTo>
                  <a:pt x="1194" y="662"/>
                  <a:pt x="965" y="602"/>
                  <a:pt x="796" y="497"/>
                </a:cubicBezTo>
                <a:lnTo>
                  <a:pt x="0" y="0"/>
                </a:lnTo>
              </a:path>
            </a:pathLst>
          </a:cu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5374" name="AutoShape 14"/>
          <p:cNvSpPr>
            <a:spLocks/>
          </p:cNvSpPr>
          <p:nvPr/>
        </p:nvSpPr>
        <p:spPr bwMode="auto">
          <a:xfrm>
            <a:off x="10066338" y="1107282"/>
            <a:ext cx="338932" cy="544513"/>
          </a:xfrm>
          <a:custGeom>
            <a:avLst/>
            <a:gdLst>
              <a:gd name="T0" fmla="*/ 10671 w 21342"/>
              <a:gd name="T1" fmla="+- 0 10691 167"/>
              <a:gd name="T2" fmla="*/ 10691 h 21049"/>
              <a:gd name="T3" fmla="*/ 10671 w 21342"/>
              <a:gd name="T4" fmla="+- 0 10691 167"/>
              <a:gd name="T5" fmla="*/ 10691 h 21049"/>
              <a:gd name="T6" fmla="*/ 10671 w 21342"/>
              <a:gd name="T7" fmla="+- 0 10691 167"/>
              <a:gd name="T8" fmla="*/ 10691 h 21049"/>
              <a:gd name="T9" fmla="*/ 10671 w 21342"/>
              <a:gd name="T10" fmla="+- 0 10691 167"/>
              <a:gd name="T11" fmla="*/ 10691 h 21049"/>
            </a:gdLst>
            <a:ahLst/>
            <a:cxnLst>
              <a:cxn ang="0">
                <a:pos x="T0" y="T2"/>
              </a:cxn>
              <a:cxn ang="0">
                <a:pos x="T3" y="T5"/>
              </a:cxn>
              <a:cxn ang="0">
                <a:pos x="T6" y="T8"/>
              </a:cxn>
              <a:cxn ang="0">
                <a:pos x="T9" y="T11"/>
              </a:cxn>
            </a:cxnLst>
            <a:rect l="0" t="0" r="r" b="b"/>
            <a:pathLst>
              <a:path w="21342" h="21049">
                <a:moveTo>
                  <a:pt x="0" y="14778"/>
                </a:moveTo>
                <a:cubicBezTo>
                  <a:pt x="5511" y="17669"/>
                  <a:pt x="11022" y="20560"/>
                  <a:pt x="13333" y="20997"/>
                </a:cubicBezTo>
                <a:cubicBezTo>
                  <a:pt x="15644" y="21433"/>
                  <a:pt x="12533" y="19033"/>
                  <a:pt x="13867" y="17397"/>
                </a:cubicBezTo>
                <a:cubicBezTo>
                  <a:pt x="15200" y="15760"/>
                  <a:pt x="21067" y="13797"/>
                  <a:pt x="21333" y="11178"/>
                </a:cubicBezTo>
                <a:cubicBezTo>
                  <a:pt x="21600" y="8560"/>
                  <a:pt x="16000" y="3542"/>
                  <a:pt x="15467" y="1688"/>
                </a:cubicBezTo>
                <a:cubicBezTo>
                  <a:pt x="14933" y="-167"/>
                  <a:pt x="16533" y="-58"/>
                  <a:pt x="18133" y="51"/>
                </a:cubicBezTo>
              </a:path>
            </a:pathLst>
          </a:custGeom>
          <a:noFill/>
          <a:ln w="3810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5375" name="Oval 15"/>
          <p:cNvSpPr>
            <a:spLocks/>
          </p:cNvSpPr>
          <p:nvPr/>
        </p:nvSpPr>
        <p:spPr bwMode="auto">
          <a:xfrm>
            <a:off x="9311482" y="1464469"/>
            <a:ext cx="204788"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5376" name="Oval 16"/>
          <p:cNvSpPr>
            <a:spLocks/>
          </p:cNvSpPr>
          <p:nvPr/>
        </p:nvSpPr>
        <p:spPr bwMode="auto">
          <a:xfrm>
            <a:off x="8642350" y="1972469"/>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5377" name="Group 17"/>
          <p:cNvGrpSpPr>
            <a:grpSpLocks/>
          </p:cNvGrpSpPr>
          <p:nvPr/>
        </p:nvGrpSpPr>
        <p:grpSpPr bwMode="auto">
          <a:xfrm>
            <a:off x="9186863" y="1625600"/>
            <a:ext cx="124619" cy="137319"/>
            <a:chOff x="-2" y="-1"/>
            <a:chExt cx="248375" cy="275880"/>
          </a:xfrm>
        </p:grpSpPr>
        <p:pic>
          <p:nvPicPr>
            <p:cNvPr id="15378" name="Picture 18"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1"/>
              <a:ext cx="248375" cy="275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79" name="Picture 19"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5" y="83009"/>
              <a:ext cx="94235" cy="109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5380" name="AutoShape 20"/>
          <p:cNvSpPr>
            <a:spLocks/>
          </p:cNvSpPr>
          <p:nvPr/>
        </p:nvSpPr>
        <p:spPr bwMode="auto">
          <a:xfrm>
            <a:off x="8781257" y="5647532"/>
            <a:ext cx="166688" cy="199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5381" name="AutoShape 21"/>
          <p:cNvSpPr>
            <a:spLocks/>
          </p:cNvSpPr>
          <p:nvPr/>
        </p:nvSpPr>
        <p:spPr bwMode="auto">
          <a:xfrm>
            <a:off x="8082757" y="48244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008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5382" name="AutoShape 22"/>
          <p:cNvSpPr>
            <a:spLocks/>
          </p:cNvSpPr>
          <p:nvPr/>
        </p:nvSpPr>
        <p:spPr bwMode="auto">
          <a:xfrm>
            <a:off x="8763794" y="48244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5383" name="AutoShape 23"/>
          <p:cNvSpPr>
            <a:spLocks/>
          </p:cNvSpPr>
          <p:nvPr/>
        </p:nvSpPr>
        <p:spPr bwMode="auto">
          <a:xfrm>
            <a:off x="10902157" y="48244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5384" name="AutoShape 24"/>
          <p:cNvSpPr>
            <a:spLocks/>
          </p:cNvSpPr>
          <p:nvPr/>
        </p:nvSpPr>
        <p:spPr bwMode="auto">
          <a:xfrm>
            <a:off x="10126663" y="48244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5385" name="AutoShape 25"/>
          <p:cNvSpPr>
            <a:spLocks/>
          </p:cNvSpPr>
          <p:nvPr/>
        </p:nvSpPr>
        <p:spPr bwMode="auto">
          <a:xfrm>
            <a:off x="8797925" y="62214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5386" name="AutoShape 26"/>
          <p:cNvSpPr>
            <a:spLocks/>
          </p:cNvSpPr>
          <p:nvPr/>
        </p:nvSpPr>
        <p:spPr bwMode="auto">
          <a:xfrm>
            <a:off x="10126663" y="5678488"/>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5387" name="AutoShape 27"/>
          <p:cNvSpPr>
            <a:spLocks/>
          </p:cNvSpPr>
          <p:nvPr/>
        </p:nvSpPr>
        <p:spPr bwMode="auto">
          <a:xfrm>
            <a:off x="10152857" y="6221413"/>
            <a:ext cx="165894"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5388" name="Group 28"/>
          <p:cNvGrpSpPr>
            <a:grpSpLocks/>
          </p:cNvGrpSpPr>
          <p:nvPr/>
        </p:nvGrpSpPr>
        <p:grpSpPr bwMode="auto">
          <a:xfrm>
            <a:off x="8539957" y="4781223"/>
            <a:ext cx="204788" cy="297517"/>
            <a:chOff x="-1" y="-5419"/>
            <a:chExt cx="409874" cy="595036"/>
          </a:xfrm>
        </p:grpSpPr>
        <p:sp>
          <p:nvSpPr>
            <p:cNvPr id="15389" name="Oval 29"/>
            <p:cNvSpPr>
              <a:spLocks/>
            </p:cNvSpPr>
            <p:nvPr/>
          </p:nvSpPr>
          <p:spPr bwMode="auto">
            <a:xfrm>
              <a:off x="-1" y="105833"/>
              <a:ext cx="409874" cy="372537"/>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15390" name="Rectangle 30"/>
            <p:cNvSpPr>
              <a:spLocks/>
            </p:cNvSpPr>
            <p:nvPr/>
          </p:nvSpPr>
          <p:spPr bwMode="auto">
            <a:xfrm>
              <a:off x="60023" y="-5419"/>
              <a:ext cx="289825" cy="59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A</a:t>
              </a:r>
            </a:p>
          </p:txBody>
        </p:sp>
      </p:grpSp>
      <p:grpSp>
        <p:nvGrpSpPr>
          <p:cNvPr id="15391" name="Group 31"/>
          <p:cNvGrpSpPr>
            <a:grpSpLocks/>
          </p:cNvGrpSpPr>
          <p:nvPr/>
        </p:nvGrpSpPr>
        <p:grpSpPr bwMode="auto">
          <a:xfrm>
            <a:off x="7812088" y="4781223"/>
            <a:ext cx="204788" cy="297517"/>
            <a:chOff x="-1" y="-5419"/>
            <a:chExt cx="409874" cy="595036"/>
          </a:xfrm>
        </p:grpSpPr>
        <p:sp>
          <p:nvSpPr>
            <p:cNvPr id="15392" name="Oval 32"/>
            <p:cNvSpPr>
              <a:spLocks/>
            </p:cNvSpPr>
            <p:nvPr/>
          </p:nvSpPr>
          <p:spPr bwMode="auto">
            <a:xfrm>
              <a:off x="-1" y="105833"/>
              <a:ext cx="409874" cy="372537"/>
            </a:xfrm>
            <a:prstGeom prst="ellipse">
              <a:avLst/>
            </a:prstGeom>
            <a:solidFill>
              <a:srgbClr val="773F9B"/>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5393" name="Rectangle 33"/>
            <p:cNvSpPr>
              <a:spLocks/>
            </p:cNvSpPr>
            <p:nvPr/>
          </p:nvSpPr>
          <p:spPr bwMode="auto">
            <a:xfrm>
              <a:off x="60023" y="-5419"/>
              <a:ext cx="289825" cy="59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solidFill>
                    <a:srgbClr val="FFFFFF"/>
                  </a:solidFill>
                  <a:latin typeface="Helvetica Light" charset="0"/>
                  <a:ea typeface="Helvetica Light" charset="0"/>
                  <a:cs typeface="Helvetica Light" charset="0"/>
                  <a:sym typeface="Helvetica Light" charset="0"/>
                </a:rPr>
                <a:t>B</a:t>
              </a:r>
            </a:p>
          </p:txBody>
        </p:sp>
      </p:grpSp>
      <p:grpSp>
        <p:nvGrpSpPr>
          <p:cNvPr id="15394" name="Group 34"/>
          <p:cNvGrpSpPr>
            <a:grpSpLocks/>
          </p:cNvGrpSpPr>
          <p:nvPr/>
        </p:nvGrpSpPr>
        <p:grpSpPr bwMode="auto">
          <a:xfrm>
            <a:off x="8558213" y="5043488"/>
            <a:ext cx="124619" cy="137319"/>
            <a:chOff x="-2" y="-2"/>
            <a:chExt cx="248376" cy="275882"/>
          </a:xfrm>
        </p:grpSpPr>
        <p:pic>
          <p:nvPicPr>
            <p:cNvPr id="15395" name="Picture 35"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2"/>
              <a:ext cx="248376" cy="27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96" name="Picture 36"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5" y="83010"/>
              <a:ext cx="94236" cy="109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5397" name="AutoShape 37"/>
          <p:cNvSpPr>
            <a:spLocks/>
          </p:cNvSpPr>
          <p:nvPr/>
        </p:nvSpPr>
        <p:spPr bwMode="auto">
          <a:xfrm>
            <a:off x="8636000" y="4563269"/>
            <a:ext cx="1785938" cy="1424781"/>
          </a:xfrm>
          <a:custGeom>
            <a:avLst/>
            <a:gdLst>
              <a:gd name="T0" fmla="*/ 10535 w 21070"/>
              <a:gd name="T1" fmla="*/ 10736 h 21472"/>
              <a:gd name="T2" fmla="*/ 10535 w 21070"/>
              <a:gd name="T3" fmla="*/ 10736 h 21472"/>
              <a:gd name="T4" fmla="*/ 10535 w 21070"/>
              <a:gd name="T5" fmla="*/ 10736 h 21472"/>
              <a:gd name="T6" fmla="*/ 10535 w 21070"/>
              <a:gd name="T7" fmla="*/ 10736 h 21472"/>
            </a:gdLst>
            <a:ahLst/>
            <a:cxnLst>
              <a:cxn ang="0">
                <a:pos x="T0" y="T1"/>
              </a:cxn>
              <a:cxn ang="0">
                <a:pos x="T2" y="T3"/>
              </a:cxn>
              <a:cxn ang="0">
                <a:pos x="T4" y="T5"/>
              </a:cxn>
              <a:cxn ang="0">
                <a:pos x="T6" y="T7"/>
              </a:cxn>
            </a:cxnLst>
            <a:rect l="0" t="0" r="r" b="b"/>
            <a:pathLst>
              <a:path w="21070" h="21472">
                <a:moveTo>
                  <a:pt x="0" y="9822"/>
                </a:moveTo>
                <a:cubicBezTo>
                  <a:pt x="216" y="13606"/>
                  <a:pt x="433" y="17391"/>
                  <a:pt x="998" y="19261"/>
                </a:cubicBezTo>
                <a:cubicBezTo>
                  <a:pt x="1564" y="21132"/>
                  <a:pt x="1514" y="20686"/>
                  <a:pt x="3395" y="21047"/>
                </a:cubicBezTo>
                <a:cubicBezTo>
                  <a:pt x="5275" y="21409"/>
                  <a:pt x="9485" y="21409"/>
                  <a:pt x="12281" y="21430"/>
                </a:cubicBezTo>
                <a:cubicBezTo>
                  <a:pt x="15077" y="21451"/>
                  <a:pt x="18738" y="21600"/>
                  <a:pt x="20169" y="21175"/>
                </a:cubicBezTo>
                <a:cubicBezTo>
                  <a:pt x="21600" y="20750"/>
                  <a:pt x="20718" y="20877"/>
                  <a:pt x="20868" y="18879"/>
                </a:cubicBezTo>
                <a:cubicBezTo>
                  <a:pt x="21018" y="16880"/>
                  <a:pt x="21084" y="11820"/>
                  <a:pt x="21067" y="9184"/>
                </a:cubicBezTo>
                <a:cubicBezTo>
                  <a:pt x="21051" y="6548"/>
                  <a:pt x="21001" y="4592"/>
                  <a:pt x="20768" y="3061"/>
                </a:cubicBezTo>
                <a:cubicBezTo>
                  <a:pt x="20535" y="1531"/>
                  <a:pt x="19670" y="0"/>
                  <a:pt x="19670" y="0"/>
                </a:cubicBezTo>
              </a:path>
            </a:pathLst>
          </a:custGeom>
          <a:noFill/>
          <a:ln w="38100" cap="flat" cmpd="sng">
            <a:solidFill>
              <a:srgbClr val="000000"/>
            </a:solidFill>
            <a:prstDash val="dash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5398" name="AutoShape 38"/>
          <p:cNvSpPr>
            <a:spLocks/>
          </p:cNvSpPr>
          <p:nvPr/>
        </p:nvSpPr>
        <p:spPr bwMode="auto">
          <a:xfrm>
            <a:off x="8008938" y="4749800"/>
            <a:ext cx="2628107" cy="1804988"/>
          </a:xfrm>
          <a:custGeom>
            <a:avLst/>
            <a:gdLst>
              <a:gd name="T0" fmla="*/ 10717 w 21434"/>
              <a:gd name="T1" fmla="*/ 10147 h 20294"/>
              <a:gd name="T2" fmla="*/ 10717 w 21434"/>
              <a:gd name="T3" fmla="*/ 10147 h 20294"/>
              <a:gd name="T4" fmla="*/ 10717 w 21434"/>
              <a:gd name="T5" fmla="*/ 10147 h 20294"/>
              <a:gd name="T6" fmla="*/ 10717 w 21434"/>
              <a:gd name="T7" fmla="*/ 10147 h 20294"/>
            </a:gdLst>
            <a:ahLst/>
            <a:cxnLst>
              <a:cxn ang="0">
                <a:pos x="T0" y="T1"/>
              </a:cxn>
              <a:cxn ang="0">
                <a:pos x="T2" y="T3"/>
              </a:cxn>
              <a:cxn ang="0">
                <a:pos x="T4" y="T5"/>
              </a:cxn>
              <a:cxn ang="0">
                <a:pos x="T6" y="T7"/>
              </a:cxn>
            </a:cxnLst>
            <a:rect l="0" t="0" r="r" b="b"/>
            <a:pathLst>
              <a:path w="21434" h="20294">
                <a:moveTo>
                  <a:pt x="0" y="3616"/>
                </a:moveTo>
                <a:cubicBezTo>
                  <a:pt x="1715" y="9944"/>
                  <a:pt x="3429" y="16271"/>
                  <a:pt x="5938" y="18936"/>
                </a:cubicBezTo>
                <a:cubicBezTo>
                  <a:pt x="8447" y="21600"/>
                  <a:pt x="12774" y="19507"/>
                  <a:pt x="15052" y="19602"/>
                </a:cubicBezTo>
                <a:cubicBezTo>
                  <a:pt x="17331" y="19697"/>
                  <a:pt x="18550" y="20855"/>
                  <a:pt x="19609" y="19507"/>
                </a:cubicBezTo>
                <a:cubicBezTo>
                  <a:pt x="20668" y="18159"/>
                  <a:pt x="21209" y="14765"/>
                  <a:pt x="21404" y="11514"/>
                </a:cubicBezTo>
                <a:cubicBezTo>
                  <a:pt x="21600" y="8263"/>
                  <a:pt x="20783" y="0"/>
                  <a:pt x="20783" y="0"/>
                </a:cubicBezTo>
              </a:path>
            </a:pathLst>
          </a:custGeom>
          <a:noFill/>
          <a:ln w="381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5399" name="AutoShape 39"/>
          <p:cNvSpPr>
            <a:spLocks/>
          </p:cNvSpPr>
          <p:nvPr/>
        </p:nvSpPr>
        <p:spPr bwMode="auto">
          <a:xfrm rot="16200000" flipV="1">
            <a:off x="9617075" y="3861594"/>
            <a:ext cx="829469" cy="5738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38100" cap="flat" cmpd="sng">
            <a:solidFill>
              <a:srgbClr val="000000"/>
            </a:solidFill>
            <a:prstDash val="solid"/>
            <a:miter lim="4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latin typeface="Helvetica Light" charset="0"/>
              <a:ea typeface="Helvetica Light" charset="0"/>
              <a:cs typeface="Helvetica Light" charset="0"/>
              <a:sym typeface="Helvetica Light" charset="0"/>
            </a:endParaRPr>
          </a:p>
        </p:txBody>
      </p:sp>
      <p:sp>
        <p:nvSpPr>
          <p:cNvPr id="15400" name="Rectangle 40"/>
          <p:cNvSpPr>
            <a:spLocks/>
          </p:cNvSpPr>
          <p:nvPr/>
        </p:nvSpPr>
        <p:spPr bwMode="auto">
          <a:xfrm>
            <a:off x="444500" y="900381"/>
            <a:ext cx="7042150" cy="2144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latin typeface="Helvetica Light" charset="0"/>
                <a:ea typeface="Helvetica Light" charset="0"/>
                <a:cs typeface="Helvetica Light" charset="0"/>
                <a:sym typeface="Helvetica Light" charset="0"/>
              </a:rPr>
              <a:t>1v1 su un lato e poi sull’altro</a:t>
            </a:r>
          </a:p>
          <a:p>
            <a:pPr algn="l"/>
            <a:endParaRPr lang="it-IT" altLang="it-IT" sz="20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Obiettivi difensore: Chiudere il centro, fronteggiare l’attaccante mandandolo all’esterno, utilizzare il jab e se possibile contrastare fuori area.</a:t>
            </a:r>
          </a:p>
          <a:p>
            <a:pPr algn="l"/>
            <a:r>
              <a:rPr lang="it-IT" altLang="it-IT" sz="1600">
                <a:latin typeface="Helvetica Light" charset="0"/>
                <a:ea typeface="Helvetica Light" charset="0"/>
                <a:cs typeface="Helvetica Light" charset="0"/>
                <a:sym typeface="Helvetica Light" charset="0"/>
              </a:rPr>
              <a:t>Se il difensore recupera deve uscire in conduzione fuori dai 22m.</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Obiettivi attaccante: Superare l’avversario per tirare in porta, utilizzando finte di corpo e finte di bastone.</a:t>
            </a:r>
          </a:p>
        </p:txBody>
      </p:sp>
      <p:sp>
        <p:nvSpPr>
          <p:cNvPr id="15401" name="Rectangle 41"/>
          <p:cNvSpPr>
            <a:spLocks/>
          </p:cNvSpPr>
          <p:nvPr/>
        </p:nvSpPr>
        <p:spPr bwMode="auto">
          <a:xfrm>
            <a:off x="444500" y="3743415"/>
            <a:ext cx="6870700" cy="2082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latin typeface="Helvetica Light" charset="0"/>
                <a:ea typeface="Helvetica Light" charset="0"/>
                <a:cs typeface="Helvetica Light" charset="0"/>
                <a:sym typeface="Helvetica Light" charset="0"/>
              </a:rPr>
              <a:t>1v1 con  tiro in porta</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E’ una gara tra A e B.</a:t>
            </a:r>
          </a:p>
          <a:p>
            <a:pPr algn="l"/>
            <a:r>
              <a:rPr lang="it-IT" altLang="it-IT" sz="1600">
                <a:latin typeface="Helvetica Light" charset="0"/>
                <a:ea typeface="Helvetica Light" charset="0"/>
                <a:cs typeface="Helvetica Light" charset="0"/>
                <a:sym typeface="Helvetica Light" charset="0"/>
              </a:rPr>
              <a:t>A parte con la palla e B senza, devono transitare ciascuno su un percorso diverso, se A riesce a superare per primo la porta rossa può tirare liberamente.</a:t>
            </a:r>
          </a:p>
          <a:p>
            <a:pPr algn="l"/>
            <a:r>
              <a:rPr lang="it-IT" altLang="it-IT" sz="1600">
                <a:latin typeface="Helvetica Light" charset="0"/>
                <a:ea typeface="Helvetica Light" charset="0"/>
                <a:cs typeface="Helvetica Light" charset="0"/>
                <a:sym typeface="Helvetica Light" charset="0"/>
              </a:rPr>
              <a:t>Se B è più veloce proverà a recuperare la palla con un contrasto, se ci riesce diventa lui l’attaccante.</a:t>
            </a:r>
          </a:p>
        </p:txBody>
      </p:sp>
      <p:grpSp>
        <p:nvGrpSpPr>
          <p:cNvPr id="15402" name="Group 42"/>
          <p:cNvGrpSpPr>
            <a:grpSpLocks/>
          </p:cNvGrpSpPr>
          <p:nvPr/>
        </p:nvGrpSpPr>
        <p:grpSpPr bwMode="auto">
          <a:xfrm>
            <a:off x="392113" y="6448426"/>
            <a:ext cx="406161" cy="146194"/>
            <a:chOff x="0" y="0"/>
            <a:chExt cx="812358" cy="291489"/>
          </a:xfrm>
        </p:grpSpPr>
        <p:sp>
          <p:nvSpPr>
            <p:cNvPr id="15403" name="Rectangle 43"/>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15404" name="Picture 44"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304577949"/>
      </p:ext>
    </p:extLst>
  </p:cSld>
  <p:clrMapOvr>
    <a:masterClrMapping/>
  </p:clrMapOvr>
  <p:transition spd="med"/>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86" name="AutoShape 2"/>
          <p:cNvSpPr>
            <a:spLocks/>
          </p:cNvSpPr>
          <p:nvPr/>
        </p:nvSpPr>
        <p:spPr bwMode="auto">
          <a:xfrm>
            <a:off x="5741988" y="3767139"/>
            <a:ext cx="233362" cy="136525"/>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87" name="AutoShape 3"/>
          <p:cNvSpPr>
            <a:spLocks/>
          </p:cNvSpPr>
          <p:nvPr/>
        </p:nvSpPr>
        <p:spPr bwMode="auto">
          <a:xfrm>
            <a:off x="6413501" y="3783014"/>
            <a:ext cx="233363" cy="136525"/>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88" name="AutoShape 4"/>
          <p:cNvSpPr>
            <a:spLocks/>
          </p:cNvSpPr>
          <p:nvPr/>
        </p:nvSpPr>
        <p:spPr bwMode="auto">
          <a:xfrm>
            <a:off x="7519989" y="3767139"/>
            <a:ext cx="231775" cy="1365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89" name="AutoShape 5"/>
          <p:cNvSpPr>
            <a:spLocks/>
          </p:cNvSpPr>
          <p:nvPr/>
        </p:nvSpPr>
        <p:spPr bwMode="auto">
          <a:xfrm>
            <a:off x="8297863" y="3783014"/>
            <a:ext cx="233362" cy="1365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90" name="AutoShape 6"/>
          <p:cNvSpPr>
            <a:spLocks/>
          </p:cNvSpPr>
          <p:nvPr/>
        </p:nvSpPr>
        <p:spPr bwMode="auto">
          <a:xfrm>
            <a:off x="9213851" y="3767139"/>
            <a:ext cx="231775" cy="136525"/>
          </a:xfrm>
          <a:prstGeom prst="triangle">
            <a:avLst>
              <a:gd name="adj" fmla="val 50000"/>
            </a:avLst>
          </a:prstGeom>
          <a:solidFill>
            <a:srgbClr val="D99694"/>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91" name="AutoShape 7"/>
          <p:cNvSpPr>
            <a:spLocks/>
          </p:cNvSpPr>
          <p:nvPr/>
        </p:nvSpPr>
        <p:spPr bwMode="auto">
          <a:xfrm>
            <a:off x="10018714" y="3783014"/>
            <a:ext cx="231775" cy="136525"/>
          </a:xfrm>
          <a:prstGeom prst="triangle">
            <a:avLst>
              <a:gd name="adj" fmla="val 50000"/>
            </a:avLst>
          </a:prstGeom>
          <a:solidFill>
            <a:srgbClr val="D99694"/>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92" name="AutoShape 8"/>
          <p:cNvSpPr>
            <a:spLocks/>
          </p:cNvSpPr>
          <p:nvPr/>
        </p:nvSpPr>
        <p:spPr bwMode="auto">
          <a:xfrm>
            <a:off x="6146800" y="3802063"/>
            <a:ext cx="190500" cy="1000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6395"/>
                </a:moveTo>
                <a:lnTo>
                  <a:pt x="1346" y="0"/>
                </a:lnTo>
                <a:lnTo>
                  <a:pt x="10800" y="7097"/>
                </a:lnTo>
                <a:lnTo>
                  <a:pt x="20254" y="0"/>
                </a:lnTo>
                <a:lnTo>
                  <a:pt x="21600" y="6395"/>
                </a:lnTo>
                <a:lnTo>
                  <a:pt x="15732" y="10800"/>
                </a:lnTo>
                <a:lnTo>
                  <a:pt x="21600" y="15205"/>
                </a:lnTo>
                <a:lnTo>
                  <a:pt x="20254" y="21600"/>
                </a:lnTo>
                <a:lnTo>
                  <a:pt x="10800" y="14503"/>
                </a:lnTo>
                <a:lnTo>
                  <a:pt x="1346" y="21600"/>
                </a:lnTo>
                <a:lnTo>
                  <a:pt x="0" y="15205"/>
                </a:lnTo>
                <a:lnTo>
                  <a:pt x="5868" y="10800"/>
                </a:lnTo>
                <a:close/>
              </a:path>
            </a:pathLst>
          </a:custGeom>
          <a:solidFill>
            <a:srgbClr val="0000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93" name="AutoShape 9"/>
          <p:cNvSpPr>
            <a:spLocks/>
          </p:cNvSpPr>
          <p:nvPr/>
        </p:nvSpPr>
        <p:spPr bwMode="auto">
          <a:xfrm>
            <a:off x="7918450" y="3800476"/>
            <a:ext cx="15398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6324"/>
                </a:moveTo>
                <a:lnTo>
                  <a:pt x="1616" y="0"/>
                </a:lnTo>
                <a:lnTo>
                  <a:pt x="10800" y="7020"/>
                </a:lnTo>
                <a:lnTo>
                  <a:pt x="19984" y="0"/>
                </a:lnTo>
                <a:lnTo>
                  <a:pt x="21600" y="6324"/>
                </a:lnTo>
                <a:lnTo>
                  <a:pt x="15745" y="10800"/>
                </a:lnTo>
                <a:lnTo>
                  <a:pt x="21600" y="15276"/>
                </a:lnTo>
                <a:lnTo>
                  <a:pt x="19984" y="21600"/>
                </a:lnTo>
                <a:lnTo>
                  <a:pt x="10800" y="14580"/>
                </a:lnTo>
                <a:lnTo>
                  <a:pt x="1616" y="21600"/>
                </a:lnTo>
                <a:lnTo>
                  <a:pt x="0" y="15276"/>
                </a:lnTo>
                <a:lnTo>
                  <a:pt x="5855" y="10800"/>
                </a:lnTo>
                <a:close/>
              </a:path>
            </a:pathLst>
          </a:custGeom>
          <a:solidFill>
            <a:srgbClr val="0000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94" name="AutoShape 10"/>
          <p:cNvSpPr>
            <a:spLocks/>
          </p:cNvSpPr>
          <p:nvPr/>
        </p:nvSpPr>
        <p:spPr bwMode="auto">
          <a:xfrm>
            <a:off x="9686926" y="3802063"/>
            <a:ext cx="168275" cy="1000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6303"/>
                </a:moveTo>
                <a:lnTo>
                  <a:pt x="1694" y="0"/>
                </a:lnTo>
                <a:lnTo>
                  <a:pt x="10800" y="6997"/>
                </a:lnTo>
                <a:lnTo>
                  <a:pt x="19906" y="0"/>
                </a:lnTo>
                <a:lnTo>
                  <a:pt x="21600" y="6303"/>
                </a:lnTo>
                <a:lnTo>
                  <a:pt x="15748" y="10800"/>
                </a:lnTo>
                <a:lnTo>
                  <a:pt x="21600" y="15297"/>
                </a:lnTo>
                <a:lnTo>
                  <a:pt x="19906" y="21600"/>
                </a:lnTo>
                <a:lnTo>
                  <a:pt x="10800" y="14603"/>
                </a:lnTo>
                <a:lnTo>
                  <a:pt x="1694" y="21600"/>
                </a:lnTo>
                <a:lnTo>
                  <a:pt x="0" y="15297"/>
                </a:lnTo>
                <a:lnTo>
                  <a:pt x="5852" y="10800"/>
                </a:lnTo>
                <a:close/>
              </a:path>
            </a:pathLst>
          </a:custGeom>
          <a:solidFill>
            <a:srgbClr val="0000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95" name="AutoShape 11"/>
          <p:cNvSpPr>
            <a:spLocks/>
          </p:cNvSpPr>
          <p:nvPr/>
        </p:nvSpPr>
        <p:spPr bwMode="auto">
          <a:xfrm>
            <a:off x="7859713" y="1651000"/>
            <a:ext cx="273050" cy="260350"/>
          </a:xfrm>
          <a:prstGeom prst="diamond">
            <a:avLst/>
          </a:pr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96" name="AutoShape 12"/>
          <p:cNvSpPr>
            <a:spLocks/>
          </p:cNvSpPr>
          <p:nvPr/>
        </p:nvSpPr>
        <p:spPr bwMode="auto">
          <a:xfrm>
            <a:off x="6192838" y="1241426"/>
            <a:ext cx="220662" cy="246063"/>
          </a:xfrm>
          <a:prstGeom prst="diamond">
            <a:avLst/>
          </a:pr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97" name="AutoShape 13"/>
          <p:cNvSpPr>
            <a:spLocks/>
          </p:cNvSpPr>
          <p:nvPr/>
        </p:nvSpPr>
        <p:spPr bwMode="auto">
          <a:xfrm>
            <a:off x="9620251" y="1271588"/>
            <a:ext cx="220663" cy="246062"/>
          </a:xfrm>
          <a:prstGeom prst="diamond">
            <a:avLst/>
          </a:pr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98" name="Oval 14"/>
          <p:cNvSpPr>
            <a:spLocks/>
          </p:cNvSpPr>
          <p:nvPr/>
        </p:nvSpPr>
        <p:spPr bwMode="auto">
          <a:xfrm>
            <a:off x="7859713" y="4149725"/>
            <a:ext cx="163512" cy="968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99" name="Oval 15"/>
          <p:cNvSpPr>
            <a:spLocks/>
          </p:cNvSpPr>
          <p:nvPr/>
        </p:nvSpPr>
        <p:spPr bwMode="auto">
          <a:xfrm>
            <a:off x="8012113" y="4302125"/>
            <a:ext cx="163512" cy="968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400" name="Oval 16"/>
          <p:cNvSpPr>
            <a:spLocks/>
          </p:cNvSpPr>
          <p:nvPr/>
        </p:nvSpPr>
        <p:spPr bwMode="auto">
          <a:xfrm>
            <a:off x="8164513" y="4454525"/>
            <a:ext cx="163512" cy="968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401" name="Oval 17"/>
          <p:cNvSpPr>
            <a:spLocks/>
          </p:cNvSpPr>
          <p:nvPr/>
        </p:nvSpPr>
        <p:spPr bwMode="auto">
          <a:xfrm>
            <a:off x="8316913" y="4606925"/>
            <a:ext cx="163512" cy="968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402" name="Oval 18"/>
          <p:cNvSpPr>
            <a:spLocks/>
          </p:cNvSpPr>
          <p:nvPr/>
        </p:nvSpPr>
        <p:spPr bwMode="auto">
          <a:xfrm>
            <a:off x="8469313" y="4759325"/>
            <a:ext cx="163512" cy="968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403" name="Line 19"/>
          <p:cNvSpPr>
            <a:spLocks noChangeShapeType="1"/>
          </p:cNvSpPr>
          <p:nvPr/>
        </p:nvSpPr>
        <p:spPr bwMode="auto">
          <a:xfrm flipV="1">
            <a:off x="8012113" y="2033589"/>
            <a:ext cx="0" cy="1474787"/>
          </a:xfrm>
          <a:prstGeom prst="line">
            <a:avLst/>
          </a:prstGeom>
          <a:noFill/>
          <a:ln w="25400" cap="flat" cmpd="sng">
            <a:solidFill>
              <a:srgbClr val="000000"/>
            </a:solidFill>
            <a:prstDash val="solid"/>
            <a:round/>
            <a:headEnd type="triangl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6404" name="AutoShape 20"/>
          <p:cNvSpPr>
            <a:spLocks/>
          </p:cNvSpPr>
          <p:nvPr/>
        </p:nvSpPr>
        <p:spPr bwMode="auto">
          <a:xfrm>
            <a:off x="5942013" y="1677988"/>
            <a:ext cx="838200" cy="1966912"/>
          </a:xfrm>
          <a:custGeom>
            <a:avLst/>
            <a:gdLst>
              <a:gd name="T0" fmla="+- 0 11569 1539"/>
              <a:gd name="T1" fmla="*/ T0 w 20061"/>
              <a:gd name="T2" fmla="*/ 10800 h 21600"/>
              <a:gd name="T3" fmla="+- 0 11569 1539"/>
              <a:gd name="T4" fmla="*/ T3 w 20061"/>
              <a:gd name="T5" fmla="*/ 10800 h 21600"/>
              <a:gd name="T6" fmla="+- 0 11569 1539"/>
              <a:gd name="T7" fmla="*/ T6 w 20061"/>
              <a:gd name="T8" fmla="*/ 10800 h 21600"/>
              <a:gd name="T9" fmla="+- 0 11569 1539"/>
              <a:gd name="T10" fmla="*/ T9 w 20061"/>
              <a:gd name="T11" fmla="*/ 10800 h 21600"/>
            </a:gdLst>
            <a:ahLst/>
            <a:cxnLst>
              <a:cxn ang="0">
                <a:pos x="T1" y="T2"/>
              </a:cxn>
              <a:cxn ang="0">
                <a:pos x="T4" y="T5"/>
              </a:cxn>
              <a:cxn ang="0">
                <a:pos x="T7" y="T8"/>
              </a:cxn>
              <a:cxn ang="0">
                <a:pos x="T10" y="T11"/>
              </a:cxn>
            </a:cxnLst>
            <a:rect l="0" t="0" r="r" b="b"/>
            <a:pathLst>
              <a:path w="20061" h="21600">
                <a:moveTo>
                  <a:pt x="7982" y="21600"/>
                </a:moveTo>
                <a:cubicBezTo>
                  <a:pt x="3222" y="16200"/>
                  <a:pt x="-1539" y="10800"/>
                  <a:pt x="474" y="7200"/>
                </a:cubicBezTo>
                <a:cubicBezTo>
                  <a:pt x="2487" y="3600"/>
                  <a:pt x="20061" y="0"/>
                  <a:pt x="20061" y="0"/>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6405" name="AutoShape 21"/>
          <p:cNvSpPr>
            <a:spLocks/>
          </p:cNvSpPr>
          <p:nvPr/>
        </p:nvSpPr>
        <p:spPr bwMode="auto">
          <a:xfrm>
            <a:off x="8850313" y="1547813"/>
            <a:ext cx="1016000" cy="2055812"/>
          </a:xfrm>
          <a:custGeom>
            <a:avLst/>
            <a:gdLst>
              <a:gd name="T0" fmla="+- 0 10854 1387"/>
              <a:gd name="T1" fmla="*/ T0 w 18935"/>
              <a:gd name="T2" fmla="+- 0 10959 318"/>
              <a:gd name="T3" fmla="*/ 10959 h 21282"/>
              <a:gd name="T4" fmla="+- 0 10854 1387"/>
              <a:gd name="T5" fmla="*/ T4 w 18935"/>
              <a:gd name="T6" fmla="+- 0 10959 318"/>
              <a:gd name="T7" fmla="*/ 10959 h 21282"/>
              <a:gd name="T8" fmla="+- 0 10854 1387"/>
              <a:gd name="T9" fmla="*/ T8 w 18935"/>
              <a:gd name="T10" fmla="+- 0 10959 318"/>
              <a:gd name="T11" fmla="*/ 10959 h 21282"/>
              <a:gd name="T12" fmla="+- 0 10854 1387"/>
              <a:gd name="T13" fmla="*/ T12 w 18935"/>
              <a:gd name="T14" fmla="+- 0 10959 318"/>
              <a:gd name="T15" fmla="*/ 10959 h 21282"/>
            </a:gdLst>
            <a:ahLst/>
            <a:cxnLst>
              <a:cxn ang="0">
                <a:pos x="T1" y="T3"/>
              </a:cxn>
              <a:cxn ang="0">
                <a:pos x="T5" y="T7"/>
              </a:cxn>
              <a:cxn ang="0">
                <a:pos x="T9" y="T11"/>
              </a:cxn>
              <a:cxn ang="0">
                <a:pos x="T13" y="T15"/>
              </a:cxn>
            </a:cxnLst>
            <a:rect l="0" t="0" r="r" b="b"/>
            <a:pathLst>
              <a:path w="18935" h="21282">
                <a:moveTo>
                  <a:pt x="16648" y="21282"/>
                </a:moveTo>
                <a:cubicBezTo>
                  <a:pt x="18431" y="14545"/>
                  <a:pt x="20213" y="7809"/>
                  <a:pt x="17667" y="4322"/>
                </a:cubicBezTo>
                <a:cubicBezTo>
                  <a:pt x="15121" y="836"/>
                  <a:pt x="4130" y="1048"/>
                  <a:pt x="1371" y="365"/>
                </a:cubicBezTo>
                <a:cubicBezTo>
                  <a:pt x="-1387" y="-318"/>
                  <a:pt x="820" y="153"/>
                  <a:pt x="1117" y="224"/>
                </a:cubicBezTo>
                <a:cubicBezTo>
                  <a:pt x="1414" y="294"/>
                  <a:pt x="3154" y="789"/>
                  <a:pt x="3154" y="789"/>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6406" name="Rectangle 22"/>
          <p:cNvSpPr>
            <a:spLocks/>
          </p:cNvSpPr>
          <p:nvPr/>
        </p:nvSpPr>
        <p:spPr bwMode="auto">
          <a:xfrm>
            <a:off x="1933575" y="558801"/>
            <a:ext cx="3454400" cy="5632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122238" indent="-122238">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2000">
                <a:solidFill>
                  <a:srgbClr val="FF0000"/>
                </a:solidFill>
              </a:rPr>
              <a:t>GAME FORM</a:t>
            </a:r>
          </a:p>
          <a:p>
            <a:endParaRPr lang="it-IT" altLang="it-IT" sz="2000">
              <a:solidFill>
                <a:srgbClr val="FF0000"/>
              </a:solidFill>
            </a:endParaRPr>
          </a:p>
          <a:p>
            <a:r>
              <a:rPr lang="it-IT" altLang="it-IT" sz="2000">
                <a:solidFill>
                  <a:srgbClr val="FF0000"/>
                </a:solidFill>
              </a:rPr>
              <a:t>EXERCISE N°1</a:t>
            </a:r>
          </a:p>
          <a:p>
            <a:endParaRPr lang="it-IT" altLang="it-IT" sz="2000">
              <a:solidFill>
                <a:srgbClr val="FF0000"/>
              </a:solidFill>
            </a:endParaRPr>
          </a:p>
          <a:p>
            <a:r>
              <a:rPr lang="it-IT" altLang="it-IT" sz="2000">
                <a:solidFill>
                  <a:srgbClr val="FF0000"/>
                </a:solidFill>
              </a:rPr>
              <a:t>3vs3</a:t>
            </a:r>
          </a:p>
          <a:p>
            <a:r>
              <a:rPr lang="it-IT" altLang="it-IT" sz="2000"/>
              <a:t>A pass the ball to defender, he decides who pass. If the defenders recover the ball must go into one of three dors.</a:t>
            </a:r>
          </a:p>
          <a:p>
            <a:r>
              <a:rPr lang="it-IT" altLang="it-IT" sz="2000"/>
              <a:t>A,B and C, must go for goals.</a:t>
            </a:r>
          </a:p>
          <a:p>
            <a:endParaRPr lang="it-IT" altLang="it-IT" sz="2000"/>
          </a:p>
          <a:p>
            <a:r>
              <a:rPr lang="it-IT" altLang="it-IT" sz="2000"/>
              <a:t>SKILL AQUISITION</a:t>
            </a:r>
          </a:p>
          <a:p>
            <a:pPr>
              <a:buSzPct val="100000"/>
              <a:buFontTx/>
              <a:buChar char="-"/>
            </a:pPr>
            <a:r>
              <a:rPr lang="it-IT" altLang="it-IT" sz="2000"/>
              <a:t>Offensive and defensive reception</a:t>
            </a:r>
          </a:p>
          <a:p>
            <a:pPr>
              <a:buSzPct val="100000"/>
              <a:buFontTx/>
              <a:buChar char="-"/>
            </a:pPr>
            <a:r>
              <a:rPr lang="it-IT" altLang="it-IT" sz="2000"/>
              <a:t>Movement whitout the ball</a:t>
            </a:r>
          </a:p>
          <a:p>
            <a:pPr>
              <a:buSzPct val="100000"/>
              <a:buFontTx/>
              <a:buChar char="-"/>
            </a:pPr>
            <a:r>
              <a:rPr lang="it-IT" altLang="it-IT" sz="2000"/>
              <a:t>Movement to S and C</a:t>
            </a:r>
          </a:p>
          <a:p>
            <a:pPr>
              <a:buSzPct val="100000"/>
              <a:buFontTx/>
              <a:buChar char="-"/>
            </a:pPr>
            <a:r>
              <a:rPr lang="it-IT" altLang="it-IT" sz="2000"/>
              <a:t>Block Tackle, Jab Tackle, etc</a:t>
            </a:r>
          </a:p>
          <a:p>
            <a:pPr>
              <a:buSzPct val="100000"/>
              <a:buFontTx/>
              <a:buChar char="-"/>
            </a:pPr>
            <a:r>
              <a:rPr lang="it-IT" altLang="it-IT" sz="2000"/>
              <a:t>Push, drive, sweep hit</a:t>
            </a:r>
          </a:p>
        </p:txBody>
      </p:sp>
      <p:grpSp>
        <p:nvGrpSpPr>
          <p:cNvPr id="16407" name="Group 23"/>
          <p:cNvGrpSpPr>
            <a:grpSpLocks/>
          </p:cNvGrpSpPr>
          <p:nvPr/>
        </p:nvGrpSpPr>
        <p:grpSpPr bwMode="auto">
          <a:xfrm>
            <a:off x="9682163" y="6424615"/>
            <a:ext cx="684020" cy="200055"/>
            <a:chOff x="0" y="0"/>
            <a:chExt cx="684292" cy="200988"/>
          </a:xfrm>
        </p:grpSpPr>
        <p:sp>
          <p:nvSpPr>
            <p:cNvPr id="16408" name="Rectangle 24"/>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16409" name="Picture 25"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712156917"/>
      </p:ext>
    </p:extLst>
  </p:cSld>
  <p:clrMapOvr>
    <a:masterClrMapping/>
  </p:clrMapOvr>
  <p:transition spd="med"/>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0" name="AutoShape 2"/>
          <p:cNvSpPr>
            <a:spLocks/>
          </p:cNvSpPr>
          <p:nvPr/>
        </p:nvSpPr>
        <p:spPr bwMode="auto">
          <a:xfrm>
            <a:off x="7545388" y="5543551"/>
            <a:ext cx="163512" cy="244475"/>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11" name="AutoShape 3"/>
          <p:cNvSpPr>
            <a:spLocks/>
          </p:cNvSpPr>
          <p:nvPr/>
        </p:nvSpPr>
        <p:spPr bwMode="auto">
          <a:xfrm>
            <a:off x="8216901" y="5502276"/>
            <a:ext cx="163513" cy="246063"/>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12" name="AutoShape 4"/>
          <p:cNvSpPr>
            <a:spLocks/>
          </p:cNvSpPr>
          <p:nvPr/>
        </p:nvSpPr>
        <p:spPr bwMode="auto">
          <a:xfrm>
            <a:off x="6810376" y="4570413"/>
            <a:ext cx="227013" cy="18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35"/>
                </a:moveTo>
                <a:lnTo>
                  <a:pt x="3346" y="0"/>
                </a:lnTo>
                <a:lnTo>
                  <a:pt x="10800" y="6438"/>
                </a:lnTo>
                <a:lnTo>
                  <a:pt x="18254" y="0"/>
                </a:lnTo>
                <a:lnTo>
                  <a:pt x="21600" y="5835"/>
                </a:lnTo>
                <a:lnTo>
                  <a:pt x="15851" y="10800"/>
                </a:lnTo>
                <a:lnTo>
                  <a:pt x="21600" y="15765"/>
                </a:lnTo>
                <a:lnTo>
                  <a:pt x="18254" y="21600"/>
                </a:lnTo>
                <a:lnTo>
                  <a:pt x="10800" y="15162"/>
                </a:lnTo>
                <a:lnTo>
                  <a:pt x="3346" y="21600"/>
                </a:lnTo>
                <a:lnTo>
                  <a:pt x="0" y="15765"/>
                </a:lnTo>
                <a:lnTo>
                  <a:pt x="5749"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13" name="AutoShape 5"/>
          <p:cNvSpPr>
            <a:spLocks/>
          </p:cNvSpPr>
          <p:nvPr/>
        </p:nvSpPr>
        <p:spPr bwMode="auto">
          <a:xfrm>
            <a:off x="7793038" y="4148139"/>
            <a:ext cx="227012" cy="185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35"/>
                </a:moveTo>
                <a:lnTo>
                  <a:pt x="3346" y="0"/>
                </a:lnTo>
                <a:lnTo>
                  <a:pt x="10800" y="6438"/>
                </a:lnTo>
                <a:lnTo>
                  <a:pt x="18254" y="0"/>
                </a:lnTo>
                <a:lnTo>
                  <a:pt x="21600" y="5835"/>
                </a:lnTo>
                <a:lnTo>
                  <a:pt x="15851" y="10800"/>
                </a:lnTo>
                <a:lnTo>
                  <a:pt x="21600" y="15765"/>
                </a:lnTo>
                <a:lnTo>
                  <a:pt x="18254" y="21600"/>
                </a:lnTo>
                <a:lnTo>
                  <a:pt x="10800" y="15162"/>
                </a:lnTo>
                <a:lnTo>
                  <a:pt x="3346" y="21600"/>
                </a:lnTo>
                <a:lnTo>
                  <a:pt x="0" y="15765"/>
                </a:lnTo>
                <a:lnTo>
                  <a:pt x="5749"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14" name="AutoShape 6"/>
          <p:cNvSpPr>
            <a:spLocks/>
          </p:cNvSpPr>
          <p:nvPr/>
        </p:nvSpPr>
        <p:spPr bwMode="auto">
          <a:xfrm>
            <a:off x="8997951" y="4699000"/>
            <a:ext cx="227013"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35"/>
                </a:moveTo>
                <a:lnTo>
                  <a:pt x="3346" y="0"/>
                </a:lnTo>
                <a:lnTo>
                  <a:pt x="10800" y="6438"/>
                </a:lnTo>
                <a:lnTo>
                  <a:pt x="18254" y="0"/>
                </a:lnTo>
                <a:lnTo>
                  <a:pt x="21600" y="5835"/>
                </a:lnTo>
                <a:lnTo>
                  <a:pt x="15851" y="10800"/>
                </a:lnTo>
                <a:lnTo>
                  <a:pt x="21600" y="15765"/>
                </a:lnTo>
                <a:lnTo>
                  <a:pt x="18254" y="21600"/>
                </a:lnTo>
                <a:lnTo>
                  <a:pt x="10800" y="15162"/>
                </a:lnTo>
                <a:lnTo>
                  <a:pt x="3346" y="21600"/>
                </a:lnTo>
                <a:lnTo>
                  <a:pt x="0" y="15765"/>
                </a:lnTo>
                <a:lnTo>
                  <a:pt x="5749"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15" name="AutoShape 7"/>
          <p:cNvSpPr>
            <a:spLocks/>
          </p:cNvSpPr>
          <p:nvPr/>
        </p:nvSpPr>
        <p:spPr bwMode="auto">
          <a:xfrm>
            <a:off x="6294439" y="2578100"/>
            <a:ext cx="225425"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35"/>
                </a:moveTo>
                <a:lnTo>
                  <a:pt x="3346" y="0"/>
                </a:lnTo>
                <a:lnTo>
                  <a:pt x="10800" y="6438"/>
                </a:lnTo>
                <a:lnTo>
                  <a:pt x="18254" y="0"/>
                </a:lnTo>
                <a:lnTo>
                  <a:pt x="21600" y="5835"/>
                </a:lnTo>
                <a:lnTo>
                  <a:pt x="15851" y="10800"/>
                </a:lnTo>
                <a:lnTo>
                  <a:pt x="21600" y="15765"/>
                </a:lnTo>
                <a:lnTo>
                  <a:pt x="18254" y="21600"/>
                </a:lnTo>
                <a:lnTo>
                  <a:pt x="10800" y="15162"/>
                </a:lnTo>
                <a:lnTo>
                  <a:pt x="3346" y="21600"/>
                </a:lnTo>
                <a:lnTo>
                  <a:pt x="0" y="15765"/>
                </a:lnTo>
                <a:lnTo>
                  <a:pt x="5749"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16" name="AutoShape 8"/>
          <p:cNvSpPr>
            <a:spLocks/>
          </p:cNvSpPr>
          <p:nvPr/>
        </p:nvSpPr>
        <p:spPr bwMode="auto">
          <a:xfrm>
            <a:off x="7807326" y="2127250"/>
            <a:ext cx="227013"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35"/>
                </a:moveTo>
                <a:lnTo>
                  <a:pt x="3346" y="0"/>
                </a:lnTo>
                <a:lnTo>
                  <a:pt x="10800" y="6438"/>
                </a:lnTo>
                <a:lnTo>
                  <a:pt x="18254" y="0"/>
                </a:lnTo>
                <a:lnTo>
                  <a:pt x="21600" y="5835"/>
                </a:lnTo>
                <a:lnTo>
                  <a:pt x="15851" y="10800"/>
                </a:lnTo>
                <a:lnTo>
                  <a:pt x="21600" y="15765"/>
                </a:lnTo>
                <a:lnTo>
                  <a:pt x="18254" y="21600"/>
                </a:lnTo>
                <a:lnTo>
                  <a:pt x="10800" y="15162"/>
                </a:lnTo>
                <a:lnTo>
                  <a:pt x="3346" y="21600"/>
                </a:lnTo>
                <a:lnTo>
                  <a:pt x="0" y="15765"/>
                </a:lnTo>
                <a:lnTo>
                  <a:pt x="5749"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17" name="AutoShape 9"/>
          <p:cNvSpPr>
            <a:spLocks/>
          </p:cNvSpPr>
          <p:nvPr/>
        </p:nvSpPr>
        <p:spPr bwMode="auto">
          <a:xfrm>
            <a:off x="9796463" y="2578100"/>
            <a:ext cx="227012"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35"/>
                </a:moveTo>
                <a:lnTo>
                  <a:pt x="3346" y="0"/>
                </a:lnTo>
                <a:lnTo>
                  <a:pt x="10800" y="6438"/>
                </a:lnTo>
                <a:lnTo>
                  <a:pt x="18254" y="0"/>
                </a:lnTo>
                <a:lnTo>
                  <a:pt x="21600" y="5835"/>
                </a:lnTo>
                <a:lnTo>
                  <a:pt x="15851" y="10800"/>
                </a:lnTo>
                <a:lnTo>
                  <a:pt x="21600" y="15765"/>
                </a:lnTo>
                <a:lnTo>
                  <a:pt x="18254" y="21600"/>
                </a:lnTo>
                <a:lnTo>
                  <a:pt x="10800" y="15162"/>
                </a:lnTo>
                <a:lnTo>
                  <a:pt x="3346" y="21600"/>
                </a:lnTo>
                <a:lnTo>
                  <a:pt x="0" y="15765"/>
                </a:lnTo>
                <a:lnTo>
                  <a:pt x="5749"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18" name="AutoShape 10"/>
          <p:cNvSpPr>
            <a:spLocks/>
          </p:cNvSpPr>
          <p:nvPr/>
        </p:nvSpPr>
        <p:spPr bwMode="auto">
          <a:xfrm>
            <a:off x="6738938" y="3576639"/>
            <a:ext cx="246062" cy="231775"/>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19" name="AutoShape 11"/>
          <p:cNvSpPr>
            <a:spLocks/>
          </p:cNvSpPr>
          <p:nvPr/>
        </p:nvSpPr>
        <p:spPr bwMode="auto">
          <a:xfrm>
            <a:off x="7832726" y="3344864"/>
            <a:ext cx="244475" cy="231775"/>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20" name="AutoShape 12"/>
          <p:cNvSpPr>
            <a:spLocks/>
          </p:cNvSpPr>
          <p:nvPr/>
        </p:nvSpPr>
        <p:spPr bwMode="auto">
          <a:xfrm>
            <a:off x="9083676" y="3729039"/>
            <a:ext cx="246063" cy="231775"/>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21" name="AutoShape 13"/>
          <p:cNvSpPr>
            <a:spLocks/>
          </p:cNvSpPr>
          <p:nvPr/>
        </p:nvSpPr>
        <p:spPr bwMode="auto">
          <a:xfrm>
            <a:off x="5935663" y="1639889"/>
            <a:ext cx="246062" cy="231775"/>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22" name="AutoShape 14"/>
          <p:cNvSpPr>
            <a:spLocks/>
          </p:cNvSpPr>
          <p:nvPr/>
        </p:nvSpPr>
        <p:spPr bwMode="auto">
          <a:xfrm>
            <a:off x="7108826" y="1120776"/>
            <a:ext cx="244475" cy="231775"/>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23" name="AutoShape 15"/>
          <p:cNvSpPr>
            <a:spLocks/>
          </p:cNvSpPr>
          <p:nvPr/>
        </p:nvSpPr>
        <p:spPr bwMode="auto">
          <a:xfrm>
            <a:off x="8258176" y="561976"/>
            <a:ext cx="244475" cy="231775"/>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24" name="AutoShape 16"/>
          <p:cNvSpPr>
            <a:spLocks/>
          </p:cNvSpPr>
          <p:nvPr/>
        </p:nvSpPr>
        <p:spPr bwMode="auto">
          <a:xfrm>
            <a:off x="10066338" y="1408114"/>
            <a:ext cx="246062" cy="231775"/>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25" name="Oval 17"/>
          <p:cNvSpPr>
            <a:spLocks/>
          </p:cNvSpPr>
          <p:nvPr/>
        </p:nvSpPr>
        <p:spPr bwMode="auto">
          <a:xfrm>
            <a:off x="7353300" y="1352551"/>
            <a:ext cx="192088" cy="1619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26" name="Rectangle 18"/>
          <p:cNvSpPr>
            <a:spLocks/>
          </p:cNvSpPr>
          <p:nvPr/>
        </p:nvSpPr>
        <p:spPr bwMode="auto">
          <a:xfrm>
            <a:off x="1824039" y="561976"/>
            <a:ext cx="3563937" cy="5324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GAME FORM</a:t>
            </a:r>
          </a:p>
          <a:p>
            <a:endParaRPr lang="it-IT" altLang="it-IT" sz="2000">
              <a:solidFill>
                <a:srgbClr val="FF0000"/>
              </a:solidFill>
            </a:endParaRPr>
          </a:p>
          <a:p>
            <a:r>
              <a:rPr lang="it-IT" altLang="it-IT" sz="2000">
                <a:solidFill>
                  <a:srgbClr val="FF0000"/>
                </a:solidFill>
              </a:rPr>
              <a:t>EXERCISE N°2</a:t>
            </a:r>
          </a:p>
          <a:p>
            <a:endParaRPr lang="it-IT" altLang="it-IT" sz="2000">
              <a:solidFill>
                <a:srgbClr val="FF0000"/>
              </a:solidFill>
            </a:endParaRPr>
          </a:p>
          <a:p>
            <a:r>
              <a:rPr lang="it-IT" altLang="it-IT" sz="2000">
                <a:solidFill>
                  <a:srgbClr val="FF0000"/>
                </a:solidFill>
              </a:rPr>
              <a:t>7 VS 6</a:t>
            </a:r>
          </a:p>
          <a:p>
            <a:r>
              <a:rPr lang="it-IT" altLang="it-IT" sz="2000"/>
              <a:t>This is an exercise for the defenders on the goal – kick. The defenders have to go 10 passage to make a point. </a:t>
            </a:r>
          </a:p>
          <a:p>
            <a:r>
              <a:rPr lang="it-IT" altLang="it-IT" sz="2000"/>
              <a:t>The strikers must retrieve the ball and score.</a:t>
            </a:r>
          </a:p>
          <a:p>
            <a:endParaRPr lang="it-IT" altLang="it-IT" sz="2000"/>
          </a:p>
          <a:p>
            <a:r>
              <a:rPr lang="it-IT" altLang="it-IT" sz="2000"/>
              <a:t>Variant:</a:t>
            </a:r>
          </a:p>
          <a:p>
            <a:r>
              <a:rPr lang="it-IT" altLang="it-IT" sz="2000"/>
              <a:t>The defenders can steal the ball just using the block tackle or jab. </a:t>
            </a:r>
          </a:p>
          <a:p>
            <a:r>
              <a:rPr lang="it-IT" altLang="it-IT" sz="2000"/>
              <a:t>You can add two stikers making the defens outnumbered.</a:t>
            </a:r>
          </a:p>
        </p:txBody>
      </p:sp>
      <p:grpSp>
        <p:nvGrpSpPr>
          <p:cNvPr id="17427" name="Group 19"/>
          <p:cNvGrpSpPr>
            <a:grpSpLocks/>
          </p:cNvGrpSpPr>
          <p:nvPr/>
        </p:nvGrpSpPr>
        <p:grpSpPr bwMode="auto">
          <a:xfrm>
            <a:off x="1998663" y="6500815"/>
            <a:ext cx="684020" cy="200055"/>
            <a:chOff x="0" y="0"/>
            <a:chExt cx="684292" cy="200988"/>
          </a:xfrm>
        </p:grpSpPr>
        <p:sp>
          <p:nvSpPr>
            <p:cNvPr id="17428" name="Rectangle 20"/>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17429" name="Picture 21"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294939288"/>
      </p:ext>
    </p:extLst>
  </p:cSld>
  <p:clrMapOvr>
    <a:masterClrMapping/>
  </p:clrMapOvr>
  <p:transition spd="med"/>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34" name="AutoShape 2"/>
          <p:cNvSpPr>
            <a:spLocks/>
          </p:cNvSpPr>
          <p:nvPr/>
        </p:nvSpPr>
        <p:spPr bwMode="auto">
          <a:xfrm>
            <a:off x="6442075" y="5173664"/>
            <a:ext cx="217488" cy="109537"/>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35" name="AutoShape 3"/>
          <p:cNvSpPr>
            <a:spLocks/>
          </p:cNvSpPr>
          <p:nvPr/>
        </p:nvSpPr>
        <p:spPr bwMode="auto">
          <a:xfrm>
            <a:off x="9226551" y="5173664"/>
            <a:ext cx="219075" cy="109537"/>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36" name="AutoShape 4"/>
          <p:cNvSpPr>
            <a:spLocks/>
          </p:cNvSpPr>
          <p:nvPr/>
        </p:nvSpPr>
        <p:spPr bwMode="auto">
          <a:xfrm>
            <a:off x="6442075" y="3141664"/>
            <a:ext cx="217488" cy="109537"/>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37" name="AutoShape 5"/>
          <p:cNvSpPr>
            <a:spLocks/>
          </p:cNvSpPr>
          <p:nvPr/>
        </p:nvSpPr>
        <p:spPr bwMode="auto">
          <a:xfrm>
            <a:off x="6442075" y="2197100"/>
            <a:ext cx="217488" cy="109538"/>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38" name="AutoShape 6"/>
          <p:cNvSpPr>
            <a:spLocks/>
          </p:cNvSpPr>
          <p:nvPr/>
        </p:nvSpPr>
        <p:spPr bwMode="auto">
          <a:xfrm>
            <a:off x="9226551" y="2197100"/>
            <a:ext cx="219075" cy="109538"/>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39" name="AutoShape 7"/>
          <p:cNvSpPr>
            <a:spLocks/>
          </p:cNvSpPr>
          <p:nvPr/>
        </p:nvSpPr>
        <p:spPr bwMode="auto">
          <a:xfrm>
            <a:off x="9226551" y="3087689"/>
            <a:ext cx="219075" cy="109537"/>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40" name="Rectangle 8"/>
          <p:cNvSpPr>
            <a:spLocks/>
          </p:cNvSpPr>
          <p:nvPr/>
        </p:nvSpPr>
        <p:spPr bwMode="auto">
          <a:xfrm>
            <a:off x="7832725" y="477838"/>
            <a:ext cx="4635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GK</a:t>
            </a:r>
          </a:p>
        </p:txBody>
      </p:sp>
      <p:sp>
        <p:nvSpPr>
          <p:cNvPr id="18441" name="Rectangle 9"/>
          <p:cNvSpPr>
            <a:spLocks/>
          </p:cNvSpPr>
          <p:nvPr/>
        </p:nvSpPr>
        <p:spPr bwMode="auto">
          <a:xfrm>
            <a:off x="7832725" y="1528763"/>
            <a:ext cx="4635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GK</a:t>
            </a:r>
          </a:p>
        </p:txBody>
      </p:sp>
      <p:sp>
        <p:nvSpPr>
          <p:cNvPr id="18442" name="AutoShape 10"/>
          <p:cNvSpPr>
            <a:spLocks/>
          </p:cNvSpPr>
          <p:nvPr/>
        </p:nvSpPr>
        <p:spPr bwMode="auto">
          <a:xfrm>
            <a:off x="6275388" y="1897064"/>
            <a:ext cx="273050" cy="300037"/>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43" name="AutoShape 11"/>
          <p:cNvSpPr>
            <a:spLocks/>
          </p:cNvSpPr>
          <p:nvPr/>
        </p:nvSpPr>
        <p:spPr bwMode="auto">
          <a:xfrm>
            <a:off x="6348414" y="2851150"/>
            <a:ext cx="238125" cy="196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11"/>
                </a:moveTo>
                <a:lnTo>
                  <a:pt x="3428" y="0"/>
                </a:lnTo>
                <a:lnTo>
                  <a:pt x="10800" y="6406"/>
                </a:lnTo>
                <a:lnTo>
                  <a:pt x="18172" y="0"/>
                </a:lnTo>
                <a:lnTo>
                  <a:pt x="21600" y="5811"/>
                </a:lnTo>
                <a:lnTo>
                  <a:pt x="15858" y="10800"/>
                </a:lnTo>
                <a:lnTo>
                  <a:pt x="21600" y="15789"/>
                </a:lnTo>
                <a:lnTo>
                  <a:pt x="18172" y="21600"/>
                </a:lnTo>
                <a:lnTo>
                  <a:pt x="10800" y="15194"/>
                </a:lnTo>
                <a:lnTo>
                  <a:pt x="3428" y="21600"/>
                </a:lnTo>
                <a:lnTo>
                  <a:pt x="0" y="15789"/>
                </a:lnTo>
                <a:lnTo>
                  <a:pt x="5742"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44" name="AutoShape 12"/>
          <p:cNvSpPr>
            <a:spLocks/>
          </p:cNvSpPr>
          <p:nvPr/>
        </p:nvSpPr>
        <p:spPr bwMode="auto">
          <a:xfrm>
            <a:off x="6732589" y="5076826"/>
            <a:ext cx="238125" cy="195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11"/>
                </a:moveTo>
                <a:lnTo>
                  <a:pt x="3428" y="0"/>
                </a:lnTo>
                <a:lnTo>
                  <a:pt x="10800" y="6406"/>
                </a:lnTo>
                <a:lnTo>
                  <a:pt x="18172" y="0"/>
                </a:lnTo>
                <a:lnTo>
                  <a:pt x="21600" y="5811"/>
                </a:lnTo>
                <a:lnTo>
                  <a:pt x="15858" y="10800"/>
                </a:lnTo>
                <a:lnTo>
                  <a:pt x="21600" y="15789"/>
                </a:lnTo>
                <a:lnTo>
                  <a:pt x="18172" y="21600"/>
                </a:lnTo>
                <a:lnTo>
                  <a:pt x="10800" y="15194"/>
                </a:lnTo>
                <a:lnTo>
                  <a:pt x="3428" y="21600"/>
                </a:lnTo>
                <a:lnTo>
                  <a:pt x="0" y="15789"/>
                </a:lnTo>
                <a:lnTo>
                  <a:pt x="5742"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45" name="AutoShape 13"/>
          <p:cNvSpPr>
            <a:spLocks/>
          </p:cNvSpPr>
          <p:nvPr/>
        </p:nvSpPr>
        <p:spPr bwMode="auto">
          <a:xfrm>
            <a:off x="8915401" y="5076826"/>
            <a:ext cx="238125" cy="195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11"/>
                </a:moveTo>
                <a:lnTo>
                  <a:pt x="3428" y="0"/>
                </a:lnTo>
                <a:lnTo>
                  <a:pt x="10800" y="6406"/>
                </a:lnTo>
                <a:lnTo>
                  <a:pt x="18172" y="0"/>
                </a:lnTo>
                <a:lnTo>
                  <a:pt x="21600" y="5811"/>
                </a:lnTo>
                <a:lnTo>
                  <a:pt x="15858" y="10800"/>
                </a:lnTo>
                <a:lnTo>
                  <a:pt x="21600" y="15789"/>
                </a:lnTo>
                <a:lnTo>
                  <a:pt x="18172" y="21600"/>
                </a:lnTo>
                <a:lnTo>
                  <a:pt x="10800" y="15194"/>
                </a:lnTo>
                <a:lnTo>
                  <a:pt x="3428" y="21600"/>
                </a:lnTo>
                <a:lnTo>
                  <a:pt x="0" y="15789"/>
                </a:lnTo>
                <a:lnTo>
                  <a:pt x="5742"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46" name="Line 14"/>
          <p:cNvSpPr>
            <a:spLocks noChangeShapeType="1"/>
          </p:cNvSpPr>
          <p:nvPr/>
        </p:nvSpPr>
        <p:spPr bwMode="auto">
          <a:xfrm>
            <a:off x="7189789" y="5173663"/>
            <a:ext cx="1501775" cy="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8447" name="Line 15"/>
          <p:cNvSpPr>
            <a:spLocks noChangeShapeType="1"/>
          </p:cNvSpPr>
          <p:nvPr/>
        </p:nvSpPr>
        <p:spPr bwMode="auto">
          <a:xfrm flipV="1">
            <a:off x="6835775" y="4451351"/>
            <a:ext cx="12700" cy="449263"/>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8448" name="AutoShape 16"/>
          <p:cNvSpPr>
            <a:spLocks/>
          </p:cNvSpPr>
          <p:nvPr/>
        </p:nvSpPr>
        <p:spPr bwMode="auto">
          <a:xfrm rot="5400000" flipH="1" flipV="1">
            <a:off x="8795544" y="4593432"/>
            <a:ext cx="558800"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it-IT" altLang="it-IT"/>
          </a:p>
        </p:txBody>
      </p:sp>
      <p:sp>
        <p:nvSpPr>
          <p:cNvPr id="18449" name="Line 17"/>
          <p:cNvSpPr>
            <a:spLocks noChangeShapeType="1"/>
          </p:cNvSpPr>
          <p:nvPr/>
        </p:nvSpPr>
        <p:spPr bwMode="auto">
          <a:xfrm>
            <a:off x="6835775" y="3087689"/>
            <a:ext cx="558800" cy="338137"/>
          </a:xfrm>
          <a:prstGeom prst="line">
            <a:avLst/>
          </a:prstGeom>
          <a:noFill/>
          <a:ln w="25400" cap="flat" cmpd="sng">
            <a:solidFill>
              <a:srgbClr val="000000"/>
            </a:solidFill>
            <a:prstDash val="dot"/>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8450" name="Line 18"/>
          <p:cNvSpPr>
            <a:spLocks noChangeShapeType="1"/>
          </p:cNvSpPr>
          <p:nvPr/>
        </p:nvSpPr>
        <p:spPr bwMode="auto">
          <a:xfrm>
            <a:off x="6659563" y="2033588"/>
            <a:ext cx="1008062" cy="519112"/>
          </a:xfrm>
          <a:prstGeom prst="line">
            <a:avLst/>
          </a:prstGeom>
          <a:noFill/>
          <a:ln w="25400" cap="flat" cmpd="sng">
            <a:solidFill>
              <a:srgbClr val="000000"/>
            </a:solidFill>
            <a:prstDash val="dot"/>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8451" name="Oval 19"/>
          <p:cNvSpPr>
            <a:spLocks/>
          </p:cNvSpPr>
          <p:nvPr/>
        </p:nvSpPr>
        <p:spPr bwMode="auto">
          <a:xfrm>
            <a:off x="6848476" y="5434013"/>
            <a:ext cx="195263" cy="177800"/>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52" name="Oval 20"/>
          <p:cNvSpPr>
            <a:spLocks/>
          </p:cNvSpPr>
          <p:nvPr/>
        </p:nvSpPr>
        <p:spPr bwMode="auto">
          <a:xfrm>
            <a:off x="7000876" y="5586413"/>
            <a:ext cx="195263" cy="177800"/>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53" name="Oval 21"/>
          <p:cNvSpPr>
            <a:spLocks/>
          </p:cNvSpPr>
          <p:nvPr/>
        </p:nvSpPr>
        <p:spPr bwMode="auto">
          <a:xfrm>
            <a:off x="7153276" y="5738813"/>
            <a:ext cx="195263" cy="177800"/>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54" name="Oval 22"/>
          <p:cNvSpPr>
            <a:spLocks/>
          </p:cNvSpPr>
          <p:nvPr/>
        </p:nvSpPr>
        <p:spPr bwMode="auto">
          <a:xfrm>
            <a:off x="7305676" y="5891213"/>
            <a:ext cx="195263" cy="177800"/>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55" name="Rectangle 23"/>
          <p:cNvSpPr>
            <a:spLocks/>
          </p:cNvSpPr>
          <p:nvPr/>
        </p:nvSpPr>
        <p:spPr bwMode="auto">
          <a:xfrm>
            <a:off x="1782763" y="477839"/>
            <a:ext cx="3605212" cy="5632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GAME FORM</a:t>
            </a:r>
          </a:p>
          <a:p>
            <a:endParaRPr lang="it-IT" altLang="it-IT" sz="2000">
              <a:solidFill>
                <a:srgbClr val="FF0000"/>
              </a:solidFill>
            </a:endParaRPr>
          </a:p>
          <a:p>
            <a:r>
              <a:rPr lang="it-IT" altLang="it-IT" sz="2000">
                <a:solidFill>
                  <a:srgbClr val="FF0000"/>
                </a:solidFill>
              </a:rPr>
              <a:t>EXERCISE N°3</a:t>
            </a:r>
          </a:p>
          <a:p>
            <a:r>
              <a:rPr lang="it-IT" altLang="it-IT" sz="2000">
                <a:solidFill>
                  <a:srgbClr val="FF0000"/>
                </a:solidFill>
              </a:rPr>
              <a:t>3VS1 + 2 GK</a:t>
            </a:r>
          </a:p>
          <a:p>
            <a:r>
              <a:rPr lang="it-IT" altLang="it-IT" sz="2000"/>
              <a:t>The two central strikers pass the ball and meanwhile the attacker on the left moves to the center to receive the ball . The left defender moves only when the striker moves toward the ball . Start a 3vs1 with the collaboration of the two goalkeepers. the goal of the defender is to throw the ball to the sides of the pitch.</a:t>
            </a:r>
          </a:p>
          <a:p>
            <a:r>
              <a:rPr lang="it-IT" altLang="it-IT" sz="2000">
                <a:solidFill>
                  <a:srgbClr val="FF0000"/>
                </a:solidFill>
              </a:rPr>
              <a:t>Variant:</a:t>
            </a:r>
          </a:p>
          <a:p>
            <a:r>
              <a:rPr lang="it-IT" altLang="it-IT" sz="2000"/>
              <a:t>3vs2 + 2GK</a:t>
            </a:r>
          </a:p>
          <a:p>
            <a:r>
              <a:rPr lang="it-IT" altLang="it-IT" sz="2000"/>
              <a:t>3vs3 + 1GK</a:t>
            </a:r>
          </a:p>
        </p:txBody>
      </p:sp>
      <p:grpSp>
        <p:nvGrpSpPr>
          <p:cNvPr id="18456" name="Group 24"/>
          <p:cNvGrpSpPr>
            <a:grpSpLocks/>
          </p:cNvGrpSpPr>
          <p:nvPr/>
        </p:nvGrpSpPr>
        <p:grpSpPr bwMode="auto">
          <a:xfrm>
            <a:off x="1998663" y="6500815"/>
            <a:ext cx="684020" cy="200055"/>
            <a:chOff x="0" y="0"/>
            <a:chExt cx="684292" cy="200988"/>
          </a:xfrm>
        </p:grpSpPr>
        <p:sp>
          <p:nvSpPr>
            <p:cNvPr id="18457" name="Rectangle 25"/>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18458" name="Picture 26"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445334718"/>
      </p:ext>
    </p:extLst>
  </p:cSld>
  <p:clrMapOvr>
    <a:masterClrMapping/>
  </p:clrMapOvr>
  <p:transition spd="med"/>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
          <p:cNvGrpSpPr>
            <a:grpSpLocks/>
          </p:cNvGrpSpPr>
          <p:nvPr/>
        </p:nvGrpSpPr>
        <p:grpSpPr bwMode="auto">
          <a:xfrm>
            <a:off x="5387975" y="0"/>
            <a:ext cx="5278438" cy="6858000"/>
            <a:chOff x="0" y="0"/>
            <a:chExt cx="5279522" cy="6858000"/>
          </a:xfrm>
        </p:grpSpPr>
        <p:sp>
          <p:nvSpPr>
            <p:cNvPr id="19458" name="Rectangle 2"/>
            <p:cNvSpPr>
              <a:spLocks/>
            </p:cNvSpPr>
            <p:nvPr/>
          </p:nvSpPr>
          <p:spPr bwMode="auto">
            <a:xfrm>
              <a:off x="0" y="0"/>
              <a:ext cx="5279522" cy="6858000"/>
            </a:xfrm>
            <a:prstGeom prst="rect">
              <a:avLst/>
            </a:prstGeom>
            <a:solidFill>
              <a:srgbClr val="FF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endParaRPr lang="it-IT" altLang="it-IT"/>
            </a:p>
          </p:txBody>
        </p:sp>
        <p:pic>
          <p:nvPicPr>
            <p:cNvPr id="19459" name="Picture 3" descr="image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79522"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9460" name="AutoShape 4"/>
          <p:cNvSpPr>
            <a:spLocks/>
          </p:cNvSpPr>
          <p:nvPr/>
        </p:nvSpPr>
        <p:spPr bwMode="auto">
          <a:xfrm>
            <a:off x="6562726" y="5202238"/>
            <a:ext cx="244475" cy="163512"/>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9461" name="AutoShape 5"/>
          <p:cNvSpPr>
            <a:spLocks/>
          </p:cNvSpPr>
          <p:nvPr/>
        </p:nvSpPr>
        <p:spPr bwMode="auto">
          <a:xfrm>
            <a:off x="9186864" y="5189538"/>
            <a:ext cx="244475" cy="16510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9462" name="AutoShape 6"/>
          <p:cNvSpPr>
            <a:spLocks/>
          </p:cNvSpPr>
          <p:nvPr/>
        </p:nvSpPr>
        <p:spPr bwMode="auto">
          <a:xfrm>
            <a:off x="6562726" y="3317876"/>
            <a:ext cx="244475" cy="163513"/>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9463" name="AutoShape 7"/>
          <p:cNvSpPr>
            <a:spLocks/>
          </p:cNvSpPr>
          <p:nvPr/>
        </p:nvSpPr>
        <p:spPr bwMode="auto">
          <a:xfrm>
            <a:off x="9186864" y="3317876"/>
            <a:ext cx="244475" cy="163513"/>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9464" name="AutoShape 8"/>
          <p:cNvSpPr>
            <a:spLocks/>
          </p:cNvSpPr>
          <p:nvPr/>
        </p:nvSpPr>
        <p:spPr bwMode="auto">
          <a:xfrm>
            <a:off x="6562726" y="1719263"/>
            <a:ext cx="244475" cy="163512"/>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9465" name="AutoShape 9"/>
          <p:cNvSpPr>
            <a:spLocks/>
          </p:cNvSpPr>
          <p:nvPr/>
        </p:nvSpPr>
        <p:spPr bwMode="auto">
          <a:xfrm>
            <a:off x="9186864" y="1719263"/>
            <a:ext cx="244475" cy="163512"/>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9466" name="AutoShape 10"/>
          <p:cNvSpPr>
            <a:spLocks/>
          </p:cNvSpPr>
          <p:nvPr/>
        </p:nvSpPr>
        <p:spPr bwMode="auto">
          <a:xfrm>
            <a:off x="7021513" y="5222875"/>
            <a:ext cx="227012" cy="120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6391"/>
                </a:moveTo>
                <a:lnTo>
                  <a:pt x="1361" y="0"/>
                </a:lnTo>
                <a:lnTo>
                  <a:pt x="10800" y="7093"/>
                </a:lnTo>
                <a:lnTo>
                  <a:pt x="20239" y="0"/>
                </a:lnTo>
                <a:lnTo>
                  <a:pt x="21600" y="6391"/>
                </a:lnTo>
                <a:lnTo>
                  <a:pt x="15733" y="10800"/>
                </a:lnTo>
                <a:lnTo>
                  <a:pt x="21600" y="15209"/>
                </a:lnTo>
                <a:lnTo>
                  <a:pt x="20239" y="21600"/>
                </a:lnTo>
                <a:lnTo>
                  <a:pt x="10800" y="14507"/>
                </a:lnTo>
                <a:lnTo>
                  <a:pt x="1361" y="21600"/>
                </a:lnTo>
                <a:lnTo>
                  <a:pt x="0" y="15209"/>
                </a:lnTo>
                <a:lnTo>
                  <a:pt x="5867" y="10800"/>
                </a:lnTo>
                <a:close/>
              </a:path>
            </a:pathLst>
          </a:cu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9467" name="AutoShape 11"/>
          <p:cNvSpPr>
            <a:spLocks/>
          </p:cNvSpPr>
          <p:nvPr/>
        </p:nvSpPr>
        <p:spPr bwMode="auto">
          <a:xfrm>
            <a:off x="8867776" y="5222875"/>
            <a:ext cx="227013" cy="120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6391"/>
                </a:moveTo>
                <a:lnTo>
                  <a:pt x="1361" y="0"/>
                </a:lnTo>
                <a:lnTo>
                  <a:pt x="10800" y="7093"/>
                </a:lnTo>
                <a:lnTo>
                  <a:pt x="20239" y="0"/>
                </a:lnTo>
                <a:lnTo>
                  <a:pt x="21600" y="6391"/>
                </a:lnTo>
                <a:lnTo>
                  <a:pt x="15733" y="10800"/>
                </a:lnTo>
                <a:lnTo>
                  <a:pt x="21600" y="15209"/>
                </a:lnTo>
                <a:lnTo>
                  <a:pt x="20239" y="21600"/>
                </a:lnTo>
                <a:lnTo>
                  <a:pt x="10800" y="14507"/>
                </a:lnTo>
                <a:lnTo>
                  <a:pt x="1361" y="21600"/>
                </a:lnTo>
                <a:lnTo>
                  <a:pt x="0" y="15209"/>
                </a:lnTo>
                <a:lnTo>
                  <a:pt x="5867" y="10800"/>
                </a:lnTo>
                <a:close/>
              </a:path>
            </a:pathLst>
          </a:cu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9468" name="AutoShape 12"/>
          <p:cNvSpPr>
            <a:spLocks/>
          </p:cNvSpPr>
          <p:nvPr/>
        </p:nvSpPr>
        <p:spPr bwMode="auto">
          <a:xfrm>
            <a:off x="7750175" y="3727450"/>
            <a:ext cx="273050" cy="285750"/>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9469" name="AutoShape 13"/>
          <p:cNvSpPr>
            <a:spLocks/>
          </p:cNvSpPr>
          <p:nvPr/>
        </p:nvSpPr>
        <p:spPr bwMode="auto">
          <a:xfrm>
            <a:off x="7766050" y="2144714"/>
            <a:ext cx="273050" cy="287337"/>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9470" name="Oval 14"/>
          <p:cNvSpPr>
            <a:spLocks/>
          </p:cNvSpPr>
          <p:nvPr/>
        </p:nvSpPr>
        <p:spPr bwMode="auto">
          <a:xfrm>
            <a:off x="6931025" y="5570538"/>
            <a:ext cx="204788" cy="80962"/>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9471" name="Line 15"/>
          <p:cNvSpPr>
            <a:spLocks noChangeShapeType="1"/>
          </p:cNvSpPr>
          <p:nvPr/>
        </p:nvSpPr>
        <p:spPr bwMode="auto">
          <a:xfrm>
            <a:off x="7435850" y="5354638"/>
            <a:ext cx="1187450" cy="11112"/>
          </a:xfrm>
          <a:prstGeom prst="line">
            <a:avLst/>
          </a:prstGeom>
          <a:noFill/>
          <a:ln w="25400" cap="flat" cmpd="sng">
            <a:solidFill>
              <a:srgbClr val="000000"/>
            </a:solidFill>
            <a:prstDash val="solid"/>
            <a:round/>
            <a:headEnd type="triangl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9472" name="Line 16"/>
          <p:cNvSpPr>
            <a:spLocks noChangeShapeType="1"/>
          </p:cNvSpPr>
          <p:nvPr/>
        </p:nvSpPr>
        <p:spPr bwMode="auto">
          <a:xfrm flipV="1">
            <a:off x="7135813" y="4505326"/>
            <a:ext cx="0" cy="531813"/>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9473" name="Line 17"/>
          <p:cNvSpPr>
            <a:spLocks noChangeShapeType="1"/>
          </p:cNvSpPr>
          <p:nvPr/>
        </p:nvSpPr>
        <p:spPr bwMode="auto">
          <a:xfrm flipV="1">
            <a:off x="8964613" y="4383088"/>
            <a:ext cx="0" cy="65405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9474" name="Rectangle 18"/>
          <p:cNvSpPr>
            <a:spLocks/>
          </p:cNvSpPr>
          <p:nvPr/>
        </p:nvSpPr>
        <p:spPr bwMode="auto">
          <a:xfrm>
            <a:off x="1865313" y="641350"/>
            <a:ext cx="3522662" cy="564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GAME FORM</a:t>
            </a:r>
          </a:p>
          <a:p>
            <a:endParaRPr lang="it-IT" altLang="it-IT" sz="2000">
              <a:solidFill>
                <a:srgbClr val="FF0000"/>
              </a:solidFill>
            </a:endParaRPr>
          </a:p>
          <a:p>
            <a:r>
              <a:rPr lang="it-IT" altLang="it-IT" sz="2000">
                <a:solidFill>
                  <a:srgbClr val="FF0000"/>
                </a:solidFill>
              </a:rPr>
              <a:t>EXERCISE N°4</a:t>
            </a:r>
          </a:p>
          <a:p>
            <a:r>
              <a:rPr lang="it-IT" altLang="it-IT" sz="2000">
                <a:solidFill>
                  <a:srgbClr val="FF0000"/>
                </a:solidFill>
              </a:rPr>
              <a:t>2VS1 </a:t>
            </a:r>
          </a:p>
          <a:p>
            <a:r>
              <a:rPr lang="it-IT" altLang="it-IT" sz="2000"/>
              <a:t>The two strikers pass the ball to each other and then start for the door . The defender inside the square must try to stop them and throw the ball off the square . If he is overcome by the two strikers can no longer intervene. The second defender can only play if the first defender is exceeded .</a:t>
            </a:r>
          </a:p>
          <a:p>
            <a:r>
              <a:rPr lang="it-IT" altLang="it-IT" sz="2000">
                <a:solidFill>
                  <a:srgbClr val="FF0000"/>
                </a:solidFill>
              </a:rPr>
              <a:t>Variant</a:t>
            </a:r>
          </a:p>
          <a:p>
            <a:r>
              <a:rPr lang="it-IT" altLang="it-IT" sz="2000"/>
              <a:t>2vs2</a:t>
            </a:r>
          </a:p>
          <a:p>
            <a:r>
              <a:rPr lang="it-IT" altLang="it-IT" sz="2000"/>
              <a:t>3vs2</a:t>
            </a:r>
          </a:p>
          <a:p>
            <a:r>
              <a:rPr lang="it-IT" altLang="it-IT" sz="2000"/>
              <a:t>2vs1 +GK</a:t>
            </a:r>
          </a:p>
        </p:txBody>
      </p:sp>
      <p:grpSp>
        <p:nvGrpSpPr>
          <p:cNvPr id="19475" name="Group 19"/>
          <p:cNvGrpSpPr>
            <a:grpSpLocks/>
          </p:cNvGrpSpPr>
          <p:nvPr/>
        </p:nvGrpSpPr>
        <p:grpSpPr bwMode="auto">
          <a:xfrm>
            <a:off x="1998663" y="6500815"/>
            <a:ext cx="684020" cy="200055"/>
            <a:chOff x="0" y="0"/>
            <a:chExt cx="684292" cy="200988"/>
          </a:xfrm>
        </p:grpSpPr>
        <p:sp>
          <p:nvSpPr>
            <p:cNvPr id="19476" name="Rectangle 20"/>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19477" name="Picture 21"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553074209"/>
      </p:ext>
    </p:extLst>
  </p:cSld>
  <p:clrMapOvr>
    <a:masterClrMapping/>
  </p:clrMapOvr>
  <p:transition spd="med"/>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482" name="Rectangle 2"/>
          <p:cNvSpPr>
            <a:spLocks/>
          </p:cNvSpPr>
          <p:nvPr/>
        </p:nvSpPr>
        <p:spPr bwMode="auto">
          <a:xfrm>
            <a:off x="1919289" y="517526"/>
            <a:ext cx="3468687" cy="3877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solidFill>
                  <a:srgbClr val="FF0000"/>
                </a:solidFill>
              </a:rPr>
              <a:t>GAME FORM</a:t>
            </a:r>
          </a:p>
          <a:p>
            <a:r>
              <a:rPr lang="it-IT" altLang="it-IT">
                <a:solidFill>
                  <a:srgbClr val="FF0000"/>
                </a:solidFill>
              </a:rPr>
              <a:t>EXERCISE N°5</a:t>
            </a:r>
          </a:p>
          <a:p>
            <a:r>
              <a:rPr lang="it-IT" altLang="it-IT">
                <a:solidFill>
                  <a:srgbClr val="FF0000"/>
                </a:solidFill>
              </a:rPr>
              <a:t>5VS5</a:t>
            </a:r>
          </a:p>
          <a:p>
            <a:r>
              <a:rPr lang="it-IT" altLang="it-IT" sz="2000"/>
              <a:t>A pass the ball to B, he that is located inside a square. Whene B receving the ball is pressed by two defenders. B out of the square and attacks the shooting area and creating a 5vs5</a:t>
            </a:r>
            <a:r>
              <a:rPr lang="it-IT" altLang="it-IT"/>
              <a:t>.</a:t>
            </a:r>
          </a:p>
          <a:p>
            <a:r>
              <a:rPr lang="it-IT" altLang="it-IT">
                <a:solidFill>
                  <a:srgbClr val="FF0000"/>
                </a:solidFill>
              </a:rPr>
              <a:t>Variant: </a:t>
            </a:r>
          </a:p>
          <a:p>
            <a:r>
              <a:rPr lang="it-IT" altLang="it-IT"/>
              <a:t>4vs5</a:t>
            </a:r>
          </a:p>
          <a:p>
            <a:r>
              <a:rPr lang="it-IT" altLang="it-IT"/>
              <a:t>5vs6</a:t>
            </a:r>
          </a:p>
          <a:p>
            <a:r>
              <a:rPr lang="it-IT" altLang="it-IT"/>
              <a:t>3vs2</a:t>
            </a:r>
          </a:p>
        </p:txBody>
      </p:sp>
      <p:sp>
        <p:nvSpPr>
          <p:cNvPr id="20483" name="AutoShape 3"/>
          <p:cNvSpPr>
            <a:spLocks/>
          </p:cNvSpPr>
          <p:nvPr/>
        </p:nvSpPr>
        <p:spPr bwMode="auto">
          <a:xfrm>
            <a:off x="5851525" y="4149726"/>
            <a:ext cx="204788" cy="136525"/>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84" name="AutoShape 4"/>
          <p:cNvSpPr>
            <a:spLocks/>
          </p:cNvSpPr>
          <p:nvPr/>
        </p:nvSpPr>
        <p:spPr bwMode="auto">
          <a:xfrm>
            <a:off x="6878639" y="4165601"/>
            <a:ext cx="204787" cy="136525"/>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85" name="AutoShape 5"/>
          <p:cNvSpPr>
            <a:spLocks/>
          </p:cNvSpPr>
          <p:nvPr/>
        </p:nvSpPr>
        <p:spPr bwMode="auto">
          <a:xfrm>
            <a:off x="5851525" y="5245101"/>
            <a:ext cx="204788" cy="136525"/>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86" name="AutoShape 6"/>
          <p:cNvSpPr>
            <a:spLocks/>
          </p:cNvSpPr>
          <p:nvPr/>
        </p:nvSpPr>
        <p:spPr bwMode="auto">
          <a:xfrm>
            <a:off x="6878639" y="5302251"/>
            <a:ext cx="204787" cy="136525"/>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87" name="AutoShape 7"/>
          <p:cNvSpPr>
            <a:spLocks/>
          </p:cNvSpPr>
          <p:nvPr/>
        </p:nvSpPr>
        <p:spPr bwMode="auto">
          <a:xfrm>
            <a:off x="6376989" y="4811714"/>
            <a:ext cx="206375" cy="20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237"/>
                </a:moveTo>
                <a:lnTo>
                  <a:pt x="5237" y="0"/>
                </a:lnTo>
                <a:lnTo>
                  <a:pt x="10800" y="5563"/>
                </a:lnTo>
                <a:lnTo>
                  <a:pt x="16363" y="0"/>
                </a:lnTo>
                <a:lnTo>
                  <a:pt x="21600" y="5237"/>
                </a:lnTo>
                <a:lnTo>
                  <a:pt x="16037" y="10800"/>
                </a:lnTo>
                <a:lnTo>
                  <a:pt x="21600" y="16363"/>
                </a:lnTo>
                <a:lnTo>
                  <a:pt x="16363" y="21600"/>
                </a:lnTo>
                <a:lnTo>
                  <a:pt x="10800" y="16037"/>
                </a:lnTo>
                <a:lnTo>
                  <a:pt x="5237" y="21600"/>
                </a:lnTo>
                <a:lnTo>
                  <a:pt x="0" y="16363"/>
                </a:lnTo>
                <a:lnTo>
                  <a:pt x="5563"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88" name="AutoShape 8"/>
          <p:cNvSpPr>
            <a:spLocks/>
          </p:cNvSpPr>
          <p:nvPr/>
        </p:nvSpPr>
        <p:spPr bwMode="auto">
          <a:xfrm>
            <a:off x="5673725" y="4410076"/>
            <a:ext cx="177800" cy="231775"/>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89" name="AutoShape 9"/>
          <p:cNvSpPr>
            <a:spLocks/>
          </p:cNvSpPr>
          <p:nvPr/>
        </p:nvSpPr>
        <p:spPr bwMode="auto">
          <a:xfrm>
            <a:off x="5673725" y="5068888"/>
            <a:ext cx="177800" cy="233362"/>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90" name="AutoShape 10"/>
          <p:cNvSpPr>
            <a:spLocks/>
          </p:cNvSpPr>
          <p:nvPr/>
        </p:nvSpPr>
        <p:spPr bwMode="auto">
          <a:xfrm>
            <a:off x="7939089" y="6215064"/>
            <a:ext cx="236537" cy="211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611"/>
                </a:moveTo>
                <a:lnTo>
                  <a:pt x="4081" y="0"/>
                </a:lnTo>
                <a:lnTo>
                  <a:pt x="10800" y="6133"/>
                </a:lnTo>
                <a:lnTo>
                  <a:pt x="17519" y="0"/>
                </a:lnTo>
                <a:lnTo>
                  <a:pt x="21600" y="5611"/>
                </a:lnTo>
                <a:lnTo>
                  <a:pt x="15914" y="10800"/>
                </a:lnTo>
                <a:lnTo>
                  <a:pt x="21600" y="15989"/>
                </a:lnTo>
                <a:lnTo>
                  <a:pt x="17519" y="21600"/>
                </a:lnTo>
                <a:lnTo>
                  <a:pt x="10800" y="15467"/>
                </a:lnTo>
                <a:lnTo>
                  <a:pt x="4081" y="21600"/>
                </a:lnTo>
                <a:lnTo>
                  <a:pt x="0" y="15989"/>
                </a:lnTo>
                <a:lnTo>
                  <a:pt x="5686"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91" name="AutoShape 11"/>
          <p:cNvSpPr>
            <a:spLocks/>
          </p:cNvSpPr>
          <p:nvPr/>
        </p:nvSpPr>
        <p:spPr bwMode="auto">
          <a:xfrm>
            <a:off x="7907339" y="2490789"/>
            <a:ext cx="236537" cy="211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611"/>
                </a:moveTo>
                <a:lnTo>
                  <a:pt x="4081" y="0"/>
                </a:lnTo>
                <a:lnTo>
                  <a:pt x="10800" y="6133"/>
                </a:lnTo>
                <a:lnTo>
                  <a:pt x="17519" y="0"/>
                </a:lnTo>
                <a:lnTo>
                  <a:pt x="21600" y="5611"/>
                </a:lnTo>
                <a:lnTo>
                  <a:pt x="15914" y="10800"/>
                </a:lnTo>
                <a:lnTo>
                  <a:pt x="21600" y="15989"/>
                </a:lnTo>
                <a:lnTo>
                  <a:pt x="17519" y="21600"/>
                </a:lnTo>
                <a:lnTo>
                  <a:pt x="10800" y="15467"/>
                </a:lnTo>
                <a:lnTo>
                  <a:pt x="4081" y="21600"/>
                </a:lnTo>
                <a:lnTo>
                  <a:pt x="0" y="15989"/>
                </a:lnTo>
                <a:lnTo>
                  <a:pt x="5686"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92" name="AutoShape 12"/>
          <p:cNvSpPr>
            <a:spLocks/>
          </p:cNvSpPr>
          <p:nvPr/>
        </p:nvSpPr>
        <p:spPr bwMode="auto">
          <a:xfrm>
            <a:off x="8732839" y="576264"/>
            <a:ext cx="236537" cy="211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611"/>
                </a:moveTo>
                <a:lnTo>
                  <a:pt x="4081" y="0"/>
                </a:lnTo>
                <a:lnTo>
                  <a:pt x="10800" y="6133"/>
                </a:lnTo>
                <a:lnTo>
                  <a:pt x="17519" y="0"/>
                </a:lnTo>
                <a:lnTo>
                  <a:pt x="21600" y="5611"/>
                </a:lnTo>
                <a:lnTo>
                  <a:pt x="15914" y="10800"/>
                </a:lnTo>
                <a:lnTo>
                  <a:pt x="21600" y="15989"/>
                </a:lnTo>
                <a:lnTo>
                  <a:pt x="17519" y="21600"/>
                </a:lnTo>
                <a:lnTo>
                  <a:pt x="10800" y="15467"/>
                </a:lnTo>
                <a:lnTo>
                  <a:pt x="4081" y="21600"/>
                </a:lnTo>
                <a:lnTo>
                  <a:pt x="0" y="15989"/>
                </a:lnTo>
                <a:lnTo>
                  <a:pt x="5686"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93" name="AutoShape 13"/>
          <p:cNvSpPr>
            <a:spLocks/>
          </p:cNvSpPr>
          <p:nvPr/>
        </p:nvSpPr>
        <p:spPr bwMode="auto">
          <a:xfrm>
            <a:off x="7172325" y="576264"/>
            <a:ext cx="236538" cy="211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611"/>
                </a:moveTo>
                <a:lnTo>
                  <a:pt x="4081" y="0"/>
                </a:lnTo>
                <a:lnTo>
                  <a:pt x="10800" y="6133"/>
                </a:lnTo>
                <a:lnTo>
                  <a:pt x="17519" y="0"/>
                </a:lnTo>
                <a:lnTo>
                  <a:pt x="21600" y="5611"/>
                </a:lnTo>
                <a:lnTo>
                  <a:pt x="15914" y="10800"/>
                </a:lnTo>
                <a:lnTo>
                  <a:pt x="21600" y="15989"/>
                </a:lnTo>
                <a:lnTo>
                  <a:pt x="17519" y="21600"/>
                </a:lnTo>
                <a:lnTo>
                  <a:pt x="10800" y="15467"/>
                </a:lnTo>
                <a:lnTo>
                  <a:pt x="4081" y="21600"/>
                </a:lnTo>
                <a:lnTo>
                  <a:pt x="0" y="15989"/>
                </a:lnTo>
                <a:lnTo>
                  <a:pt x="5686"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94" name="AutoShape 14"/>
          <p:cNvSpPr>
            <a:spLocks/>
          </p:cNvSpPr>
          <p:nvPr/>
        </p:nvSpPr>
        <p:spPr bwMode="auto">
          <a:xfrm>
            <a:off x="6630988" y="531814"/>
            <a:ext cx="247650" cy="300037"/>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95" name="AutoShape 15"/>
          <p:cNvSpPr>
            <a:spLocks/>
          </p:cNvSpPr>
          <p:nvPr/>
        </p:nvSpPr>
        <p:spPr bwMode="auto">
          <a:xfrm>
            <a:off x="8418514" y="517526"/>
            <a:ext cx="249237" cy="301625"/>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96" name="AutoShape 16"/>
          <p:cNvSpPr>
            <a:spLocks/>
          </p:cNvSpPr>
          <p:nvPr/>
        </p:nvSpPr>
        <p:spPr bwMode="auto">
          <a:xfrm>
            <a:off x="7923213" y="2008189"/>
            <a:ext cx="247650" cy="301625"/>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97" name="Line 17"/>
          <p:cNvSpPr>
            <a:spLocks noChangeShapeType="1"/>
          </p:cNvSpPr>
          <p:nvPr/>
        </p:nvSpPr>
        <p:spPr bwMode="auto">
          <a:xfrm flipH="1" flipV="1">
            <a:off x="6878639" y="5068889"/>
            <a:ext cx="1044575" cy="110172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0498" name="Line 18"/>
          <p:cNvSpPr>
            <a:spLocks noChangeShapeType="1"/>
          </p:cNvSpPr>
          <p:nvPr/>
        </p:nvSpPr>
        <p:spPr bwMode="auto">
          <a:xfrm flipV="1">
            <a:off x="7923213" y="3262314"/>
            <a:ext cx="0" cy="2498725"/>
          </a:xfrm>
          <a:prstGeom prst="line">
            <a:avLst/>
          </a:prstGeom>
          <a:noFill/>
          <a:ln w="25400" cap="flat" cmpd="sng">
            <a:solidFill>
              <a:srgbClr val="000000"/>
            </a:solidFill>
            <a:prstDash val="dot"/>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0499" name="AutoShape 19"/>
          <p:cNvSpPr>
            <a:spLocks/>
          </p:cNvSpPr>
          <p:nvPr/>
        </p:nvSpPr>
        <p:spPr bwMode="auto">
          <a:xfrm>
            <a:off x="8281988" y="1430338"/>
            <a:ext cx="919162" cy="1268412"/>
          </a:xfrm>
          <a:custGeom>
            <a:avLst/>
            <a:gdLst>
              <a:gd name="T0" fmla="*/ 9911 w 19822"/>
              <a:gd name="T1" fmla="+- 0 11065 1557"/>
              <a:gd name="T2" fmla="*/ 11065 h 19016"/>
              <a:gd name="T3" fmla="*/ 9911 w 19822"/>
              <a:gd name="T4" fmla="+- 0 11065 1557"/>
              <a:gd name="T5" fmla="*/ 11065 h 19016"/>
              <a:gd name="T6" fmla="*/ 9911 w 19822"/>
              <a:gd name="T7" fmla="+- 0 11065 1557"/>
              <a:gd name="T8" fmla="*/ 11065 h 19016"/>
              <a:gd name="T9" fmla="*/ 9911 w 19822"/>
              <a:gd name="T10" fmla="+- 0 11065 1557"/>
              <a:gd name="T11" fmla="*/ 11065 h 19016"/>
            </a:gdLst>
            <a:ahLst/>
            <a:cxnLst>
              <a:cxn ang="0">
                <a:pos x="T0" y="T2"/>
              </a:cxn>
              <a:cxn ang="0">
                <a:pos x="T3" y="T5"/>
              </a:cxn>
              <a:cxn ang="0">
                <a:pos x="T6" y="T8"/>
              </a:cxn>
              <a:cxn ang="0">
                <a:pos x="T9" y="T11"/>
              </a:cxn>
            </a:cxnLst>
            <a:rect l="0" t="0" r="r" b="b"/>
            <a:pathLst>
              <a:path w="19822" h="19016">
                <a:moveTo>
                  <a:pt x="0" y="17859"/>
                </a:moveTo>
                <a:cubicBezTo>
                  <a:pt x="8640" y="18951"/>
                  <a:pt x="17280" y="20043"/>
                  <a:pt x="19440" y="17245"/>
                </a:cubicBezTo>
                <a:cubicBezTo>
                  <a:pt x="21600" y="14447"/>
                  <a:pt x="13942" y="3698"/>
                  <a:pt x="12960" y="1070"/>
                </a:cubicBezTo>
                <a:cubicBezTo>
                  <a:pt x="11978" y="-1557"/>
                  <a:pt x="13549" y="1480"/>
                  <a:pt x="13549" y="1480"/>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20500" name="AutoShape 20"/>
          <p:cNvSpPr>
            <a:spLocks/>
          </p:cNvSpPr>
          <p:nvPr/>
        </p:nvSpPr>
        <p:spPr bwMode="auto">
          <a:xfrm>
            <a:off x="6710364" y="1338264"/>
            <a:ext cx="985837" cy="1296987"/>
          </a:xfrm>
          <a:custGeom>
            <a:avLst/>
            <a:gdLst>
              <a:gd name="T0" fmla="+- 0 11233 866"/>
              <a:gd name="T1" fmla="*/ T0 w 20734"/>
              <a:gd name="T2" fmla="+- 0 11260 920"/>
              <a:gd name="T3" fmla="*/ 11260 h 20680"/>
              <a:gd name="T4" fmla="+- 0 11233 866"/>
              <a:gd name="T5" fmla="*/ T4 w 20734"/>
              <a:gd name="T6" fmla="+- 0 11260 920"/>
              <a:gd name="T7" fmla="*/ 11260 h 20680"/>
              <a:gd name="T8" fmla="+- 0 11233 866"/>
              <a:gd name="T9" fmla="*/ T8 w 20734"/>
              <a:gd name="T10" fmla="+- 0 11260 920"/>
              <a:gd name="T11" fmla="*/ 11260 h 20680"/>
              <a:gd name="T12" fmla="+- 0 11233 866"/>
              <a:gd name="T13" fmla="*/ T12 w 20734"/>
              <a:gd name="T14" fmla="+- 0 11260 920"/>
              <a:gd name="T15" fmla="*/ 11260 h 20680"/>
            </a:gdLst>
            <a:ahLst/>
            <a:cxnLst>
              <a:cxn ang="0">
                <a:pos x="T1" y="T3"/>
              </a:cxn>
              <a:cxn ang="0">
                <a:pos x="T5" y="T7"/>
              </a:cxn>
              <a:cxn ang="0">
                <a:pos x="T9" y="T11"/>
              </a:cxn>
              <a:cxn ang="0">
                <a:pos x="T13" y="T15"/>
              </a:cxn>
            </a:cxnLst>
            <a:rect l="0" t="0" r="r" b="b"/>
            <a:pathLst>
              <a:path w="20734" h="20680">
                <a:moveTo>
                  <a:pt x="20734" y="20680"/>
                </a:moveTo>
                <a:cubicBezTo>
                  <a:pt x="10844" y="19772"/>
                  <a:pt x="954" y="18865"/>
                  <a:pt x="44" y="15670"/>
                </a:cubicBezTo>
                <a:cubicBezTo>
                  <a:pt x="-866" y="12476"/>
                  <a:pt x="12736" y="3945"/>
                  <a:pt x="15274" y="1512"/>
                </a:cubicBezTo>
                <a:cubicBezTo>
                  <a:pt x="17812" y="-920"/>
                  <a:pt x="16543" y="78"/>
                  <a:pt x="15274" y="1077"/>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20501" name="Line 21"/>
          <p:cNvSpPr>
            <a:spLocks noChangeShapeType="1"/>
          </p:cNvSpPr>
          <p:nvPr/>
        </p:nvSpPr>
        <p:spPr bwMode="auto">
          <a:xfrm flipV="1">
            <a:off x="6465888" y="3262313"/>
            <a:ext cx="519112" cy="1243012"/>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0502" name="Line 22"/>
          <p:cNvSpPr>
            <a:spLocks noChangeShapeType="1"/>
          </p:cNvSpPr>
          <p:nvPr/>
        </p:nvSpPr>
        <p:spPr bwMode="auto">
          <a:xfrm>
            <a:off x="5961063" y="4505326"/>
            <a:ext cx="273050" cy="258763"/>
          </a:xfrm>
          <a:prstGeom prst="line">
            <a:avLst/>
          </a:prstGeom>
          <a:noFill/>
          <a:ln w="25400" cap="flat" cmpd="sng">
            <a:solidFill>
              <a:srgbClr val="000000"/>
            </a:solidFill>
            <a:prstDash val="dot"/>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0503" name="Line 23"/>
          <p:cNvSpPr>
            <a:spLocks noChangeShapeType="1"/>
          </p:cNvSpPr>
          <p:nvPr/>
        </p:nvSpPr>
        <p:spPr bwMode="auto">
          <a:xfrm flipV="1">
            <a:off x="5961063" y="4914900"/>
            <a:ext cx="273050" cy="153988"/>
          </a:xfrm>
          <a:prstGeom prst="line">
            <a:avLst/>
          </a:prstGeom>
          <a:noFill/>
          <a:ln w="25400" cap="flat" cmpd="sng">
            <a:solidFill>
              <a:srgbClr val="000000"/>
            </a:solidFill>
            <a:prstDash val="dot"/>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0504" name="Rectangle 24"/>
          <p:cNvSpPr>
            <a:spLocks/>
          </p:cNvSpPr>
          <p:nvPr/>
        </p:nvSpPr>
        <p:spPr bwMode="auto">
          <a:xfrm>
            <a:off x="8281988" y="6170613"/>
            <a:ext cx="38576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A</a:t>
            </a:r>
          </a:p>
        </p:txBody>
      </p:sp>
      <p:sp>
        <p:nvSpPr>
          <p:cNvPr id="20505" name="Rectangle 25"/>
          <p:cNvSpPr>
            <a:spLocks/>
          </p:cNvSpPr>
          <p:nvPr/>
        </p:nvSpPr>
        <p:spPr bwMode="auto">
          <a:xfrm>
            <a:off x="6710363" y="4641850"/>
            <a:ext cx="37306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B</a:t>
            </a:r>
          </a:p>
        </p:txBody>
      </p:sp>
      <p:grpSp>
        <p:nvGrpSpPr>
          <p:cNvPr id="20506" name="Group 26"/>
          <p:cNvGrpSpPr>
            <a:grpSpLocks/>
          </p:cNvGrpSpPr>
          <p:nvPr/>
        </p:nvGrpSpPr>
        <p:grpSpPr bwMode="auto">
          <a:xfrm>
            <a:off x="1998663" y="6500815"/>
            <a:ext cx="684020" cy="200055"/>
            <a:chOff x="0" y="0"/>
            <a:chExt cx="684292" cy="200988"/>
          </a:xfrm>
        </p:grpSpPr>
        <p:sp>
          <p:nvSpPr>
            <p:cNvPr id="20507" name="Rectangle 27"/>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20508" name="Picture 28"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001985025"/>
      </p:ext>
    </p:extLst>
  </p:cSld>
  <p:clrMapOvr>
    <a:masterClrMapping/>
  </p:clrMapOvr>
  <p:transition spd="med"/>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6" y="-28575"/>
            <a:ext cx="5280025" cy="685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06" name="Line 2"/>
          <p:cNvSpPr>
            <a:spLocks noChangeShapeType="1"/>
          </p:cNvSpPr>
          <p:nvPr/>
        </p:nvSpPr>
        <p:spPr bwMode="auto">
          <a:xfrm flipH="1">
            <a:off x="6343650" y="381001"/>
            <a:ext cx="0" cy="4779963"/>
          </a:xfrm>
          <a:prstGeom prst="line">
            <a:avLst/>
          </a:prstGeom>
          <a:noFill/>
          <a:ln w="25400" cap="flat" cmpd="sng">
            <a:solidFill>
              <a:srgbClr val="000000"/>
            </a:solidFill>
            <a:prstDash val="sysDash"/>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1507" name="Line 3"/>
          <p:cNvSpPr>
            <a:spLocks noChangeShapeType="1"/>
          </p:cNvSpPr>
          <p:nvPr/>
        </p:nvSpPr>
        <p:spPr bwMode="auto">
          <a:xfrm flipH="1">
            <a:off x="9609138" y="381001"/>
            <a:ext cx="0" cy="4779963"/>
          </a:xfrm>
          <a:prstGeom prst="line">
            <a:avLst/>
          </a:prstGeom>
          <a:noFill/>
          <a:ln w="25400" cap="flat" cmpd="sng">
            <a:solidFill>
              <a:srgbClr val="000000"/>
            </a:solidFill>
            <a:prstDash val="sysDash"/>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1508" name="AutoShape 4"/>
          <p:cNvSpPr>
            <a:spLocks/>
          </p:cNvSpPr>
          <p:nvPr/>
        </p:nvSpPr>
        <p:spPr bwMode="auto">
          <a:xfrm>
            <a:off x="7645401" y="5200651"/>
            <a:ext cx="263525" cy="20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930"/>
                </a:moveTo>
                <a:lnTo>
                  <a:pt x="3027" y="0"/>
                </a:lnTo>
                <a:lnTo>
                  <a:pt x="10800" y="6558"/>
                </a:lnTo>
                <a:lnTo>
                  <a:pt x="18573" y="0"/>
                </a:lnTo>
                <a:lnTo>
                  <a:pt x="21600" y="5930"/>
                </a:lnTo>
                <a:lnTo>
                  <a:pt x="15827" y="10800"/>
                </a:lnTo>
                <a:lnTo>
                  <a:pt x="21600" y="15670"/>
                </a:lnTo>
                <a:lnTo>
                  <a:pt x="18573" y="21600"/>
                </a:lnTo>
                <a:lnTo>
                  <a:pt x="10800" y="15042"/>
                </a:lnTo>
                <a:lnTo>
                  <a:pt x="3027" y="21600"/>
                </a:lnTo>
                <a:lnTo>
                  <a:pt x="0" y="15670"/>
                </a:lnTo>
                <a:lnTo>
                  <a:pt x="577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1509" name="AutoShape 5"/>
          <p:cNvSpPr>
            <a:spLocks/>
          </p:cNvSpPr>
          <p:nvPr/>
        </p:nvSpPr>
        <p:spPr bwMode="auto">
          <a:xfrm>
            <a:off x="7708900" y="3398838"/>
            <a:ext cx="287338" cy="260350"/>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1510" name="AutoShape 6"/>
          <p:cNvSpPr>
            <a:spLocks/>
          </p:cNvSpPr>
          <p:nvPr/>
        </p:nvSpPr>
        <p:spPr bwMode="auto">
          <a:xfrm>
            <a:off x="7124700" y="835026"/>
            <a:ext cx="285750" cy="258763"/>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1511" name="AutoShape 7"/>
          <p:cNvSpPr>
            <a:spLocks/>
          </p:cNvSpPr>
          <p:nvPr/>
        </p:nvSpPr>
        <p:spPr bwMode="auto">
          <a:xfrm>
            <a:off x="8558213" y="835026"/>
            <a:ext cx="285750" cy="258763"/>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1512" name="AutoShape 8"/>
          <p:cNvSpPr>
            <a:spLocks/>
          </p:cNvSpPr>
          <p:nvPr/>
        </p:nvSpPr>
        <p:spPr bwMode="auto">
          <a:xfrm>
            <a:off x="7021514" y="46039"/>
            <a:ext cx="263525" cy="20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930"/>
                </a:moveTo>
                <a:lnTo>
                  <a:pt x="3027" y="0"/>
                </a:lnTo>
                <a:lnTo>
                  <a:pt x="10800" y="6558"/>
                </a:lnTo>
                <a:lnTo>
                  <a:pt x="18573" y="0"/>
                </a:lnTo>
                <a:lnTo>
                  <a:pt x="21600" y="5930"/>
                </a:lnTo>
                <a:lnTo>
                  <a:pt x="15827" y="10800"/>
                </a:lnTo>
                <a:lnTo>
                  <a:pt x="21600" y="15670"/>
                </a:lnTo>
                <a:lnTo>
                  <a:pt x="18573" y="21600"/>
                </a:lnTo>
                <a:lnTo>
                  <a:pt x="10800" y="15042"/>
                </a:lnTo>
                <a:lnTo>
                  <a:pt x="3027" y="21600"/>
                </a:lnTo>
                <a:lnTo>
                  <a:pt x="0" y="15670"/>
                </a:lnTo>
                <a:lnTo>
                  <a:pt x="577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1513" name="AutoShape 9"/>
          <p:cNvSpPr>
            <a:spLocks/>
          </p:cNvSpPr>
          <p:nvPr/>
        </p:nvSpPr>
        <p:spPr bwMode="auto">
          <a:xfrm>
            <a:off x="8712201" y="87314"/>
            <a:ext cx="265113" cy="20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930"/>
                </a:moveTo>
                <a:lnTo>
                  <a:pt x="3027" y="0"/>
                </a:lnTo>
                <a:lnTo>
                  <a:pt x="10800" y="6558"/>
                </a:lnTo>
                <a:lnTo>
                  <a:pt x="18573" y="0"/>
                </a:lnTo>
                <a:lnTo>
                  <a:pt x="21600" y="5930"/>
                </a:lnTo>
                <a:lnTo>
                  <a:pt x="15827" y="10800"/>
                </a:lnTo>
                <a:lnTo>
                  <a:pt x="21600" y="15670"/>
                </a:lnTo>
                <a:lnTo>
                  <a:pt x="18573" y="21600"/>
                </a:lnTo>
                <a:lnTo>
                  <a:pt x="10800" y="15042"/>
                </a:lnTo>
                <a:lnTo>
                  <a:pt x="3027" y="21600"/>
                </a:lnTo>
                <a:lnTo>
                  <a:pt x="0" y="15670"/>
                </a:lnTo>
                <a:lnTo>
                  <a:pt x="577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1514" name="AutoShape 10"/>
          <p:cNvSpPr>
            <a:spLocks/>
          </p:cNvSpPr>
          <p:nvPr/>
        </p:nvSpPr>
        <p:spPr bwMode="auto">
          <a:xfrm>
            <a:off x="9477376" y="2076450"/>
            <a:ext cx="263525" cy="204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930"/>
                </a:moveTo>
                <a:lnTo>
                  <a:pt x="3027" y="0"/>
                </a:lnTo>
                <a:lnTo>
                  <a:pt x="10800" y="6558"/>
                </a:lnTo>
                <a:lnTo>
                  <a:pt x="18573" y="0"/>
                </a:lnTo>
                <a:lnTo>
                  <a:pt x="21600" y="5930"/>
                </a:lnTo>
                <a:lnTo>
                  <a:pt x="15827" y="10800"/>
                </a:lnTo>
                <a:lnTo>
                  <a:pt x="21600" y="15670"/>
                </a:lnTo>
                <a:lnTo>
                  <a:pt x="18573" y="21600"/>
                </a:lnTo>
                <a:lnTo>
                  <a:pt x="10800" y="15042"/>
                </a:lnTo>
                <a:lnTo>
                  <a:pt x="3027" y="21600"/>
                </a:lnTo>
                <a:lnTo>
                  <a:pt x="0" y="15670"/>
                </a:lnTo>
                <a:lnTo>
                  <a:pt x="577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1515" name="AutoShape 11"/>
          <p:cNvSpPr>
            <a:spLocks/>
          </p:cNvSpPr>
          <p:nvPr/>
        </p:nvSpPr>
        <p:spPr bwMode="auto">
          <a:xfrm>
            <a:off x="6200775" y="2063751"/>
            <a:ext cx="285750" cy="258763"/>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1516" name="Line 12"/>
          <p:cNvSpPr>
            <a:spLocks noChangeShapeType="1"/>
          </p:cNvSpPr>
          <p:nvPr/>
        </p:nvSpPr>
        <p:spPr bwMode="auto">
          <a:xfrm>
            <a:off x="7859713" y="3835401"/>
            <a:ext cx="0" cy="1120775"/>
          </a:xfrm>
          <a:prstGeom prst="line">
            <a:avLst/>
          </a:prstGeom>
          <a:noFill/>
          <a:ln w="25400" cap="flat" cmpd="sng">
            <a:solidFill>
              <a:srgbClr val="000000"/>
            </a:solidFill>
            <a:prstDash val="solid"/>
            <a:round/>
            <a:headEnd type="triangl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1517" name="Line 13"/>
          <p:cNvSpPr>
            <a:spLocks noChangeShapeType="1"/>
          </p:cNvSpPr>
          <p:nvPr/>
        </p:nvSpPr>
        <p:spPr bwMode="auto">
          <a:xfrm>
            <a:off x="6602414" y="2322514"/>
            <a:ext cx="1106487" cy="230187"/>
          </a:xfrm>
          <a:prstGeom prst="line">
            <a:avLst/>
          </a:prstGeom>
          <a:noFill/>
          <a:ln w="25400" cap="flat" cmpd="sng">
            <a:solidFill>
              <a:srgbClr val="000000"/>
            </a:solidFill>
            <a:prstDash val="dot"/>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1518" name="Line 14"/>
          <p:cNvSpPr>
            <a:spLocks noChangeShapeType="1"/>
          </p:cNvSpPr>
          <p:nvPr/>
        </p:nvSpPr>
        <p:spPr bwMode="auto">
          <a:xfrm flipH="1">
            <a:off x="8364538" y="2211388"/>
            <a:ext cx="1027112" cy="341312"/>
          </a:xfrm>
          <a:prstGeom prst="line">
            <a:avLst/>
          </a:prstGeom>
          <a:noFill/>
          <a:ln w="25400" cap="flat" cmpd="sng">
            <a:solidFill>
              <a:srgbClr val="000000"/>
            </a:solidFill>
            <a:prstDash val="dot"/>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1519" name="Line 15"/>
          <p:cNvSpPr>
            <a:spLocks noChangeShapeType="1"/>
          </p:cNvSpPr>
          <p:nvPr/>
        </p:nvSpPr>
        <p:spPr bwMode="auto">
          <a:xfrm>
            <a:off x="7124700" y="381001"/>
            <a:ext cx="0" cy="314325"/>
          </a:xfrm>
          <a:prstGeom prst="line">
            <a:avLst/>
          </a:prstGeom>
          <a:noFill/>
          <a:ln w="25400" cap="flat" cmpd="sng">
            <a:solidFill>
              <a:srgbClr val="000000"/>
            </a:solidFill>
            <a:prstDash val="dot"/>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1520" name="Line 16"/>
          <p:cNvSpPr>
            <a:spLocks noChangeShapeType="1"/>
          </p:cNvSpPr>
          <p:nvPr/>
        </p:nvSpPr>
        <p:spPr bwMode="auto">
          <a:xfrm>
            <a:off x="8843963" y="381001"/>
            <a:ext cx="0" cy="314325"/>
          </a:xfrm>
          <a:prstGeom prst="line">
            <a:avLst/>
          </a:prstGeom>
          <a:noFill/>
          <a:ln w="25400" cap="flat" cmpd="sng">
            <a:solidFill>
              <a:srgbClr val="000000"/>
            </a:solidFill>
            <a:prstDash val="dot"/>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1521" name="AutoShape 17"/>
          <p:cNvSpPr>
            <a:spLocks/>
          </p:cNvSpPr>
          <p:nvPr/>
        </p:nvSpPr>
        <p:spPr bwMode="auto">
          <a:xfrm rot="5400000" flipH="1" flipV="1">
            <a:off x="7852570" y="4169570"/>
            <a:ext cx="1325563" cy="657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it-IT" altLang="it-IT"/>
          </a:p>
        </p:txBody>
      </p:sp>
      <p:sp>
        <p:nvSpPr>
          <p:cNvPr id="21522" name="AutoShape 18"/>
          <p:cNvSpPr>
            <a:spLocks/>
          </p:cNvSpPr>
          <p:nvPr/>
        </p:nvSpPr>
        <p:spPr bwMode="auto">
          <a:xfrm rot="16200000" flipV="1">
            <a:off x="6403182" y="4191795"/>
            <a:ext cx="1501775" cy="436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it-IT" altLang="it-IT"/>
          </a:p>
        </p:txBody>
      </p:sp>
      <p:sp>
        <p:nvSpPr>
          <p:cNvPr id="21523" name="Rectangle 19"/>
          <p:cNvSpPr>
            <a:spLocks/>
          </p:cNvSpPr>
          <p:nvPr/>
        </p:nvSpPr>
        <p:spPr bwMode="auto">
          <a:xfrm>
            <a:off x="2001839" y="695326"/>
            <a:ext cx="3386137" cy="505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GAME FORM</a:t>
            </a:r>
          </a:p>
          <a:p>
            <a:r>
              <a:rPr lang="it-IT" altLang="it-IT" sz="2000">
                <a:solidFill>
                  <a:srgbClr val="FF0000"/>
                </a:solidFill>
              </a:rPr>
              <a:t>EXERCISE N°6</a:t>
            </a:r>
          </a:p>
          <a:p>
            <a:r>
              <a:rPr lang="it-IT" altLang="it-IT" sz="2000">
                <a:solidFill>
                  <a:srgbClr val="FF0000"/>
                </a:solidFill>
              </a:rPr>
              <a:t>4VS4</a:t>
            </a:r>
          </a:p>
          <a:p>
            <a:r>
              <a:rPr lang="it-IT" altLang="it-IT" sz="2000"/>
              <a:t>The central midfielder passes the ball on the first defender who passes it to him . As soon as the midfielder received the ball , the strikers who are outside the shot come into play , followed by the defenders . Begins the 4vs4.</a:t>
            </a:r>
          </a:p>
          <a:p>
            <a:r>
              <a:rPr lang="it-IT" altLang="it-IT" sz="2000">
                <a:solidFill>
                  <a:srgbClr val="FF0000"/>
                </a:solidFill>
              </a:rPr>
              <a:t>Variant:</a:t>
            </a:r>
          </a:p>
          <a:p>
            <a:r>
              <a:rPr lang="it-IT" altLang="it-IT" sz="2000"/>
              <a:t>4vs3</a:t>
            </a:r>
          </a:p>
          <a:p>
            <a:r>
              <a:rPr lang="it-IT" altLang="it-IT" sz="2000"/>
              <a:t>5vs3</a:t>
            </a:r>
          </a:p>
          <a:p>
            <a:r>
              <a:rPr lang="it-IT" altLang="it-IT" sz="2000"/>
              <a:t>5vs4</a:t>
            </a:r>
          </a:p>
          <a:p>
            <a:r>
              <a:rPr lang="it-IT" altLang="it-IT" sz="2000"/>
              <a:t>5vs5</a:t>
            </a:r>
          </a:p>
        </p:txBody>
      </p:sp>
      <p:grpSp>
        <p:nvGrpSpPr>
          <p:cNvPr id="21524" name="Group 20"/>
          <p:cNvGrpSpPr>
            <a:grpSpLocks/>
          </p:cNvGrpSpPr>
          <p:nvPr/>
        </p:nvGrpSpPr>
        <p:grpSpPr bwMode="auto">
          <a:xfrm>
            <a:off x="1998663" y="6500815"/>
            <a:ext cx="684020" cy="200055"/>
            <a:chOff x="0" y="0"/>
            <a:chExt cx="684292" cy="200988"/>
          </a:xfrm>
        </p:grpSpPr>
        <p:sp>
          <p:nvSpPr>
            <p:cNvPr id="21525" name="Rectangle 21"/>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21526" name="Picture 22"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588533979"/>
      </p:ext>
    </p:extLst>
  </p:cSld>
  <p:clrMapOvr>
    <a:masterClrMapping/>
  </p:clrMapOvr>
  <p:transition spd="med"/>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70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0" name="Line 2"/>
          <p:cNvSpPr>
            <a:spLocks noChangeShapeType="1"/>
          </p:cNvSpPr>
          <p:nvPr/>
        </p:nvSpPr>
        <p:spPr bwMode="auto">
          <a:xfrm>
            <a:off x="5592763" y="4559300"/>
            <a:ext cx="4902200" cy="14288"/>
          </a:xfrm>
          <a:prstGeom prst="line">
            <a:avLst/>
          </a:prstGeom>
          <a:noFill/>
          <a:ln w="25400" cap="flat" cmpd="sng">
            <a:solidFill>
              <a:srgbClr val="000000"/>
            </a:solidFill>
            <a:prstDash val="sysDash"/>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grpSp>
        <p:nvGrpSpPr>
          <p:cNvPr id="22531" name="Group 3"/>
          <p:cNvGrpSpPr>
            <a:grpSpLocks/>
          </p:cNvGrpSpPr>
          <p:nvPr/>
        </p:nvGrpSpPr>
        <p:grpSpPr bwMode="auto">
          <a:xfrm>
            <a:off x="7859713" y="3834221"/>
            <a:ext cx="368300" cy="276999"/>
            <a:chOff x="0" y="-4371"/>
            <a:chExt cx="368697" cy="277983"/>
          </a:xfrm>
        </p:grpSpPr>
        <p:sp>
          <p:nvSpPr>
            <p:cNvPr id="22532" name="Rectangle 4"/>
            <p:cNvSpPr>
              <a:spLocks/>
            </p:cNvSpPr>
            <p:nvPr/>
          </p:nvSpPr>
          <p:spPr bwMode="auto">
            <a:xfrm>
              <a:off x="0" y="25383"/>
              <a:ext cx="368697" cy="218474"/>
            </a:xfrm>
            <a:prstGeom prst="rect">
              <a:avLst/>
            </a:prstGeom>
            <a:solidFill>
              <a:srgbClr val="FFFFFF"/>
            </a:solidFill>
            <a:ln w="9525" cap="flat" cmpd="sng">
              <a:solidFill>
                <a:srgbClr val="000000"/>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33" name="Rectangle 5"/>
            <p:cNvSpPr>
              <a:spLocks/>
            </p:cNvSpPr>
            <p:nvPr/>
          </p:nvSpPr>
          <p:spPr bwMode="auto">
            <a:xfrm>
              <a:off x="0" y="-4371"/>
              <a:ext cx="368697" cy="277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spAutoFit/>
            </a:bodyPr>
            <a:lstStyle/>
            <a:p>
              <a:pPr algn="ctr"/>
              <a:r>
                <a:rPr lang="it-IT" altLang="it-IT" sz="1200"/>
                <a:t>GK</a:t>
              </a:r>
            </a:p>
          </p:txBody>
        </p:sp>
      </p:grpSp>
      <p:sp>
        <p:nvSpPr>
          <p:cNvPr id="22534" name="AutoShape 6"/>
          <p:cNvSpPr>
            <a:spLocks/>
          </p:cNvSpPr>
          <p:nvPr/>
        </p:nvSpPr>
        <p:spPr bwMode="auto">
          <a:xfrm>
            <a:off x="6246814" y="1030289"/>
            <a:ext cx="192087" cy="21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985"/>
                </a:moveTo>
                <a:lnTo>
                  <a:pt x="5640" y="0"/>
                </a:lnTo>
                <a:lnTo>
                  <a:pt x="10800" y="5695"/>
                </a:lnTo>
                <a:lnTo>
                  <a:pt x="15960" y="0"/>
                </a:lnTo>
                <a:lnTo>
                  <a:pt x="21600" y="3985"/>
                </a:lnTo>
                <a:lnTo>
                  <a:pt x="15425" y="10800"/>
                </a:lnTo>
                <a:lnTo>
                  <a:pt x="21600" y="17615"/>
                </a:lnTo>
                <a:lnTo>
                  <a:pt x="15960" y="21600"/>
                </a:lnTo>
                <a:lnTo>
                  <a:pt x="10800" y="15905"/>
                </a:lnTo>
                <a:lnTo>
                  <a:pt x="5640" y="21600"/>
                </a:lnTo>
                <a:lnTo>
                  <a:pt x="0" y="17615"/>
                </a:lnTo>
                <a:lnTo>
                  <a:pt x="6175"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35" name="AutoShape 7"/>
          <p:cNvSpPr>
            <a:spLocks/>
          </p:cNvSpPr>
          <p:nvPr/>
        </p:nvSpPr>
        <p:spPr bwMode="auto">
          <a:xfrm>
            <a:off x="7626350" y="1660525"/>
            <a:ext cx="1920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985"/>
                </a:moveTo>
                <a:lnTo>
                  <a:pt x="5640" y="0"/>
                </a:lnTo>
                <a:lnTo>
                  <a:pt x="10800" y="5695"/>
                </a:lnTo>
                <a:lnTo>
                  <a:pt x="15960" y="0"/>
                </a:lnTo>
                <a:lnTo>
                  <a:pt x="21600" y="3985"/>
                </a:lnTo>
                <a:lnTo>
                  <a:pt x="15425" y="10800"/>
                </a:lnTo>
                <a:lnTo>
                  <a:pt x="21600" y="17615"/>
                </a:lnTo>
                <a:lnTo>
                  <a:pt x="15960" y="21600"/>
                </a:lnTo>
                <a:lnTo>
                  <a:pt x="10800" y="15905"/>
                </a:lnTo>
                <a:lnTo>
                  <a:pt x="5640" y="21600"/>
                </a:lnTo>
                <a:lnTo>
                  <a:pt x="0" y="17615"/>
                </a:lnTo>
                <a:lnTo>
                  <a:pt x="6175"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36" name="AutoShape 8"/>
          <p:cNvSpPr>
            <a:spLocks/>
          </p:cNvSpPr>
          <p:nvPr/>
        </p:nvSpPr>
        <p:spPr bwMode="auto">
          <a:xfrm>
            <a:off x="9117014" y="860425"/>
            <a:ext cx="192087"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985"/>
                </a:moveTo>
                <a:lnTo>
                  <a:pt x="5640" y="0"/>
                </a:lnTo>
                <a:lnTo>
                  <a:pt x="10800" y="5695"/>
                </a:lnTo>
                <a:lnTo>
                  <a:pt x="15960" y="0"/>
                </a:lnTo>
                <a:lnTo>
                  <a:pt x="21600" y="3985"/>
                </a:lnTo>
                <a:lnTo>
                  <a:pt x="15425" y="10800"/>
                </a:lnTo>
                <a:lnTo>
                  <a:pt x="21600" y="17615"/>
                </a:lnTo>
                <a:lnTo>
                  <a:pt x="15960" y="21600"/>
                </a:lnTo>
                <a:lnTo>
                  <a:pt x="10800" y="15905"/>
                </a:lnTo>
                <a:lnTo>
                  <a:pt x="5640" y="21600"/>
                </a:lnTo>
                <a:lnTo>
                  <a:pt x="0" y="17615"/>
                </a:lnTo>
                <a:lnTo>
                  <a:pt x="6175"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37" name="AutoShape 9"/>
          <p:cNvSpPr>
            <a:spLocks/>
          </p:cNvSpPr>
          <p:nvPr/>
        </p:nvSpPr>
        <p:spPr bwMode="auto">
          <a:xfrm>
            <a:off x="6383339" y="3286125"/>
            <a:ext cx="192087"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985"/>
                </a:moveTo>
                <a:lnTo>
                  <a:pt x="5640" y="0"/>
                </a:lnTo>
                <a:lnTo>
                  <a:pt x="10800" y="5695"/>
                </a:lnTo>
                <a:lnTo>
                  <a:pt x="15960" y="0"/>
                </a:lnTo>
                <a:lnTo>
                  <a:pt x="21600" y="3985"/>
                </a:lnTo>
                <a:lnTo>
                  <a:pt x="15425" y="10800"/>
                </a:lnTo>
                <a:lnTo>
                  <a:pt x="21600" y="17615"/>
                </a:lnTo>
                <a:lnTo>
                  <a:pt x="15960" y="21600"/>
                </a:lnTo>
                <a:lnTo>
                  <a:pt x="10800" y="15905"/>
                </a:lnTo>
                <a:lnTo>
                  <a:pt x="5640" y="21600"/>
                </a:lnTo>
                <a:lnTo>
                  <a:pt x="0" y="17615"/>
                </a:lnTo>
                <a:lnTo>
                  <a:pt x="6175"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38" name="AutoShape 10"/>
          <p:cNvSpPr>
            <a:spLocks/>
          </p:cNvSpPr>
          <p:nvPr/>
        </p:nvSpPr>
        <p:spPr bwMode="auto">
          <a:xfrm>
            <a:off x="9513889" y="3286125"/>
            <a:ext cx="192087"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985"/>
                </a:moveTo>
                <a:lnTo>
                  <a:pt x="5640" y="0"/>
                </a:lnTo>
                <a:lnTo>
                  <a:pt x="10800" y="5695"/>
                </a:lnTo>
                <a:lnTo>
                  <a:pt x="15960" y="0"/>
                </a:lnTo>
                <a:lnTo>
                  <a:pt x="21600" y="3985"/>
                </a:lnTo>
                <a:lnTo>
                  <a:pt x="15425" y="10800"/>
                </a:lnTo>
                <a:lnTo>
                  <a:pt x="21600" y="17615"/>
                </a:lnTo>
                <a:lnTo>
                  <a:pt x="15960" y="21600"/>
                </a:lnTo>
                <a:lnTo>
                  <a:pt x="10800" y="15905"/>
                </a:lnTo>
                <a:lnTo>
                  <a:pt x="5640" y="21600"/>
                </a:lnTo>
                <a:lnTo>
                  <a:pt x="0" y="17615"/>
                </a:lnTo>
                <a:lnTo>
                  <a:pt x="6175"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39" name="AutoShape 11"/>
          <p:cNvSpPr>
            <a:spLocks/>
          </p:cNvSpPr>
          <p:nvPr/>
        </p:nvSpPr>
        <p:spPr bwMode="auto">
          <a:xfrm>
            <a:off x="7762875" y="2535239"/>
            <a:ext cx="192088" cy="21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985"/>
                </a:moveTo>
                <a:lnTo>
                  <a:pt x="5640" y="0"/>
                </a:lnTo>
                <a:lnTo>
                  <a:pt x="10800" y="5695"/>
                </a:lnTo>
                <a:lnTo>
                  <a:pt x="15960" y="0"/>
                </a:lnTo>
                <a:lnTo>
                  <a:pt x="21600" y="3985"/>
                </a:lnTo>
                <a:lnTo>
                  <a:pt x="15425" y="10800"/>
                </a:lnTo>
                <a:lnTo>
                  <a:pt x="21600" y="17615"/>
                </a:lnTo>
                <a:lnTo>
                  <a:pt x="15960" y="21600"/>
                </a:lnTo>
                <a:lnTo>
                  <a:pt x="10800" y="15905"/>
                </a:lnTo>
                <a:lnTo>
                  <a:pt x="5640" y="21600"/>
                </a:lnTo>
                <a:lnTo>
                  <a:pt x="0" y="17615"/>
                </a:lnTo>
                <a:lnTo>
                  <a:pt x="6175"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40" name="AutoShape 12"/>
          <p:cNvSpPr>
            <a:spLocks/>
          </p:cNvSpPr>
          <p:nvPr/>
        </p:nvSpPr>
        <p:spPr bwMode="auto">
          <a:xfrm>
            <a:off x="7859713" y="546101"/>
            <a:ext cx="258762" cy="252413"/>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41" name="AutoShape 13"/>
          <p:cNvSpPr>
            <a:spLocks/>
          </p:cNvSpPr>
          <p:nvPr/>
        </p:nvSpPr>
        <p:spPr bwMode="auto">
          <a:xfrm>
            <a:off x="9350376" y="1309688"/>
            <a:ext cx="258763" cy="252412"/>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42" name="AutoShape 14"/>
          <p:cNvSpPr>
            <a:spLocks/>
          </p:cNvSpPr>
          <p:nvPr/>
        </p:nvSpPr>
        <p:spPr bwMode="auto">
          <a:xfrm>
            <a:off x="6727825" y="1012826"/>
            <a:ext cx="260350" cy="252413"/>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43" name="AutoShape 15"/>
          <p:cNvSpPr>
            <a:spLocks/>
          </p:cNvSpPr>
          <p:nvPr/>
        </p:nvSpPr>
        <p:spPr bwMode="auto">
          <a:xfrm>
            <a:off x="7988300" y="1687513"/>
            <a:ext cx="260350" cy="252412"/>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44" name="AutoShape 16"/>
          <p:cNvSpPr>
            <a:spLocks/>
          </p:cNvSpPr>
          <p:nvPr/>
        </p:nvSpPr>
        <p:spPr bwMode="auto">
          <a:xfrm>
            <a:off x="6343651" y="2562226"/>
            <a:ext cx="258763" cy="252413"/>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45" name="AutoShape 17"/>
          <p:cNvSpPr>
            <a:spLocks/>
          </p:cNvSpPr>
          <p:nvPr/>
        </p:nvSpPr>
        <p:spPr bwMode="auto">
          <a:xfrm>
            <a:off x="9342438" y="2562226"/>
            <a:ext cx="260350" cy="252413"/>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46" name="AutoShape 18"/>
          <p:cNvSpPr>
            <a:spLocks/>
          </p:cNvSpPr>
          <p:nvPr/>
        </p:nvSpPr>
        <p:spPr bwMode="auto">
          <a:xfrm>
            <a:off x="7859713" y="3438526"/>
            <a:ext cx="258762" cy="252413"/>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47" name="Rectangle 19"/>
          <p:cNvSpPr>
            <a:spLocks/>
          </p:cNvSpPr>
          <p:nvPr/>
        </p:nvSpPr>
        <p:spPr bwMode="auto">
          <a:xfrm>
            <a:off x="1797051" y="546101"/>
            <a:ext cx="3590925" cy="5324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52388" indent="-52388">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2000">
                <a:solidFill>
                  <a:srgbClr val="FF0000"/>
                </a:solidFill>
              </a:rPr>
              <a:t>GAME FORM</a:t>
            </a:r>
          </a:p>
          <a:p>
            <a:endParaRPr lang="it-IT" altLang="it-IT" sz="2000">
              <a:solidFill>
                <a:srgbClr val="FF0000"/>
              </a:solidFill>
            </a:endParaRPr>
          </a:p>
          <a:p>
            <a:r>
              <a:rPr lang="it-IT" altLang="it-IT" sz="2000">
                <a:solidFill>
                  <a:srgbClr val="FF0000"/>
                </a:solidFill>
              </a:rPr>
              <a:t>EXERCISE N°7</a:t>
            </a:r>
          </a:p>
          <a:p>
            <a:r>
              <a:rPr lang="it-IT" altLang="it-IT" sz="2000">
                <a:solidFill>
                  <a:srgbClr val="FF0000"/>
                </a:solidFill>
              </a:rPr>
              <a:t>7VS6</a:t>
            </a:r>
          </a:p>
          <a:p>
            <a:r>
              <a:rPr lang="it-IT" altLang="it-IT" sz="2000"/>
              <a:t>Two teams. The team of strikers can score in both ports and may also go behind the door . The defenders can score in the front door only after 5 steps below.</a:t>
            </a:r>
          </a:p>
          <a:p>
            <a:r>
              <a:rPr lang="it-IT" altLang="it-IT" sz="2000">
                <a:solidFill>
                  <a:srgbClr val="FF0000"/>
                </a:solidFill>
              </a:rPr>
              <a:t>Variant: </a:t>
            </a:r>
          </a:p>
          <a:p>
            <a:r>
              <a:rPr lang="it-IT" altLang="it-IT" sz="2000"/>
              <a:t>7vs7</a:t>
            </a:r>
          </a:p>
          <a:p>
            <a:r>
              <a:rPr lang="it-IT" altLang="it-IT" sz="2000"/>
              <a:t>6vs6</a:t>
            </a:r>
          </a:p>
          <a:p>
            <a:r>
              <a:rPr lang="it-IT" altLang="it-IT" sz="2000"/>
              <a:t>5vs6</a:t>
            </a:r>
          </a:p>
          <a:p>
            <a:endParaRPr lang="it-IT" altLang="it-IT" sz="2000"/>
          </a:p>
          <a:p>
            <a:r>
              <a:rPr lang="it-IT" altLang="it-IT" sz="2000">
                <a:solidFill>
                  <a:srgbClr val="FF0000"/>
                </a:solidFill>
              </a:rPr>
              <a:t>SKILL AQUISITION</a:t>
            </a:r>
          </a:p>
          <a:p>
            <a:pPr>
              <a:buSzPct val="100000"/>
              <a:buFontTx/>
              <a:buChar char="-"/>
            </a:pPr>
            <a:r>
              <a:rPr lang="it-IT" altLang="it-IT" sz="2000"/>
              <a:t>Breadth and depth</a:t>
            </a:r>
          </a:p>
          <a:p>
            <a:pPr>
              <a:buSzPct val="100000"/>
              <a:buFontTx/>
              <a:buChar char="-"/>
            </a:pPr>
            <a:r>
              <a:rPr lang="it-IT" altLang="it-IT" sz="2000"/>
              <a:t>Movement to S and C</a:t>
            </a:r>
          </a:p>
        </p:txBody>
      </p:sp>
      <p:grpSp>
        <p:nvGrpSpPr>
          <p:cNvPr id="22548" name="Group 20"/>
          <p:cNvGrpSpPr>
            <a:grpSpLocks/>
          </p:cNvGrpSpPr>
          <p:nvPr/>
        </p:nvGrpSpPr>
        <p:grpSpPr bwMode="auto">
          <a:xfrm>
            <a:off x="1998663" y="6500815"/>
            <a:ext cx="684020" cy="200055"/>
            <a:chOff x="0" y="0"/>
            <a:chExt cx="684292" cy="200988"/>
          </a:xfrm>
        </p:grpSpPr>
        <p:sp>
          <p:nvSpPr>
            <p:cNvPr id="22549" name="Rectangle 21"/>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22550" name="Picture 22"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80906971"/>
      </p:ext>
    </p:extLst>
  </p:cSld>
  <p:clrMapOvr>
    <a:masterClrMapping/>
  </p:clrMapOvr>
  <p:transition spd="med"/>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4" name="Line 2"/>
          <p:cNvSpPr>
            <a:spLocks noChangeShapeType="1"/>
          </p:cNvSpPr>
          <p:nvPr/>
        </p:nvSpPr>
        <p:spPr bwMode="auto">
          <a:xfrm>
            <a:off x="7996238" y="1460500"/>
            <a:ext cx="12700" cy="2730500"/>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3555" name="AutoShape 3"/>
          <p:cNvSpPr>
            <a:spLocks/>
          </p:cNvSpPr>
          <p:nvPr/>
        </p:nvSpPr>
        <p:spPr bwMode="auto">
          <a:xfrm>
            <a:off x="6097588" y="873125"/>
            <a:ext cx="273050" cy="287338"/>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3556" name="AutoShape 4"/>
          <p:cNvSpPr>
            <a:spLocks/>
          </p:cNvSpPr>
          <p:nvPr/>
        </p:nvSpPr>
        <p:spPr bwMode="auto">
          <a:xfrm>
            <a:off x="7723188" y="585789"/>
            <a:ext cx="273050" cy="287337"/>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3557" name="AutoShape 5"/>
          <p:cNvSpPr>
            <a:spLocks/>
          </p:cNvSpPr>
          <p:nvPr/>
        </p:nvSpPr>
        <p:spPr bwMode="auto">
          <a:xfrm>
            <a:off x="8980489" y="2185989"/>
            <a:ext cx="274637" cy="287337"/>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3558" name="AutoShape 6"/>
          <p:cNvSpPr>
            <a:spLocks/>
          </p:cNvSpPr>
          <p:nvPr/>
        </p:nvSpPr>
        <p:spPr bwMode="auto">
          <a:xfrm>
            <a:off x="6386513" y="3373439"/>
            <a:ext cx="273050" cy="287337"/>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3559" name="AutoShape 7"/>
          <p:cNvSpPr>
            <a:spLocks/>
          </p:cNvSpPr>
          <p:nvPr/>
        </p:nvSpPr>
        <p:spPr bwMode="auto">
          <a:xfrm>
            <a:off x="6143625" y="4591050"/>
            <a:ext cx="196850" cy="196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252"/>
                </a:moveTo>
                <a:lnTo>
                  <a:pt x="5191" y="0"/>
                </a:lnTo>
                <a:lnTo>
                  <a:pt x="10800" y="5588"/>
                </a:lnTo>
                <a:lnTo>
                  <a:pt x="16409" y="0"/>
                </a:lnTo>
                <a:lnTo>
                  <a:pt x="21600" y="5252"/>
                </a:lnTo>
                <a:lnTo>
                  <a:pt x="16031" y="10800"/>
                </a:lnTo>
                <a:lnTo>
                  <a:pt x="21600" y="16348"/>
                </a:lnTo>
                <a:lnTo>
                  <a:pt x="16409" y="21600"/>
                </a:lnTo>
                <a:lnTo>
                  <a:pt x="10800" y="16012"/>
                </a:lnTo>
                <a:lnTo>
                  <a:pt x="5191" y="21600"/>
                </a:lnTo>
                <a:lnTo>
                  <a:pt x="0" y="16348"/>
                </a:lnTo>
                <a:lnTo>
                  <a:pt x="5569"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3560" name="AutoShape 8"/>
          <p:cNvSpPr>
            <a:spLocks/>
          </p:cNvSpPr>
          <p:nvPr/>
        </p:nvSpPr>
        <p:spPr bwMode="auto">
          <a:xfrm>
            <a:off x="9299575" y="4729163"/>
            <a:ext cx="198438" cy="196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252"/>
                </a:moveTo>
                <a:lnTo>
                  <a:pt x="5191" y="0"/>
                </a:lnTo>
                <a:lnTo>
                  <a:pt x="10800" y="5588"/>
                </a:lnTo>
                <a:lnTo>
                  <a:pt x="16409" y="0"/>
                </a:lnTo>
                <a:lnTo>
                  <a:pt x="21600" y="5252"/>
                </a:lnTo>
                <a:lnTo>
                  <a:pt x="16031" y="10800"/>
                </a:lnTo>
                <a:lnTo>
                  <a:pt x="21600" y="16348"/>
                </a:lnTo>
                <a:lnTo>
                  <a:pt x="16409" y="21600"/>
                </a:lnTo>
                <a:lnTo>
                  <a:pt x="10800" y="16012"/>
                </a:lnTo>
                <a:lnTo>
                  <a:pt x="5191" y="21600"/>
                </a:lnTo>
                <a:lnTo>
                  <a:pt x="0" y="16348"/>
                </a:lnTo>
                <a:lnTo>
                  <a:pt x="5569"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3561" name="AutoShape 9"/>
          <p:cNvSpPr>
            <a:spLocks/>
          </p:cNvSpPr>
          <p:nvPr/>
        </p:nvSpPr>
        <p:spPr bwMode="auto">
          <a:xfrm>
            <a:off x="6869114" y="2374900"/>
            <a:ext cx="198437" cy="196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252"/>
                </a:moveTo>
                <a:lnTo>
                  <a:pt x="5191" y="0"/>
                </a:lnTo>
                <a:lnTo>
                  <a:pt x="10800" y="5588"/>
                </a:lnTo>
                <a:lnTo>
                  <a:pt x="16409" y="0"/>
                </a:lnTo>
                <a:lnTo>
                  <a:pt x="21600" y="5252"/>
                </a:lnTo>
                <a:lnTo>
                  <a:pt x="16031" y="10800"/>
                </a:lnTo>
                <a:lnTo>
                  <a:pt x="21600" y="16348"/>
                </a:lnTo>
                <a:lnTo>
                  <a:pt x="16409" y="21600"/>
                </a:lnTo>
                <a:lnTo>
                  <a:pt x="10800" y="16012"/>
                </a:lnTo>
                <a:lnTo>
                  <a:pt x="5191" y="21600"/>
                </a:lnTo>
                <a:lnTo>
                  <a:pt x="0" y="16348"/>
                </a:lnTo>
                <a:lnTo>
                  <a:pt x="5569"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3562" name="AutoShape 10"/>
          <p:cNvSpPr>
            <a:spLocks/>
          </p:cNvSpPr>
          <p:nvPr/>
        </p:nvSpPr>
        <p:spPr bwMode="auto">
          <a:xfrm>
            <a:off x="9155114" y="3132138"/>
            <a:ext cx="198437" cy="196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252"/>
                </a:moveTo>
                <a:lnTo>
                  <a:pt x="5191" y="0"/>
                </a:lnTo>
                <a:lnTo>
                  <a:pt x="10800" y="5588"/>
                </a:lnTo>
                <a:lnTo>
                  <a:pt x="16409" y="0"/>
                </a:lnTo>
                <a:lnTo>
                  <a:pt x="21600" y="5252"/>
                </a:lnTo>
                <a:lnTo>
                  <a:pt x="16031" y="10800"/>
                </a:lnTo>
                <a:lnTo>
                  <a:pt x="21600" y="16348"/>
                </a:lnTo>
                <a:lnTo>
                  <a:pt x="16409" y="21600"/>
                </a:lnTo>
                <a:lnTo>
                  <a:pt x="10800" y="16012"/>
                </a:lnTo>
                <a:lnTo>
                  <a:pt x="5191" y="21600"/>
                </a:lnTo>
                <a:lnTo>
                  <a:pt x="0" y="16348"/>
                </a:lnTo>
                <a:lnTo>
                  <a:pt x="5569"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3563" name="AutoShape 11"/>
          <p:cNvSpPr>
            <a:spLocks/>
          </p:cNvSpPr>
          <p:nvPr/>
        </p:nvSpPr>
        <p:spPr bwMode="auto">
          <a:xfrm>
            <a:off x="8480425" y="774700"/>
            <a:ext cx="198438" cy="196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252"/>
                </a:moveTo>
                <a:lnTo>
                  <a:pt x="5191" y="0"/>
                </a:lnTo>
                <a:lnTo>
                  <a:pt x="10800" y="5588"/>
                </a:lnTo>
                <a:lnTo>
                  <a:pt x="16409" y="0"/>
                </a:lnTo>
                <a:lnTo>
                  <a:pt x="21600" y="5252"/>
                </a:lnTo>
                <a:lnTo>
                  <a:pt x="16031" y="10800"/>
                </a:lnTo>
                <a:lnTo>
                  <a:pt x="21600" y="16348"/>
                </a:lnTo>
                <a:lnTo>
                  <a:pt x="16409" y="21600"/>
                </a:lnTo>
                <a:lnTo>
                  <a:pt x="10800" y="16012"/>
                </a:lnTo>
                <a:lnTo>
                  <a:pt x="5191" y="21600"/>
                </a:lnTo>
                <a:lnTo>
                  <a:pt x="0" y="16348"/>
                </a:lnTo>
                <a:lnTo>
                  <a:pt x="5569"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3564" name="AutoShape 12"/>
          <p:cNvSpPr>
            <a:spLocks/>
          </p:cNvSpPr>
          <p:nvPr/>
        </p:nvSpPr>
        <p:spPr bwMode="auto">
          <a:xfrm>
            <a:off x="7586664" y="5583238"/>
            <a:ext cx="136525" cy="165100"/>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3565" name="AutoShape 13"/>
          <p:cNvSpPr>
            <a:spLocks/>
          </p:cNvSpPr>
          <p:nvPr/>
        </p:nvSpPr>
        <p:spPr bwMode="auto">
          <a:xfrm>
            <a:off x="8434389" y="5583238"/>
            <a:ext cx="134937" cy="165100"/>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3566" name="Rectangle 14"/>
          <p:cNvSpPr>
            <a:spLocks/>
          </p:cNvSpPr>
          <p:nvPr/>
        </p:nvSpPr>
        <p:spPr bwMode="auto">
          <a:xfrm>
            <a:off x="7845425" y="5399089"/>
            <a:ext cx="477838"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200"/>
              <a:t>GK</a:t>
            </a:r>
          </a:p>
        </p:txBody>
      </p:sp>
      <p:sp>
        <p:nvSpPr>
          <p:cNvPr id="23567" name="Rectangle 15"/>
          <p:cNvSpPr>
            <a:spLocks/>
          </p:cNvSpPr>
          <p:nvPr/>
        </p:nvSpPr>
        <p:spPr bwMode="auto">
          <a:xfrm>
            <a:off x="1878014" y="585789"/>
            <a:ext cx="3373437" cy="4401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GAME FORM</a:t>
            </a:r>
          </a:p>
          <a:p>
            <a:endParaRPr lang="it-IT" altLang="it-IT" sz="2000">
              <a:solidFill>
                <a:srgbClr val="FF0000"/>
              </a:solidFill>
            </a:endParaRPr>
          </a:p>
          <a:p>
            <a:r>
              <a:rPr lang="it-IT" altLang="it-IT" sz="2000">
                <a:solidFill>
                  <a:srgbClr val="FF0000"/>
                </a:solidFill>
              </a:rPr>
              <a:t>EXERCISE N°8</a:t>
            </a:r>
          </a:p>
          <a:p>
            <a:r>
              <a:rPr lang="it-IT" altLang="it-IT" sz="2000">
                <a:solidFill>
                  <a:srgbClr val="FF0000"/>
                </a:solidFill>
              </a:rPr>
              <a:t>5VS4</a:t>
            </a:r>
          </a:p>
          <a:p>
            <a:r>
              <a:rPr lang="it-IT" altLang="it-IT" sz="2000"/>
              <a:t>They can not move to the center of the pitch and the players are forced to play the sides .</a:t>
            </a:r>
          </a:p>
          <a:p>
            <a:endParaRPr lang="it-IT" altLang="it-IT" sz="2000">
              <a:solidFill>
                <a:srgbClr val="FF0000"/>
              </a:solidFill>
            </a:endParaRPr>
          </a:p>
          <a:p>
            <a:r>
              <a:rPr lang="it-IT" altLang="it-IT" sz="2000">
                <a:solidFill>
                  <a:srgbClr val="FF0000"/>
                </a:solidFill>
              </a:rPr>
              <a:t>Variant:</a:t>
            </a:r>
          </a:p>
          <a:p>
            <a:r>
              <a:rPr lang="it-IT" altLang="it-IT" sz="2000"/>
              <a:t>4vs4</a:t>
            </a:r>
          </a:p>
          <a:p>
            <a:r>
              <a:rPr lang="it-IT" altLang="it-IT" sz="2000"/>
              <a:t>3vs4</a:t>
            </a:r>
          </a:p>
          <a:p>
            <a:r>
              <a:rPr lang="it-IT" altLang="it-IT" sz="2000"/>
              <a:t>6vs6</a:t>
            </a:r>
          </a:p>
          <a:p>
            <a:r>
              <a:rPr lang="it-IT" altLang="it-IT" sz="2000"/>
              <a:t>5vs6</a:t>
            </a:r>
          </a:p>
        </p:txBody>
      </p:sp>
      <p:grpSp>
        <p:nvGrpSpPr>
          <p:cNvPr id="23568" name="Group 16"/>
          <p:cNvGrpSpPr>
            <a:grpSpLocks/>
          </p:cNvGrpSpPr>
          <p:nvPr/>
        </p:nvGrpSpPr>
        <p:grpSpPr bwMode="auto">
          <a:xfrm>
            <a:off x="1998663" y="6500815"/>
            <a:ext cx="684020" cy="200055"/>
            <a:chOff x="0" y="0"/>
            <a:chExt cx="684292" cy="200988"/>
          </a:xfrm>
        </p:grpSpPr>
        <p:sp>
          <p:nvSpPr>
            <p:cNvPr id="23569" name="Rectangle 17"/>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23570" name="Picture 18"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814101092"/>
      </p:ext>
    </p:extLst>
  </p:cSld>
  <p:clrMapOvr>
    <a:masterClrMapping/>
  </p:clrMapOvr>
  <p:transition spd="med"/>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78" name="AutoShape 2"/>
          <p:cNvSpPr>
            <a:spLocks/>
          </p:cNvSpPr>
          <p:nvPr/>
        </p:nvSpPr>
        <p:spPr bwMode="auto">
          <a:xfrm>
            <a:off x="6207125" y="3808414"/>
            <a:ext cx="287338" cy="123825"/>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79" name="AutoShape 3"/>
          <p:cNvSpPr>
            <a:spLocks/>
          </p:cNvSpPr>
          <p:nvPr/>
        </p:nvSpPr>
        <p:spPr bwMode="auto">
          <a:xfrm>
            <a:off x="6904038" y="3808414"/>
            <a:ext cx="285750" cy="123825"/>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80" name="AutoShape 4"/>
          <p:cNvSpPr>
            <a:spLocks/>
          </p:cNvSpPr>
          <p:nvPr/>
        </p:nvSpPr>
        <p:spPr bwMode="auto">
          <a:xfrm>
            <a:off x="8856663" y="3808414"/>
            <a:ext cx="285750" cy="123825"/>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81" name="AutoShape 5"/>
          <p:cNvSpPr>
            <a:spLocks/>
          </p:cNvSpPr>
          <p:nvPr/>
        </p:nvSpPr>
        <p:spPr bwMode="auto">
          <a:xfrm>
            <a:off x="9798050" y="3808414"/>
            <a:ext cx="287338" cy="123825"/>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82" name="Line 6"/>
          <p:cNvSpPr>
            <a:spLocks noChangeShapeType="1"/>
          </p:cNvSpPr>
          <p:nvPr/>
        </p:nvSpPr>
        <p:spPr bwMode="auto">
          <a:xfrm>
            <a:off x="5592764" y="4914900"/>
            <a:ext cx="4929187" cy="0"/>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4583" name="AutoShape 7"/>
          <p:cNvSpPr>
            <a:spLocks/>
          </p:cNvSpPr>
          <p:nvPr/>
        </p:nvSpPr>
        <p:spPr bwMode="auto">
          <a:xfrm>
            <a:off x="6207125" y="1092200"/>
            <a:ext cx="287338" cy="190500"/>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84" name="AutoShape 8"/>
          <p:cNvSpPr>
            <a:spLocks/>
          </p:cNvSpPr>
          <p:nvPr/>
        </p:nvSpPr>
        <p:spPr bwMode="auto">
          <a:xfrm>
            <a:off x="6345239" y="2281239"/>
            <a:ext cx="287337" cy="192087"/>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85" name="AutoShape 9"/>
          <p:cNvSpPr>
            <a:spLocks/>
          </p:cNvSpPr>
          <p:nvPr/>
        </p:nvSpPr>
        <p:spPr bwMode="auto">
          <a:xfrm>
            <a:off x="7834314" y="630238"/>
            <a:ext cx="287337" cy="190500"/>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86" name="AutoShape 10"/>
          <p:cNvSpPr>
            <a:spLocks/>
          </p:cNvSpPr>
          <p:nvPr/>
        </p:nvSpPr>
        <p:spPr bwMode="auto">
          <a:xfrm>
            <a:off x="9156700" y="2281239"/>
            <a:ext cx="287338" cy="192087"/>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87" name="AutoShape 11"/>
          <p:cNvSpPr>
            <a:spLocks/>
          </p:cNvSpPr>
          <p:nvPr/>
        </p:nvSpPr>
        <p:spPr bwMode="auto">
          <a:xfrm>
            <a:off x="9444038" y="1203325"/>
            <a:ext cx="285750" cy="190500"/>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88" name="AutoShape 12"/>
          <p:cNvSpPr>
            <a:spLocks/>
          </p:cNvSpPr>
          <p:nvPr/>
        </p:nvSpPr>
        <p:spPr bwMode="auto">
          <a:xfrm>
            <a:off x="7878764" y="1744663"/>
            <a:ext cx="198437" cy="209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707"/>
                </a:moveTo>
                <a:lnTo>
                  <a:pt x="5411" y="0"/>
                </a:lnTo>
                <a:lnTo>
                  <a:pt x="10800" y="5623"/>
                </a:lnTo>
                <a:lnTo>
                  <a:pt x="16189" y="0"/>
                </a:lnTo>
                <a:lnTo>
                  <a:pt x="21600" y="4707"/>
                </a:lnTo>
                <a:lnTo>
                  <a:pt x="15761" y="10800"/>
                </a:lnTo>
                <a:lnTo>
                  <a:pt x="21600" y="16893"/>
                </a:lnTo>
                <a:lnTo>
                  <a:pt x="16189" y="21600"/>
                </a:lnTo>
                <a:lnTo>
                  <a:pt x="10800" y="15977"/>
                </a:lnTo>
                <a:lnTo>
                  <a:pt x="5411" y="21600"/>
                </a:lnTo>
                <a:lnTo>
                  <a:pt x="0" y="16893"/>
                </a:lnTo>
                <a:lnTo>
                  <a:pt x="5839"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89" name="AutoShape 13"/>
          <p:cNvSpPr>
            <a:spLocks/>
          </p:cNvSpPr>
          <p:nvPr/>
        </p:nvSpPr>
        <p:spPr bwMode="auto">
          <a:xfrm>
            <a:off x="7091364" y="2211388"/>
            <a:ext cx="198437" cy="209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707"/>
                </a:moveTo>
                <a:lnTo>
                  <a:pt x="5411" y="0"/>
                </a:lnTo>
                <a:lnTo>
                  <a:pt x="10800" y="5623"/>
                </a:lnTo>
                <a:lnTo>
                  <a:pt x="16189" y="0"/>
                </a:lnTo>
                <a:lnTo>
                  <a:pt x="21600" y="4707"/>
                </a:lnTo>
                <a:lnTo>
                  <a:pt x="15761" y="10800"/>
                </a:lnTo>
                <a:lnTo>
                  <a:pt x="21600" y="16893"/>
                </a:lnTo>
                <a:lnTo>
                  <a:pt x="16189" y="21600"/>
                </a:lnTo>
                <a:lnTo>
                  <a:pt x="10800" y="15977"/>
                </a:lnTo>
                <a:lnTo>
                  <a:pt x="5411" y="21600"/>
                </a:lnTo>
                <a:lnTo>
                  <a:pt x="0" y="16893"/>
                </a:lnTo>
                <a:lnTo>
                  <a:pt x="5839"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90" name="AutoShape 14"/>
          <p:cNvSpPr>
            <a:spLocks/>
          </p:cNvSpPr>
          <p:nvPr/>
        </p:nvSpPr>
        <p:spPr bwMode="auto">
          <a:xfrm>
            <a:off x="9175750" y="1771650"/>
            <a:ext cx="198438" cy="209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707"/>
                </a:moveTo>
                <a:lnTo>
                  <a:pt x="5411" y="0"/>
                </a:lnTo>
                <a:lnTo>
                  <a:pt x="10800" y="5623"/>
                </a:lnTo>
                <a:lnTo>
                  <a:pt x="16189" y="0"/>
                </a:lnTo>
                <a:lnTo>
                  <a:pt x="21600" y="4707"/>
                </a:lnTo>
                <a:lnTo>
                  <a:pt x="15761" y="10800"/>
                </a:lnTo>
                <a:lnTo>
                  <a:pt x="21600" y="16893"/>
                </a:lnTo>
                <a:lnTo>
                  <a:pt x="16189" y="21600"/>
                </a:lnTo>
                <a:lnTo>
                  <a:pt x="10800" y="15977"/>
                </a:lnTo>
                <a:lnTo>
                  <a:pt x="5411" y="21600"/>
                </a:lnTo>
                <a:lnTo>
                  <a:pt x="0" y="16893"/>
                </a:lnTo>
                <a:lnTo>
                  <a:pt x="5839"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91" name="AutoShape 15"/>
          <p:cNvSpPr>
            <a:spLocks/>
          </p:cNvSpPr>
          <p:nvPr/>
        </p:nvSpPr>
        <p:spPr bwMode="auto">
          <a:xfrm>
            <a:off x="6677025" y="3086101"/>
            <a:ext cx="198438" cy="207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707"/>
                </a:moveTo>
                <a:lnTo>
                  <a:pt x="5411" y="0"/>
                </a:lnTo>
                <a:lnTo>
                  <a:pt x="10800" y="5623"/>
                </a:lnTo>
                <a:lnTo>
                  <a:pt x="16189" y="0"/>
                </a:lnTo>
                <a:lnTo>
                  <a:pt x="21600" y="4707"/>
                </a:lnTo>
                <a:lnTo>
                  <a:pt x="15761" y="10800"/>
                </a:lnTo>
                <a:lnTo>
                  <a:pt x="21600" y="16893"/>
                </a:lnTo>
                <a:lnTo>
                  <a:pt x="16189" y="21600"/>
                </a:lnTo>
                <a:lnTo>
                  <a:pt x="10800" y="15977"/>
                </a:lnTo>
                <a:lnTo>
                  <a:pt x="5411" y="21600"/>
                </a:lnTo>
                <a:lnTo>
                  <a:pt x="0" y="16893"/>
                </a:lnTo>
                <a:lnTo>
                  <a:pt x="5839"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92" name="AutoShape 16"/>
          <p:cNvSpPr>
            <a:spLocks/>
          </p:cNvSpPr>
          <p:nvPr/>
        </p:nvSpPr>
        <p:spPr bwMode="auto">
          <a:xfrm>
            <a:off x="8929689" y="3086101"/>
            <a:ext cx="198437" cy="207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707"/>
                </a:moveTo>
                <a:lnTo>
                  <a:pt x="5411" y="0"/>
                </a:lnTo>
                <a:lnTo>
                  <a:pt x="10800" y="5623"/>
                </a:lnTo>
                <a:lnTo>
                  <a:pt x="16189" y="0"/>
                </a:lnTo>
                <a:lnTo>
                  <a:pt x="21600" y="4707"/>
                </a:lnTo>
                <a:lnTo>
                  <a:pt x="15761" y="10800"/>
                </a:lnTo>
                <a:lnTo>
                  <a:pt x="21600" y="16893"/>
                </a:lnTo>
                <a:lnTo>
                  <a:pt x="16189" y="21600"/>
                </a:lnTo>
                <a:lnTo>
                  <a:pt x="10800" y="15977"/>
                </a:lnTo>
                <a:lnTo>
                  <a:pt x="5411" y="21600"/>
                </a:lnTo>
                <a:lnTo>
                  <a:pt x="0" y="16893"/>
                </a:lnTo>
                <a:lnTo>
                  <a:pt x="5839"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93" name="Rectangle 17"/>
          <p:cNvSpPr>
            <a:spLocks/>
          </p:cNvSpPr>
          <p:nvPr/>
        </p:nvSpPr>
        <p:spPr bwMode="auto">
          <a:xfrm>
            <a:off x="1782764" y="820739"/>
            <a:ext cx="3481387" cy="4708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GAME FORM</a:t>
            </a:r>
          </a:p>
          <a:p>
            <a:endParaRPr lang="it-IT" altLang="it-IT" sz="2000">
              <a:solidFill>
                <a:srgbClr val="FF0000"/>
              </a:solidFill>
            </a:endParaRPr>
          </a:p>
          <a:p>
            <a:r>
              <a:rPr lang="it-IT" altLang="it-IT" sz="2000">
                <a:solidFill>
                  <a:srgbClr val="FF0000"/>
                </a:solidFill>
              </a:rPr>
              <a:t>EXERCISE N°9</a:t>
            </a:r>
          </a:p>
          <a:p>
            <a:r>
              <a:rPr lang="it-IT" altLang="it-IT" sz="2000">
                <a:solidFill>
                  <a:srgbClr val="FF0000"/>
                </a:solidFill>
              </a:rPr>
              <a:t>5VS4</a:t>
            </a:r>
          </a:p>
          <a:p>
            <a:r>
              <a:rPr lang="it-IT" altLang="it-IT" sz="2000"/>
              <a:t>5vs4 game. Each team to attack dorvà enter and leave one of the two little doors done with cones .If the other team steals the ball will be forced to do the same procedure.</a:t>
            </a:r>
          </a:p>
          <a:p>
            <a:endParaRPr lang="it-IT" altLang="it-IT" sz="2000">
              <a:solidFill>
                <a:srgbClr val="FF0000"/>
              </a:solidFill>
            </a:endParaRPr>
          </a:p>
          <a:p>
            <a:r>
              <a:rPr lang="it-IT" altLang="it-IT" sz="2000">
                <a:solidFill>
                  <a:srgbClr val="FF0000"/>
                </a:solidFill>
              </a:rPr>
              <a:t>Variant:</a:t>
            </a:r>
          </a:p>
          <a:p>
            <a:r>
              <a:rPr lang="it-IT" altLang="it-IT" sz="2000">
                <a:solidFill>
                  <a:srgbClr val="FF0000"/>
                </a:solidFill>
              </a:rPr>
              <a:t>4vs4</a:t>
            </a:r>
          </a:p>
          <a:p>
            <a:r>
              <a:rPr lang="it-IT" altLang="it-IT" sz="2000">
                <a:solidFill>
                  <a:srgbClr val="FF0000"/>
                </a:solidFill>
              </a:rPr>
              <a:t>5vs5</a:t>
            </a:r>
          </a:p>
          <a:p>
            <a:r>
              <a:rPr lang="it-IT" altLang="it-IT" sz="2000">
                <a:solidFill>
                  <a:srgbClr val="FF0000"/>
                </a:solidFill>
              </a:rPr>
              <a:t>6vs6</a:t>
            </a:r>
          </a:p>
        </p:txBody>
      </p:sp>
      <p:grpSp>
        <p:nvGrpSpPr>
          <p:cNvPr id="24594" name="Group 18"/>
          <p:cNvGrpSpPr>
            <a:grpSpLocks/>
          </p:cNvGrpSpPr>
          <p:nvPr/>
        </p:nvGrpSpPr>
        <p:grpSpPr bwMode="auto">
          <a:xfrm>
            <a:off x="1998663" y="6500815"/>
            <a:ext cx="684020" cy="200055"/>
            <a:chOff x="0" y="0"/>
            <a:chExt cx="684292" cy="200988"/>
          </a:xfrm>
        </p:grpSpPr>
        <p:sp>
          <p:nvSpPr>
            <p:cNvPr id="24595" name="Rectangle 19"/>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24596" name="Picture 20"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771716785"/>
      </p:ext>
    </p:extLst>
  </p:cSld>
  <p:clrMapOvr>
    <a:masterClrMapping/>
  </p:clrMapOvr>
  <p:transition spd="med"/>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5602" name="Line 2"/>
          <p:cNvSpPr>
            <a:spLocks noChangeShapeType="1"/>
          </p:cNvSpPr>
          <p:nvPr/>
        </p:nvSpPr>
        <p:spPr bwMode="auto">
          <a:xfrm>
            <a:off x="8213725" y="354014"/>
            <a:ext cx="0" cy="3317875"/>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5603" name="Line 3"/>
          <p:cNvSpPr>
            <a:spLocks noChangeShapeType="1"/>
          </p:cNvSpPr>
          <p:nvPr/>
        </p:nvSpPr>
        <p:spPr bwMode="auto">
          <a:xfrm flipH="1">
            <a:off x="5524500" y="3671888"/>
            <a:ext cx="2730500" cy="0"/>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5604" name="AutoShape 4"/>
          <p:cNvSpPr>
            <a:spLocks/>
          </p:cNvSpPr>
          <p:nvPr/>
        </p:nvSpPr>
        <p:spPr bwMode="auto">
          <a:xfrm>
            <a:off x="5878514" y="722313"/>
            <a:ext cx="301625" cy="273050"/>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5605" name="AutoShape 5"/>
          <p:cNvSpPr>
            <a:spLocks/>
          </p:cNvSpPr>
          <p:nvPr/>
        </p:nvSpPr>
        <p:spPr bwMode="auto">
          <a:xfrm>
            <a:off x="6605589" y="1120775"/>
            <a:ext cx="300037" cy="273050"/>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5606" name="AutoShape 6"/>
          <p:cNvSpPr>
            <a:spLocks/>
          </p:cNvSpPr>
          <p:nvPr/>
        </p:nvSpPr>
        <p:spPr bwMode="auto">
          <a:xfrm>
            <a:off x="7110414" y="738188"/>
            <a:ext cx="300037" cy="273050"/>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5607" name="AutoShape 7"/>
          <p:cNvSpPr>
            <a:spLocks/>
          </p:cNvSpPr>
          <p:nvPr/>
        </p:nvSpPr>
        <p:spPr bwMode="auto">
          <a:xfrm>
            <a:off x="6030914" y="2390775"/>
            <a:ext cx="301625" cy="273050"/>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5608" name="AutoShape 8"/>
          <p:cNvSpPr>
            <a:spLocks/>
          </p:cNvSpPr>
          <p:nvPr/>
        </p:nvSpPr>
        <p:spPr bwMode="auto">
          <a:xfrm>
            <a:off x="6648451" y="1957388"/>
            <a:ext cx="212725" cy="247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712"/>
                </a:moveTo>
                <a:lnTo>
                  <a:pt x="5724" y="0"/>
                </a:lnTo>
                <a:lnTo>
                  <a:pt x="10800" y="5719"/>
                </a:lnTo>
                <a:lnTo>
                  <a:pt x="15876" y="0"/>
                </a:lnTo>
                <a:lnTo>
                  <a:pt x="21600" y="3712"/>
                </a:lnTo>
                <a:lnTo>
                  <a:pt x="15310" y="10800"/>
                </a:lnTo>
                <a:lnTo>
                  <a:pt x="21600" y="17888"/>
                </a:lnTo>
                <a:lnTo>
                  <a:pt x="15876" y="21600"/>
                </a:lnTo>
                <a:lnTo>
                  <a:pt x="10800" y="15881"/>
                </a:lnTo>
                <a:lnTo>
                  <a:pt x="5724" y="21600"/>
                </a:lnTo>
                <a:lnTo>
                  <a:pt x="0" y="17888"/>
                </a:lnTo>
                <a:lnTo>
                  <a:pt x="6290"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5609" name="AutoShape 9"/>
          <p:cNvSpPr>
            <a:spLocks/>
          </p:cNvSpPr>
          <p:nvPr/>
        </p:nvSpPr>
        <p:spPr bwMode="auto">
          <a:xfrm>
            <a:off x="7566026" y="2465388"/>
            <a:ext cx="212725" cy="247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712"/>
                </a:moveTo>
                <a:lnTo>
                  <a:pt x="5724" y="0"/>
                </a:lnTo>
                <a:lnTo>
                  <a:pt x="10800" y="5719"/>
                </a:lnTo>
                <a:lnTo>
                  <a:pt x="15876" y="0"/>
                </a:lnTo>
                <a:lnTo>
                  <a:pt x="21600" y="3712"/>
                </a:lnTo>
                <a:lnTo>
                  <a:pt x="15310" y="10800"/>
                </a:lnTo>
                <a:lnTo>
                  <a:pt x="21600" y="17888"/>
                </a:lnTo>
                <a:lnTo>
                  <a:pt x="15876" y="21600"/>
                </a:lnTo>
                <a:lnTo>
                  <a:pt x="10800" y="15881"/>
                </a:lnTo>
                <a:lnTo>
                  <a:pt x="5724" y="21600"/>
                </a:lnTo>
                <a:lnTo>
                  <a:pt x="0" y="17888"/>
                </a:lnTo>
                <a:lnTo>
                  <a:pt x="6290"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5610" name="AutoShape 10"/>
          <p:cNvSpPr>
            <a:spLocks/>
          </p:cNvSpPr>
          <p:nvPr/>
        </p:nvSpPr>
        <p:spPr bwMode="auto">
          <a:xfrm>
            <a:off x="5911851" y="1560514"/>
            <a:ext cx="212725" cy="249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712"/>
                </a:moveTo>
                <a:lnTo>
                  <a:pt x="5724" y="0"/>
                </a:lnTo>
                <a:lnTo>
                  <a:pt x="10800" y="5719"/>
                </a:lnTo>
                <a:lnTo>
                  <a:pt x="15876" y="0"/>
                </a:lnTo>
                <a:lnTo>
                  <a:pt x="21600" y="3712"/>
                </a:lnTo>
                <a:lnTo>
                  <a:pt x="15310" y="10800"/>
                </a:lnTo>
                <a:lnTo>
                  <a:pt x="21600" y="17888"/>
                </a:lnTo>
                <a:lnTo>
                  <a:pt x="15876" y="21600"/>
                </a:lnTo>
                <a:lnTo>
                  <a:pt x="10800" y="15881"/>
                </a:lnTo>
                <a:lnTo>
                  <a:pt x="5724" y="21600"/>
                </a:lnTo>
                <a:lnTo>
                  <a:pt x="0" y="17888"/>
                </a:lnTo>
                <a:lnTo>
                  <a:pt x="6290"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5611" name="AutoShape 11"/>
          <p:cNvSpPr>
            <a:spLocks/>
          </p:cNvSpPr>
          <p:nvPr/>
        </p:nvSpPr>
        <p:spPr bwMode="auto">
          <a:xfrm>
            <a:off x="7416800" y="1270000"/>
            <a:ext cx="211138" cy="247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712"/>
                </a:moveTo>
                <a:lnTo>
                  <a:pt x="5724" y="0"/>
                </a:lnTo>
                <a:lnTo>
                  <a:pt x="10800" y="5719"/>
                </a:lnTo>
                <a:lnTo>
                  <a:pt x="15876" y="0"/>
                </a:lnTo>
                <a:lnTo>
                  <a:pt x="21600" y="3712"/>
                </a:lnTo>
                <a:lnTo>
                  <a:pt x="15310" y="10800"/>
                </a:lnTo>
                <a:lnTo>
                  <a:pt x="21600" y="17888"/>
                </a:lnTo>
                <a:lnTo>
                  <a:pt x="15876" y="21600"/>
                </a:lnTo>
                <a:lnTo>
                  <a:pt x="10800" y="15881"/>
                </a:lnTo>
                <a:lnTo>
                  <a:pt x="5724" y="21600"/>
                </a:lnTo>
                <a:lnTo>
                  <a:pt x="0" y="17888"/>
                </a:lnTo>
                <a:lnTo>
                  <a:pt x="6290"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5612" name="Rectangle 12"/>
          <p:cNvSpPr>
            <a:spLocks/>
          </p:cNvSpPr>
          <p:nvPr/>
        </p:nvSpPr>
        <p:spPr bwMode="auto">
          <a:xfrm>
            <a:off x="1919289" y="722314"/>
            <a:ext cx="3468687" cy="505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123825" indent="-123825">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2000">
                <a:solidFill>
                  <a:srgbClr val="FF0000"/>
                </a:solidFill>
              </a:rPr>
              <a:t>GAME FORM</a:t>
            </a:r>
          </a:p>
          <a:p>
            <a:endParaRPr lang="it-IT" altLang="it-IT" sz="2000">
              <a:solidFill>
                <a:srgbClr val="FF0000"/>
              </a:solidFill>
            </a:endParaRPr>
          </a:p>
          <a:p>
            <a:r>
              <a:rPr lang="it-IT" altLang="it-IT" sz="2000">
                <a:solidFill>
                  <a:srgbClr val="FF0000"/>
                </a:solidFill>
              </a:rPr>
              <a:t>EXERCISE N°10</a:t>
            </a:r>
          </a:p>
          <a:p>
            <a:r>
              <a:rPr lang="it-IT" altLang="it-IT" sz="2000">
                <a:solidFill>
                  <a:srgbClr val="FF0000"/>
                </a:solidFill>
              </a:rPr>
              <a:t>4VS4</a:t>
            </a:r>
          </a:p>
          <a:p>
            <a:r>
              <a:rPr lang="it-IT" altLang="it-IT" sz="2000"/>
              <a:t>Simple exercise. Each team to make three points will have to make 5 steps .If a team hits the ball and twice in the same action ,will remove a point to your score.</a:t>
            </a:r>
          </a:p>
          <a:p>
            <a:endParaRPr lang="it-IT" altLang="it-IT" sz="2000">
              <a:solidFill>
                <a:srgbClr val="FF0000"/>
              </a:solidFill>
            </a:endParaRPr>
          </a:p>
          <a:p>
            <a:r>
              <a:rPr lang="it-IT" altLang="it-IT" sz="2000">
                <a:solidFill>
                  <a:srgbClr val="FF0000"/>
                </a:solidFill>
              </a:rPr>
              <a:t>SKILL AQUISITION</a:t>
            </a:r>
          </a:p>
          <a:p>
            <a:pPr>
              <a:buSzPct val="100000"/>
              <a:buFontTx/>
              <a:buChar char="-"/>
            </a:pPr>
            <a:r>
              <a:rPr lang="it-IT" altLang="it-IT" sz="2000"/>
              <a:t>Block Tackle</a:t>
            </a:r>
          </a:p>
          <a:p>
            <a:pPr>
              <a:buSzPct val="100000"/>
              <a:buFontTx/>
              <a:buChar char="-"/>
            </a:pPr>
            <a:r>
              <a:rPr lang="it-IT" altLang="it-IT" sz="2000"/>
              <a:t>Jab</a:t>
            </a:r>
          </a:p>
          <a:p>
            <a:pPr>
              <a:buSzPct val="100000"/>
              <a:buFontTx/>
              <a:buChar char="-"/>
            </a:pPr>
            <a:r>
              <a:rPr lang="it-IT" altLang="it-IT" sz="2000"/>
              <a:t>Push</a:t>
            </a:r>
          </a:p>
          <a:p>
            <a:pPr>
              <a:buSzPct val="100000"/>
              <a:buFontTx/>
              <a:buChar char="-"/>
            </a:pPr>
            <a:r>
              <a:rPr lang="it-IT" altLang="it-IT" sz="2000"/>
              <a:t>Movement whitout ball</a:t>
            </a:r>
          </a:p>
        </p:txBody>
      </p:sp>
      <p:grpSp>
        <p:nvGrpSpPr>
          <p:cNvPr id="25613" name="Group 13"/>
          <p:cNvGrpSpPr>
            <a:grpSpLocks/>
          </p:cNvGrpSpPr>
          <p:nvPr/>
        </p:nvGrpSpPr>
        <p:grpSpPr bwMode="auto">
          <a:xfrm>
            <a:off x="1998663" y="6500815"/>
            <a:ext cx="684020" cy="200055"/>
            <a:chOff x="0" y="0"/>
            <a:chExt cx="684292" cy="200988"/>
          </a:xfrm>
        </p:grpSpPr>
        <p:sp>
          <p:nvSpPr>
            <p:cNvPr id="25614" name="Rectangle 14"/>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25615" name="Picture 15"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3575619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6386" name="Group 2"/>
          <p:cNvGrpSpPr>
            <a:grpSpLocks/>
          </p:cNvGrpSpPr>
          <p:nvPr/>
        </p:nvGrpSpPr>
        <p:grpSpPr bwMode="auto">
          <a:xfrm>
            <a:off x="2880519" y="171450"/>
            <a:ext cx="1620044" cy="653072"/>
            <a:chOff x="0" y="0"/>
            <a:chExt cx="3240005" cy="1305741"/>
          </a:xfrm>
        </p:grpSpPr>
        <p:sp>
          <p:nvSpPr>
            <p:cNvPr id="16387" name="Rectangle 3"/>
            <p:cNvSpPr>
              <a:spLocks/>
            </p:cNvSpPr>
            <p:nvPr/>
          </p:nvSpPr>
          <p:spPr bwMode="auto">
            <a:xfrm>
              <a:off x="0" y="0"/>
              <a:ext cx="3240005" cy="1305741"/>
            </a:xfrm>
            <a:prstGeom prst="rect">
              <a:avLst/>
            </a:prstGeom>
            <a:solidFill>
              <a:srgbClr val="F76028"/>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1500">
                <a:solidFill>
                  <a:srgbClr val="FFFFFF"/>
                </a:solidFill>
                <a:latin typeface="Calibri" charset="0"/>
                <a:ea typeface="Calibri" charset="0"/>
                <a:cs typeface="Calibri" charset="0"/>
                <a:sym typeface="Calibri" charset="0"/>
              </a:endParaRPr>
            </a:p>
          </p:txBody>
        </p:sp>
        <p:sp>
          <p:nvSpPr>
            <p:cNvPr id="16388" name="Rectangle 4"/>
            <p:cNvSpPr>
              <a:spLocks/>
            </p:cNvSpPr>
            <p:nvPr/>
          </p:nvSpPr>
          <p:spPr bwMode="auto">
            <a:xfrm>
              <a:off x="520939" y="382806"/>
              <a:ext cx="2198126" cy="553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algn="l"/>
              <a:r>
                <a:rPr lang="it-IT" altLang="it-IT" sz="1500" b="1" i="1">
                  <a:latin typeface="Calibri" charset="0"/>
                  <a:ea typeface="Calibri" charset="0"/>
                  <a:cs typeface="Calibri" charset="0"/>
                  <a:sym typeface="Calibri" charset="0"/>
                </a:rPr>
                <a:t>Game Phase</a:t>
              </a:r>
            </a:p>
          </p:txBody>
        </p:sp>
      </p:grpSp>
      <p:sp>
        <p:nvSpPr>
          <p:cNvPr id="16389" name="AutoShape 5"/>
          <p:cNvSpPr>
            <a:spLocks/>
          </p:cNvSpPr>
          <p:nvPr/>
        </p:nvSpPr>
        <p:spPr bwMode="auto">
          <a:xfrm>
            <a:off x="9309894" y="45323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390" name="AutoShape 6"/>
          <p:cNvSpPr>
            <a:spLocks/>
          </p:cNvSpPr>
          <p:nvPr/>
        </p:nvSpPr>
        <p:spPr bwMode="auto">
          <a:xfrm>
            <a:off x="7585869" y="45323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391" name="AutoShape 7"/>
          <p:cNvSpPr>
            <a:spLocks/>
          </p:cNvSpPr>
          <p:nvPr/>
        </p:nvSpPr>
        <p:spPr bwMode="auto">
          <a:xfrm>
            <a:off x="7585869" y="1965325"/>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392" name="AutoShape 8"/>
          <p:cNvSpPr>
            <a:spLocks/>
          </p:cNvSpPr>
          <p:nvPr/>
        </p:nvSpPr>
        <p:spPr bwMode="auto">
          <a:xfrm>
            <a:off x="9309894" y="19923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393" name="AutoShape 9"/>
          <p:cNvSpPr>
            <a:spLocks/>
          </p:cNvSpPr>
          <p:nvPr/>
        </p:nvSpPr>
        <p:spPr bwMode="auto">
          <a:xfrm>
            <a:off x="7585869" y="52308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394" name="AutoShape 10"/>
          <p:cNvSpPr>
            <a:spLocks/>
          </p:cNvSpPr>
          <p:nvPr/>
        </p:nvSpPr>
        <p:spPr bwMode="auto">
          <a:xfrm>
            <a:off x="9309894" y="52308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395" name="AutoShape 11"/>
          <p:cNvSpPr>
            <a:spLocks/>
          </p:cNvSpPr>
          <p:nvPr/>
        </p:nvSpPr>
        <p:spPr bwMode="auto">
          <a:xfrm>
            <a:off x="7585869" y="14335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396" name="AutoShape 12"/>
          <p:cNvSpPr>
            <a:spLocks/>
          </p:cNvSpPr>
          <p:nvPr/>
        </p:nvSpPr>
        <p:spPr bwMode="auto">
          <a:xfrm>
            <a:off x="9309894" y="14335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397" name="Oval 13"/>
          <p:cNvSpPr>
            <a:spLocks/>
          </p:cNvSpPr>
          <p:nvPr/>
        </p:nvSpPr>
        <p:spPr bwMode="auto">
          <a:xfrm>
            <a:off x="8102600" y="4931569"/>
            <a:ext cx="205582"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398" name="Oval 14"/>
          <p:cNvSpPr>
            <a:spLocks/>
          </p:cNvSpPr>
          <p:nvPr/>
        </p:nvSpPr>
        <p:spPr bwMode="auto">
          <a:xfrm>
            <a:off x="8866982" y="3686969"/>
            <a:ext cx="204788"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399" name="Oval 15"/>
          <p:cNvSpPr>
            <a:spLocks/>
          </p:cNvSpPr>
          <p:nvPr/>
        </p:nvSpPr>
        <p:spPr bwMode="auto">
          <a:xfrm>
            <a:off x="8308182" y="2256632"/>
            <a:ext cx="204788"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400" name="Oval 16"/>
          <p:cNvSpPr>
            <a:spLocks/>
          </p:cNvSpPr>
          <p:nvPr/>
        </p:nvSpPr>
        <p:spPr bwMode="auto">
          <a:xfrm>
            <a:off x="8174832" y="4438650"/>
            <a:ext cx="204788" cy="186532"/>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401" name="Oval 17"/>
          <p:cNvSpPr>
            <a:spLocks/>
          </p:cNvSpPr>
          <p:nvPr/>
        </p:nvSpPr>
        <p:spPr bwMode="auto">
          <a:xfrm>
            <a:off x="8539957" y="3513932"/>
            <a:ext cx="204788" cy="185738"/>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402" name="Oval 18"/>
          <p:cNvSpPr>
            <a:spLocks/>
          </p:cNvSpPr>
          <p:nvPr/>
        </p:nvSpPr>
        <p:spPr bwMode="auto">
          <a:xfrm>
            <a:off x="8205788" y="2912269"/>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6403" name="Group 19"/>
          <p:cNvGrpSpPr>
            <a:grpSpLocks/>
          </p:cNvGrpSpPr>
          <p:nvPr/>
        </p:nvGrpSpPr>
        <p:grpSpPr bwMode="auto">
          <a:xfrm>
            <a:off x="8308182" y="2444750"/>
            <a:ext cx="123825" cy="138113"/>
            <a:chOff x="-2" y="-1"/>
            <a:chExt cx="248376" cy="275880"/>
          </a:xfrm>
        </p:grpSpPr>
        <p:pic>
          <p:nvPicPr>
            <p:cNvPr id="16404" name="Picture 20"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1"/>
              <a:ext cx="248376" cy="275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6405" name="Picture 21"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5" y="83009"/>
              <a:ext cx="94236" cy="109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6406" name="Line 22"/>
          <p:cNvSpPr>
            <a:spLocks noChangeShapeType="1"/>
          </p:cNvSpPr>
          <p:nvPr/>
        </p:nvSpPr>
        <p:spPr bwMode="auto">
          <a:xfrm>
            <a:off x="7752557" y="1631950"/>
            <a:ext cx="1557338" cy="0"/>
          </a:xfrm>
          <a:prstGeom prst="line">
            <a:avLst/>
          </a:prstGeom>
          <a:noFill/>
          <a:ln w="25400" cap="flat" cmpd="sng">
            <a:solidFill>
              <a:srgbClr val="000000"/>
            </a:solidFill>
            <a:prstDash val="lg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6407" name="Line 23"/>
          <p:cNvSpPr>
            <a:spLocks noChangeShapeType="1"/>
          </p:cNvSpPr>
          <p:nvPr/>
        </p:nvSpPr>
        <p:spPr bwMode="auto">
          <a:xfrm>
            <a:off x="7752557" y="5429250"/>
            <a:ext cx="1557338" cy="0"/>
          </a:xfrm>
          <a:prstGeom prst="line">
            <a:avLst/>
          </a:prstGeom>
          <a:noFill/>
          <a:ln w="25400" cap="flat" cmpd="sng">
            <a:solidFill>
              <a:srgbClr val="000000"/>
            </a:solidFill>
            <a:prstDash val="lg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6408" name="Line 24"/>
          <p:cNvSpPr>
            <a:spLocks noChangeShapeType="1"/>
          </p:cNvSpPr>
          <p:nvPr/>
        </p:nvSpPr>
        <p:spPr bwMode="auto">
          <a:xfrm flipV="1">
            <a:off x="9386094" y="1708150"/>
            <a:ext cx="0" cy="3721100"/>
          </a:xfrm>
          <a:prstGeom prst="line">
            <a:avLst/>
          </a:prstGeom>
          <a:noFill/>
          <a:ln w="25400" cap="flat" cmpd="sng">
            <a:solidFill>
              <a:srgbClr val="000000"/>
            </a:solidFill>
            <a:prstDash val="lg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6409" name="Rectangle 25"/>
          <p:cNvSpPr>
            <a:spLocks/>
          </p:cNvSpPr>
          <p:nvPr/>
        </p:nvSpPr>
        <p:spPr bwMode="auto">
          <a:xfrm>
            <a:off x="469107" y="1087627"/>
            <a:ext cx="6929438" cy="4852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latin typeface="Helvetica Light" charset="0"/>
                <a:ea typeface="Helvetica Light" charset="0"/>
                <a:cs typeface="Helvetica Light" charset="0"/>
                <a:sym typeface="Helvetica Light" charset="0"/>
              </a:rPr>
              <a:t>3v3 polo</a:t>
            </a:r>
          </a:p>
          <a:p>
            <a:pPr algn="l"/>
            <a:endParaRPr lang="it-IT" altLang="it-IT" sz="20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Si gioca possesso palla tra le linee dei 22m con il campo più lungo che largo.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L’obiettivo è di fare gol in una delle due aree di meta delimitate dai 4 coni, solo con ricezione dentro.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Nell’area di meta può entrare solo un giocatore della squadra che attacca e nessuno di chi difende.</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Quando una squadra segna in un’area di meta mantiene il possesso palla e cambia subito lato di attacco.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Importante è giocare su tre dimensioni diverse ed un attaccante sempre in profondità.</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a:t>
            </a:r>
          </a:p>
          <a:p>
            <a:pPr algn="l"/>
            <a:r>
              <a:rPr lang="it-IT" altLang="it-IT" sz="1600">
                <a:latin typeface="Helvetica Light" charset="0"/>
                <a:ea typeface="Helvetica Light" charset="0"/>
                <a:cs typeface="Helvetica Light" charset="0"/>
                <a:sym typeface="Helvetica Light" charset="0"/>
              </a:rPr>
              <a:t>E’ valido utilizzare il flick per segnare da un’area di meta all’altra.</a:t>
            </a:r>
          </a:p>
        </p:txBody>
      </p:sp>
      <p:grpSp>
        <p:nvGrpSpPr>
          <p:cNvPr id="16410" name="Group 26"/>
          <p:cNvGrpSpPr>
            <a:grpSpLocks/>
          </p:cNvGrpSpPr>
          <p:nvPr/>
        </p:nvGrpSpPr>
        <p:grpSpPr bwMode="auto">
          <a:xfrm>
            <a:off x="392113" y="6448426"/>
            <a:ext cx="406161" cy="146194"/>
            <a:chOff x="0" y="0"/>
            <a:chExt cx="812358" cy="291489"/>
          </a:xfrm>
        </p:grpSpPr>
        <p:sp>
          <p:nvSpPr>
            <p:cNvPr id="16411" name="Rectangle 27"/>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16412" name="Picture 28"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588058042"/>
      </p:ext>
    </p:extLst>
  </p:cSld>
  <p:clrMapOvr>
    <a:masterClrMapping/>
  </p:clrMapOvr>
  <p:transition spd="med"/>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p:cNvSpPr>
          <p:nvPr/>
        </p:nvSpPr>
        <p:spPr bwMode="auto">
          <a:xfrm>
            <a:off x="2682683" y="2223061"/>
            <a:ext cx="7046913"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ctr"/>
            <a:r>
              <a:rPr lang="it-IT" altLang="it-IT" sz="4000">
                <a:solidFill>
                  <a:srgbClr val="FF0000"/>
                </a:solidFill>
              </a:rPr>
              <a:t>GAME PHASE</a:t>
            </a:r>
          </a:p>
        </p:txBody>
      </p:sp>
      <p:grpSp>
        <p:nvGrpSpPr>
          <p:cNvPr id="26627" name="Group 3"/>
          <p:cNvGrpSpPr>
            <a:grpSpLocks/>
          </p:cNvGrpSpPr>
          <p:nvPr/>
        </p:nvGrpSpPr>
        <p:grpSpPr bwMode="auto">
          <a:xfrm>
            <a:off x="1998663" y="6500815"/>
            <a:ext cx="684020" cy="200055"/>
            <a:chOff x="0" y="0"/>
            <a:chExt cx="684292" cy="200988"/>
          </a:xfrm>
        </p:grpSpPr>
        <p:sp>
          <p:nvSpPr>
            <p:cNvPr id="26628" name="Rectangle 4"/>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26629" name="Picture 5"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47007036"/>
      </p:ext>
    </p:extLst>
  </p:cSld>
  <p:clrMapOvr>
    <a:masterClrMapping/>
  </p:clrMapOvr>
  <p:transition spd="med"/>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1"/>
          <p:cNvGrpSpPr>
            <a:grpSpLocks/>
          </p:cNvGrpSpPr>
          <p:nvPr/>
        </p:nvGrpSpPr>
        <p:grpSpPr bwMode="auto">
          <a:xfrm>
            <a:off x="5387975" y="0"/>
            <a:ext cx="5278438" cy="6858000"/>
            <a:chOff x="0" y="0"/>
            <a:chExt cx="5279522" cy="6858000"/>
          </a:xfrm>
        </p:grpSpPr>
        <p:sp>
          <p:nvSpPr>
            <p:cNvPr id="27650" name="Rectangle 2"/>
            <p:cNvSpPr>
              <a:spLocks/>
            </p:cNvSpPr>
            <p:nvPr/>
          </p:nvSpPr>
          <p:spPr bwMode="auto">
            <a:xfrm>
              <a:off x="0" y="0"/>
              <a:ext cx="5279522" cy="68580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endParaRPr lang="it-IT" altLang="it-IT"/>
            </a:p>
          </p:txBody>
        </p:sp>
        <p:pic>
          <p:nvPicPr>
            <p:cNvPr id="27651" name="Picture 3" descr="image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79522"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27652" name="AutoShape 4"/>
          <p:cNvSpPr>
            <a:spLocks/>
          </p:cNvSpPr>
          <p:nvPr/>
        </p:nvSpPr>
        <p:spPr bwMode="auto">
          <a:xfrm>
            <a:off x="6999288" y="2498726"/>
            <a:ext cx="246062" cy="13652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53" name="AutoShape 5"/>
          <p:cNvSpPr>
            <a:spLocks/>
          </p:cNvSpPr>
          <p:nvPr/>
        </p:nvSpPr>
        <p:spPr bwMode="auto">
          <a:xfrm>
            <a:off x="6999288" y="2903539"/>
            <a:ext cx="246062" cy="13652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54" name="AutoShape 6"/>
          <p:cNvSpPr>
            <a:spLocks/>
          </p:cNvSpPr>
          <p:nvPr/>
        </p:nvSpPr>
        <p:spPr bwMode="auto">
          <a:xfrm>
            <a:off x="6999288" y="3209926"/>
            <a:ext cx="246062" cy="13652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55" name="AutoShape 7"/>
          <p:cNvSpPr>
            <a:spLocks/>
          </p:cNvSpPr>
          <p:nvPr/>
        </p:nvSpPr>
        <p:spPr bwMode="auto">
          <a:xfrm>
            <a:off x="6999288" y="3578226"/>
            <a:ext cx="246062" cy="13652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56" name="AutoShape 8"/>
          <p:cNvSpPr>
            <a:spLocks/>
          </p:cNvSpPr>
          <p:nvPr/>
        </p:nvSpPr>
        <p:spPr bwMode="auto">
          <a:xfrm>
            <a:off x="6999288" y="4017964"/>
            <a:ext cx="246062" cy="13652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57" name="AutoShape 9"/>
          <p:cNvSpPr>
            <a:spLocks/>
          </p:cNvSpPr>
          <p:nvPr/>
        </p:nvSpPr>
        <p:spPr bwMode="auto">
          <a:xfrm>
            <a:off x="6999288" y="4452939"/>
            <a:ext cx="246062" cy="13652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58" name="AutoShape 10"/>
          <p:cNvSpPr>
            <a:spLocks/>
          </p:cNvSpPr>
          <p:nvPr/>
        </p:nvSpPr>
        <p:spPr bwMode="auto">
          <a:xfrm>
            <a:off x="6999288" y="4919664"/>
            <a:ext cx="246062" cy="13652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59" name="AutoShape 11"/>
          <p:cNvSpPr>
            <a:spLocks/>
          </p:cNvSpPr>
          <p:nvPr/>
        </p:nvSpPr>
        <p:spPr bwMode="auto">
          <a:xfrm>
            <a:off x="9009063" y="2430464"/>
            <a:ext cx="246062" cy="1365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60" name="AutoShape 12"/>
          <p:cNvSpPr>
            <a:spLocks/>
          </p:cNvSpPr>
          <p:nvPr/>
        </p:nvSpPr>
        <p:spPr bwMode="auto">
          <a:xfrm>
            <a:off x="9009063" y="2871789"/>
            <a:ext cx="246062" cy="1365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61" name="AutoShape 13"/>
          <p:cNvSpPr>
            <a:spLocks/>
          </p:cNvSpPr>
          <p:nvPr/>
        </p:nvSpPr>
        <p:spPr bwMode="auto">
          <a:xfrm>
            <a:off x="9009063" y="3209926"/>
            <a:ext cx="246062" cy="1365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62" name="AutoShape 14"/>
          <p:cNvSpPr>
            <a:spLocks/>
          </p:cNvSpPr>
          <p:nvPr/>
        </p:nvSpPr>
        <p:spPr bwMode="auto">
          <a:xfrm>
            <a:off x="9009063" y="3578226"/>
            <a:ext cx="246062" cy="1365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63" name="AutoShape 15"/>
          <p:cNvSpPr>
            <a:spLocks/>
          </p:cNvSpPr>
          <p:nvPr/>
        </p:nvSpPr>
        <p:spPr bwMode="auto">
          <a:xfrm>
            <a:off x="9009063" y="4017964"/>
            <a:ext cx="246062" cy="1365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64" name="AutoShape 16"/>
          <p:cNvSpPr>
            <a:spLocks/>
          </p:cNvSpPr>
          <p:nvPr/>
        </p:nvSpPr>
        <p:spPr bwMode="auto">
          <a:xfrm>
            <a:off x="9009063" y="4452939"/>
            <a:ext cx="246062" cy="1365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65" name="AutoShape 17"/>
          <p:cNvSpPr>
            <a:spLocks/>
          </p:cNvSpPr>
          <p:nvPr/>
        </p:nvSpPr>
        <p:spPr bwMode="auto">
          <a:xfrm>
            <a:off x="9009063" y="4919664"/>
            <a:ext cx="246062" cy="1365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66" name="Oval 18"/>
          <p:cNvSpPr>
            <a:spLocks/>
          </p:cNvSpPr>
          <p:nvPr/>
        </p:nvSpPr>
        <p:spPr bwMode="auto">
          <a:xfrm>
            <a:off x="7859714" y="3578226"/>
            <a:ext cx="109537"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67" name="Oval 19"/>
          <p:cNvSpPr>
            <a:spLocks/>
          </p:cNvSpPr>
          <p:nvPr/>
        </p:nvSpPr>
        <p:spPr bwMode="auto">
          <a:xfrm>
            <a:off x="8337551" y="3578226"/>
            <a:ext cx="149225"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68" name="AutoShape 20"/>
          <p:cNvSpPr>
            <a:spLocks/>
          </p:cNvSpPr>
          <p:nvPr/>
        </p:nvSpPr>
        <p:spPr bwMode="auto">
          <a:xfrm>
            <a:off x="7035800" y="2009775"/>
            <a:ext cx="17303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871"/>
                </a:moveTo>
                <a:lnTo>
                  <a:pt x="5676" y="0"/>
                </a:lnTo>
                <a:lnTo>
                  <a:pt x="10800" y="5705"/>
                </a:lnTo>
                <a:lnTo>
                  <a:pt x="15924" y="0"/>
                </a:lnTo>
                <a:lnTo>
                  <a:pt x="21600" y="3871"/>
                </a:lnTo>
                <a:lnTo>
                  <a:pt x="15376" y="10800"/>
                </a:lnTo>
                <a:lnTo>
                  <a:pt x="21600" y="17729"/>
                </a:lnTo>
                <a:lnTo>
                  <a:pt x="15924" y="21600"/>
                </a:lnTo>
                <a:lnTo>
                  <a:pt x="10800" y="15895"/>
                </a:lnTo>
                <a:lnTo>
                  <a:pt x="5676" y="21600"/>
                </a:lnTo>
                <a:lnTo>
                  <a:pt x="0" y="17729"/>
                </a:lnTo>
                <a:lnTo>
                  <a:pt x="6224" y="10800"/>
                </a:lnTo>
                <a:close/>
              </a:path>
            </a:pathLst>
          </a:cu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69" name="AutoShape 21"/>
          <p:cNvSpPr>
            <a:spLocks/>
          </p:cNvSpPr>
          <p:nvPr/>
        </p:nvSpPr>
        <p:spPr bwMode="auto">
          <a:xfrm>
            <a:off x="9009063" y="1951039"/>
            <a:ext cx="246062" cy="314325"/>
          </a:xfrm>
          <a:prstGeom prst="diamond">
            <a:avLst/>
          </a:prstGeom>
          <a:solidFill>
            <a:srgbClr val="FF66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70" name="AutoShape 22"/>
          <p:cNvSpPr>
            <a:spLocks/>
          </p:cNvSpPr>
          <p:nvPr/>
        </p:nvSpPr>
        <p:spPr bwMode="auto">
          <a:xfrm>
            <a:off x="6778625" y="2443164"/>
            <a:ext cx="1149350" cy="2947987"/>
          </a:xfrm>
          <a:custGeom>
            <a:avLst/>
            <a:gdLst>
              <a:gd name="T0" fmla="+- 0 11099 599"/>
              <a:gd name="T1" fmla="*/ T0 w 21001"/>
              <a:gd name="T2" fmla="*/ 10324 h 20649"/>
              <a:gd name="T3" fmla="+- 0 11099 599"/>
              <a:gd name="T4" fmla="*/ T3 w 21001"/>
              <a:gd name="T5" fmla="*/ 10324 h 20649"/>
              <a:gd name="T6" fmla="+- 0 11099 599"/>
              <a:gd name="T7" fmla="*/ T6 w 21001"/>
              <a:gd name="T8" fmla="*/ 10324 h 20649"/>
              <a:gd name="T9" fmla="+- 0 11099 599"/>
              <a:gd name="T10" fmla="*/ T9 w 21001"/>
              <a:gd name="T11" fmla="*/ 10324 h 20649"/>
            </a:gdLst>
            <a:ahLst/>
            <a:cxnLst>
              <a:cxn ang="0">
                <a:pos x="T1" y="T2"/>
              </a:cxn>
              <a:cxn ang="0">
                <a:pos x="T4" y="T5"/>
              </a:cxn>
              <a:cxn ang="0">
                <a:pos x="T7" y="T8"/>
              </a:cxn>
              <a:cxn ang="0">
                <a:pos x="T10" y="T11"/>
              </a:cxn>
            </a:cxnLst>
            <a:rect l="0" t="0" r="r" b="b"/>
            <a:pathLst>
              <a:path w="21001" h="20649">
                <a:moveTo>
                  <a:pt x="1274" y="0"/>
                </a:moveTo>
                <a:cubicBezTo>
                  <a:pt x="441" y="135"/>
                  <a:pt x="-391" y="271"/>
                  <a:pt x="1024" y="765"/>
                </a:cubicBezTo>
                <a:cubicBezTo>
                  <a:pt x="2439" y="1259"/>
                  <a:pt x="9722" y="2088"/>
                  <a:pt x="9764" y="2965"/>
                </a:cubicBezTo>
                <a:cubicBezTo>
                  <a:pt x="9806" y="3842"/>
                  <a:pt x="483" y="5101"/>
                  <a:pt x="1274" y="6026"/>
                </a:cubicBezTo>
                <a:cubicBezTo>
                  <a:pt x="2065" y="6950"/>
                  <a:pt x="14717" y="7636"/>
                  <a:pt x="14509" y="8512"/>
                </a:cubicBezTo>
                <a:cubicBezTo>
                  <a:pt x="14300" y="9389"/>
                  <a:pt x="650" y="10409"/>
                  <a:pt x="25" y="11286"/>
                </a:cubicBezTo>
                <a:cubicBezTo>
                  <a:pt x="-599" y="12163"/>
                  <a:pt x="10388" y="12769"/>
                  <a:pt x="10763" y="13773"/>
                </a:cubicBezTo>
                <a:cubicBezTo>
                  <a:pt x="11137" y="14777"/>
                  <a:pt x="3063" y="16212"/>
                  <a:pt x="2273" y="17312"/>
                </a:cubicBezTo>
                <a:cubicBezTo>
                  <a:pt x="1482" y="18412"/>
                  <a:pt x="2897" y="21600"/>
                  <a:pt x="6018" y="20373"/>
                </a:cubicBezTo>
                <a:cubicBezTo>
                  <a:pt x="9140" y="19145"/>
                  <a:pt x="21001" y="9947"/>
                  <a:pt x="21001" y="9947"/>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27671" name="AutoShape 23"/>
          <p:cNvSpPr>
            <a:spLocks/>
          </p:cNvSpPr>
          <p:nvPr/>
        </p:nvSpPr>
        <p:spPr bwMode="auto">
          <a:xfrm>
            <a:off x="8418514" y="2443163"/>
            <a:ext cx="1093787" cy="3052762"/>
          </a:xfrm>
          <a:custGeom>
            <a:avLst/>
            <a:gdLst>
              <a:gd name="T0" fmla="*/ 10647 w 21295"/>
              <a:gd name="T1" fmla="*/ 10317 h 20635"/>
              <a:gd name="T2" fmla="*/ 10647 w 21295"/>
              <a:gd name="T3" fmla="*/ 10317 h 20635"/>
              <a:gd name="T4" fmla="*/ 10647 w 21295"/>
              <a:gd name="T5" fmla="*/ 10317 h 20635"/>
              <a:gd name="T6" fmla="*/ 10647 w 21295"/>
              <a:gd name="T7" fmla="*/ 10317 h 20635"/>
            </a:gdLst>
            <a:ahLst/>
            <a:cxnLst>
              <a:cxn ang="0">
                <a:pos x="T0" y="T1"/>
              </a:cxn>
              <a:cxn ang="0">
                <a:pos x="T2" y="T3"/>
              </a:cxn>
              <a:cxn ang="0">
                <a:pos x="T4" y="T5"/>
              </a:cxn>
              <a:cxn ang="0">
                <a:pos x="T6" y="T7"/>
              </a:cxn>
            </a:cxnLst>
            <a:rect l="0" t="0" r="r" b="b"/>
            <a:pathLst>
              <a:path w="21295" h="20635">
                <a:moveTo>
                  <a:pt x="19427" y="0"/>
                </a:moveTo>
                <a:cubicBezTo>
                  <a:pt x="14836" y="1000"/>
                  <a:pt x="10246" y="2000"/>
                  <a:pt x="10379" y="3046"/>
                </a:cubicBezTo>
                <a:cubicBezTo>
                  <a:pt x="10512" y="4092"/>
                  <a:pt x="20669" y="5492"/>
                  <a:pt x="20225" y="6277"/>
                </a:cubicBezTo>
                <a:cubicBezTo>
                  <a:pt x="19782" y="7062"/>
                  <a:pt x="7540" y="6769"/>
                  <a:pt x="7717" y="7754"/>
                </a:cubicBezTo>
                <a:cubicBezTo>
                  <a:pt x="7895" y="8738"/>
                  <a:pt x="21600" y="11138"/>
                  <a:pt x="21290" y="12185"/>
                </a:cubicBezTo>
                <a:cubicBezTo>
                  <a:pt x="20979" y="13231"/>
                  <a:pt x="6476" y="13262"/>
                  <a:pt x="5855" y="14031"/>
                </a:cubicBezTo>
                <a:cubicBezTo>
                  <a:pt x="5234" y="14800"/>
                  <a:pt x="16632" y="15738"/>
                  <a:pt x="17564" y="16800"/>
                </a:cubicBezTo>
                <a:cubicBezTo>
                  <a:pt x="18495" y="17862"/>
                  <a:pt x="14370" y="21600"/>
                  <a:pt x="11443" y="20400"/>
                </a:cubicBezTo>
                <a:cubicBezTo>
                  <a:pt x="8516" y="19200"/>
                  <a:pt x="0" y="9600"/>
                  <a:pt x="0" y="9600"/>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27672" name="Line 24"/>
          <p:cNvSpPr>
            <a:spLocks noChangeShapeType="1"/>
          </p:cNvSpPr>
          <p:nvPr/>
        </p:nvSpPr>
        <p:spPr bwMode="auto">
          <a:xfrm flipH="1" flipV="1">
            <a:off x="7859713" y="1241426"/>
            <a:ext cx="68262" cy="210502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7673" name="Line 25"/>
          <p:cNvSpPr>
            <a:spLocks noChangeShapeType="1"/>
          </p:cNvSpPr>
          <p:nvPr/>
        </p:nvSpPr>
        <p:spPr bwMode="auto">
          <a:xfrm flipH="1" flipV="1">
            <a:off x="8337551" y="1241426"/>
            <a:ext cx="80963" cy="221297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7674" name="Rectangle 26"/>
          <p:cNvSpPr>
            <a:spLocks/>
          </p:cNvSpPr>
          <p:nvPr/>
        </p:nvSpPr>
        <p:spPr bwMode="auto">
          <a:xfrm>
            <a:off x="1741489" y="654051"/>
            <a:ext cx="3646487" cy="5324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136525" indent="-136525">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2000">
                <a:solidFill>
                  <a:srgbClr val="FF0000"/>
                </a:solidFill>
              </a:rPr>
              <a:t>GAME PHASE</a:t>
            </a:r>
          </a:p>
          <a:p>
            <a:endParaRPr lang="it-IT" altLang="it-IT" sz="2000">
              <a:solidFill>
                <a:srgbClr val="FF0000"/>
              </a:solidFill>
            </a:endParaRPr>
          </a:p>
          <a:p>
            <a:r>
              <a:rPr lang="it-IT" altLang="it-IT" sz="2000">
                <a:solidFill>
                  <a:srgbClr val="FF0000"/>
                </a:solidFill>
              </a:rPr>
              <a:t>EXERCISE N°1</a:t>
            </a:r>
          </a:p>
          <a:p>
            <a:r>
              <a:rPr lang="it-IT" altLang="it-IT" sz="2000"/>
              <a:t>Two teams .Two players start at the coach's whistle and run without the ball around the cones . They come upon a group of balls positioned near the 22 meter line , take a ball head , enter in the shooting and shoot  of sweep hit.</a:t>
            </a:r>
          </a:p>
          <a:p>
            <a:endParaRPr lang="it-IT" altLang="it-IT" sz="2000">
              <a:solidFill>
                <a:srgbClr val="FF0000"/>
              </a:solidFill>
            </a:endParaRPr>
          </a:p>
          <a:p>
            <a:r>
              <a:rPr lang="it-IT" altLang="it-IT" sz="2000">
                <a:solidFill>
                  <a:srgbClr val="FF0000"/>
                </a:solidFill>
              </a:rPr>
              <a:t>SKILL AQUISITION</a:t>
            </a:r>
          </a:p>
          <a:p>
            <a:pPr>
              <a:buSzPct val="100000"/>
              <a:buFontTx/>
              <a:buChar char="-"/>
            </a:pPr>
            <a:r>
              <a:rPr lang="it-IT" altLang="it-IT" sz="2000"/>
              <a:t>Run whithout the ball</a:t>
            </a:r>
          </a:p>
          <a:p>
            <a:pPr>
              <a:buSzPct val="100000"/>
              <a:buFontTx/>
              <a:buChar char="-"/>
            </a:pPr>
            <a:r>
              <a:rPr lang="it-IT" altLang="it-IT" sz="2000"/>
              <a:t>Speed of execution</a:t>
            </a:r>
          </a:p>
          <a:p>
            <a:pPr>
              <a:buSzPct val="100000"/>
              <a:buFontTx/>
              <a:buChar char="-"/>
            </a:pPr>
            <a:r>
              <a:rPr lang="it-IT" altLang="it-IT" sz="2000"/>
              <a:t>Sweep hit</a:t>
            </a:r>
          </a:p>
          <a:p>
            <a:pPr>
              <a:buSzPct val="100000"/>
              <a:buFontTx/>
              <a:buChar char="-"/>
            </a:pPr>
            <a:r>
              <a:rPr lang="it-IT" altLang="it-IT" sz="2000"/>
              <a:t>Ball control</a:t>
            </a:r>
          </a:p>
        </p:txBody>
      </p:sp>
      <p:grpSp>
        <p:nvGrpSpPr>
          <p:cNvPr id="27675" name="Group 27"/>
          <p:cNvGrpSpPr>
            <a:grpSpLocks/>
          </p:cNvGrpSpPr>
          <p:nvPr/>
        </p:nvGrpSpPr>
        <p:grpSpPr bwMode="auto">
          <a:xfrm>
            <a:off x="1998663" y="6500815"/>
            <a:ext cx="684020" cy="200055"/>
            <a:chOff x="0" y="0"/>
            <a:chExt cx="684292" cy="200988"/>
          </a:xfrm>
        </p:grpSpPr>
        <p:sp>
          <p:nvSpPr>
            <p:cNvPr id="27676" name="Rectangle 28"/>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27677" name="Picture 29"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361364401"/>
      </p:ext>
    </p:extLst>
  </p:cSld>
  <p:clrMapOvr>
    <a:masterClrMapping/>
  </p:clrMapOvr>
  <p:transition spd="med"/>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w="9525" cap="flat" cmpd="sng">
            <a:solidFill>
              <a:srgbClr val="000000"/>
            </a:solidFill>
            <a:prstDash val="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8674" name="AutoShape 2"/>
          <p:cNvSpPr>
            <a:spLocks/>
          </p:cNvSpPr>
          <p:nvPr/>
        </p:nvSpPr>
        <p:spPr bwMode="auto">
          <a:xfrm>
            <a:off x="6056314" y="5218114"/>
            <a:ext cx="219075" cy="2047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75" name="AutoShape 3"/>
          <p:cNvSpPr>
            <a:spLocks/>
          </p:cNvSpPr>
          <p:nvPr/>
        </p:nvSpPr>
        <p:spPr bwMode="auto">
          <a:xfrm>
            <a:off x="6056314" y="4071939"/>
            <a:ext cx="219075" cy="2047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76" name="AutoShape 4"/>
          <p:cNvSpPr>
            <a:spLocks/>
          </p:cNvSpPr>
          <p:nvPr/>
        </p:nvSpPr>
        <p:spPr bwMode="auto">
          <a:xfrm>
            <a:off x="7848600" y="3224214"/>
            <a:ext cx="217488" cy="2047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77" name="AutoShape 5"/>
          <p:cNvSpPr>
            <a:spLocks/>
          </p:cNvSpPr>
          <p:nvPr/>
        </p:nvSpPr>
        <p:spPr bwMode="auto">
          <a:xfrm>
            <a:off x="7848600" y="3554414"/>
            <a:ext cx="217488" cy="2047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78" name="AutoShape 6"/>
          <p:cNvSpPr>
            <a:spLocks/>
          </p:cNvSpPr>
          <p:nvPr/>
        </p:nvSpPr>
        <p:spPr bwMode="auto">
          <a:xfrm>
            <a:off x="7848600" y="4071939"/>
            <a:ext cx="217488" cy="2047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79" name="AutoShape 7"/>
          <p:cNvSpPr>
            <a:spLocks/>
          </p:cNvSpPr>
          <p:nvPr/>
        </p:nvSpPr>
        <p:spPr bwMode="auto">
          <a:xfrm>
            <a:off x="7126289" y="4537075"/>
            <a:ext cx="219075"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80" name="AutoShape 8"/>
          <p:cNvSpPr>
            <a:spLocks/>
          </p:cNvSpPr>
          <p:nvPr/>
        </p:nvSpPr>
        <p:spPr bwMode="auto">
          <a:xfrm>
            <a:off x="8213726" y="4537075"/>
            <a:ext cx="219075"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81" name="AutoShape 9"/>
          <p:cNvSpPr>
            <a:spLocks/>
          </p:cNvSpPr>
          <p:nvPr/>
        </p:nvSpPr>
        <p:spPr bwMode="auto">
          <a:xfrm>
            <a:off x="8555039" y="4537075"/>
            <a:ext cx="219075"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82" name="AutoShape 10"/>
          <p:cNvSpPr>
            <a:spLocks/>
          </p:cNvSpPr>
          <p:nvPr/>
        </p:nvSpPr>
        <p:spPr bwMode="auto">
          <a:xfrm>
            <a:off x="7424739" y="4537075"/>
            <a:ext cx="217487"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83" name="AutoShape 11"/>
          <p:cNvSpPr>
            <a:spLocks/>
          </p:cNvSpPr>
          <p:nvPr/>
        </p:nvSpPr>
        <p:spPr bwMode="auto">
          <a:xfrm>
            <a:off x="5838825" y="957264"/>
            <a:ext cx="217488" cy="2047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84" name="AutoShape 12"/>
          <p:cNvSpPr>
            <a:spLocks/>
          </p:cNvSpPr>
          <p:nvPr/>
        </p:nvSpPr>
        <p:spPr bwMode="auto">
          <a:xfrm>
            <a:off x="6165851" y="1162050"/>
            <a:ext cx="219075"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85" name="AutoShape 13"/>
          <p:cNvSpPr>
            <a:spLocks/>
          </p:cNvSpPr>
          <p:nvPr/>
        </p:nvSpPr>
        <p:spPr bwMode="auto">
          <a:xfrm>
            <a:off x="6442075" y="1366839"/>
            <a:ext cx="217488" cy="2047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86" name="AutoShape 14"/>
          <p:cNvSpPr>
            <a:spLocks/>
          </p:cNvSpPr>
          <p:nvPr/>
        </p:nvSpPr>
        <p:spPr bwMode="auto">
          <a:xfrm>
            <a:off x="6783389" y="1571625"/>
            <a:ext cx="217487"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87" name="AutoShape 15"/>
          <p:cNvSpPr>
            <a:spLocks/>
          </p:cNvSpPr>
          <p:nvPr/>
        </p:nvSpPr>
        <p:spPr bwMode="auto">
          <a:xfrm>
            <a:off x="7918451" y="6345238"/>
            <a:ext cx="225425" cy="18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27"/>
                </a:moveTo>
                <a:lnTo>
                  <a:pt x="3374" y="0"/>
                </a:lnTo>
                <a:lnTo>
                  <a:pt x="10800" y="6427"/>
                </a:lnTo>
                <a:lnTo>
                  <a:pt x="18226" y="0"/>
                </a:lnTo>
                <a:lnTo>
                  <a:pt x="21600" y="5827"/>
                </a:lnTo>
                <a:lnTo>
                  <a:pt x="15854" y="10800"/>
                </a:lnTo>
                <a:lnTo>
                  <a:pt x="21600" y="15773"/>
                </a:lnTo>
                <a:lnTo>
                  <a:pt x="18226" y="21600"/>
                </a:lnTo>
                <a:lnTo>
                  <a:pt x="10800" y="15173"/>
                </a:lnTo>
                <a:lnTo>
                  <a:pt x="3374" y="21600"/>
                </a:lnTo>
                <a:lnTo>
                  <a:pt x="0" y="15773"/>
                </a:lnTo>
                <a:lnTo>
                  <a:pt x="5746"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88" name="AutoShape 16"/>
          <p:cNvSpPr>
            <a:spLocks/>
          </p:cNvSpPr>
          <p:nvPr/>
        </p:nvSpPr>
        <p:spPr bwMode="auto">
          <a:xfrm>
            <a:off x="5726114" y="5464175"/>
            <a:ext cx="225425" cy="18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27"/>
                </a:moveTo>
                <a:lnTo>
                  <a:pt x="3374" y="0"/>
                </a:lnTo>
                <a:lnTo>
                  <a:pt x="10800" y="6427"/>
                </a:lnTo>
                <a:lnTo>
                  <a:pt x="18226" y="0"/>
                </a:lnTo>
                <a:lnTo>
                  <a:pt x="21600" y="5827"/>
                </a:lnTo>
                <a:lnTo>
                  <a:pt x="15854" y="10800"/>
                </a:lnTo>
                <a:lnTo>
                  <a:pt x="21600" y="15773"/>
                </a:lnTo>
                <a:lnTo>
                  <a:pt x="18226" y="21600"/>
                </a:lnTo>
                <a:lnTo>
                  <a:pt x="10800" y="15173"/>
                </a:lnTo>
                <a:lnTo>
                  <a:pt x="3374" y="21600"/>
                </a:lnTo>
                <a:lnTo>
                  <a:pt x="0" y="15773"/>
                </a:lnTo>
                <a:lnTo>
                  <a:pt x="5746"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89" name="AutoShape 17"/>
          <p:cNvSpPr>
            <a:spLocks/>
          </p:cNvSpPr>
          <p:nvPr/>
        </p:nvSpPr>
        <p:spPr bwMode="auto">
          <a:xfrm>
            <a:off x="7918451" y="2743200"/>
            <a:ext cx="225425" cy="18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27"/>
                </a:moveTo>
                <a:lnTo>
                  <a:pt x="3374" y="0"/>
                </a:lnTo>
                <a:lnTo>
                  <a:pt x="10800" y="6427"/>
                </a:lnTo>
                <a:lnTo>
                  <a:pt x="18226" y="0"/>
                </a:lnTo>
                <a:lnTo>
                  <a:pt x="21600" y="5827"/>
                </a:lnTo>
                <a:lnTo>
                  <a:pt x="15854" y="10800"/>
                </a:lnTo>
                <a:lnTo>
                  <a:pt x="21600" y="15773"/>
                </a:lnTo>
                <a:lnTo>
                  <a:pt x="18226" y="21600"/>
                </a:lnTo>
                <a:lnTo>
                  <a:pt x="10800" y="15173"/>
                </a:lnTo>
                <a:lnTo>
                  <a:pt x="3374" y="21600"/>
                </a:lnTo>
                <a:lnTo>
                  <a:pt x="0" y="15773"/>
                </a:lnTo>
                <a:lnTo>
                  <a:pt x="5746"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90" name="AutoShape 18"/>
          <p:cNvSpPr>
            <a:spLocks/>
          </p:cNvSpPr>
          <p:nvPr/>
        </p:nvSpPr>
        <p:spPr bwMode="auto">
          <a:xfrm>
            <a:off x="5726114" y="1274763"/>
            <a:ext cx="225425" cy="18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27"/>
                </a:moveTo>
                <a:lnTo>
                  <a:pt x="3374" y="0"/>
                </a:lnTo>
                <a:lnTo>
                  <a:pt x="10800" y="6427"/>
                </a:lnTo>
                <a:lnTo>
                  <a:pt x="18226" y="0"/>
                </a:lnTo>
                <a:lnTo>
                  <a:pt x="21600" y="5827"/>
                </a:lnTo>
                <a:lnTo>
                  <a:pt x="15854" y="10800"/>
                </a:lnTo>
                <a:lnTo>
                  <a:pt x="21600" y="15773"/>
                </a:lnTo>
                <a:lnTo>
                  <a:pt x="18226" y="21600"/>
                </a:lnTo>
                <a:lnTo>
                  <a:pt x="10800" y="15173"/>
                </a:lnTo>
                <a:lnTo>
                  <a:pt x="3374" y="21600"/>
                </a:lnTo>
                <a:lnTo>
                  <a:pt x="0" y="15773"/>
                </a:lnTo>
                <a:lnTo>
                  <a:pt x="5746"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91" name="Oval 19"/>
          <p:cNvSpPr>
            <a:spLocks/>
          </p:cNvSpPr>
          <p:nvPr/>
        </p:nvSpPr>
        <p:spPr bwMode="auto">
          <a:xfrm>
            <a:off x="8432800" y="6307139"/>
            <a:ext cx="122238"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92" name="Oval 20"/>
          <p:cNvSpPr>
            <a:spLocks/>
          </p:cNvSpPr>
          <p:nvPr/>
        </p:nvSpPr>
        <p:spPr bwMode="auto">
          <a:xfrm>
            <a:off x="8585200" y="6459539"/>
            <a:ext cx="122238"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93" name="Oval 21"/>
          <p:cNvSpPr>
            <a:spLocks/>
          </p:cNvSpPr>
          <p:nvPr/>
        </p:nvSpPr>
        <p:spPr bwMode="auto">
          <a:xfrm>
            <a:off x="8737600" y="6611939"/>
            <a:ext cx="122238"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94" name="Oval 22"/>
          <p:cNvSpPr>
            <a:spLocks/>
          </p:cNvSpPr>
          <p:nvPr/>
        </p:nvSpPr>
        <p:spPr bwMode="auto">
          <a:xfrm>
            <a:off x="8890000" y="6764339"/>
            <a:ext cx="122238"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95" name="AutoShape 23"/>
          <p:cNvSpPr>
            <a:spLocks/>
          </p:cNvSpPr>
          <p:nvPr/>
        </p:nvSpPr>
        <p:spPr bwMode="auto">
          <a:xfrm>
            <a:off x="7927975" y="3044826"/>
            <a:ext cx="1144588" cy="1979613"/>
          </a:xfrm>
          <a:custGeom>
            <a:avLst/>
            <a:gdLst>
              <a:gd name="T0" fmla="*/ 10254 w 20509"/>
              <a:gd name="T1" fmla="*/ 10605 h 21211"/>
              <a:gd name="T2" fmla="*/ 10254 w 20509"/>
              <a:gd name="T3" fmla="*/ 10605 h 21211"/>
              <a:gd name="T4" fmla="*/ 10254 w 20509"/>
              <a:gd name="T5" fmla="*/ 10605 h 21211"/>
              <a:gd name="T6" fmla="*/ 10254 w 20509"/>
              <a:gd name="T7" fmla="*/ 10605 h 21211"/>
            </a:gdLst>
            <a:ahLst/>
            <a:cxnLst>
              <a:cxn ang="0">
                <a:pos x="T0" y="T1"/>
              </a:cxn>
              <a:cxn ang="0">
                <a:pos x="T2" y="T3"/>
              </a:cxn>
              <a:cxn ang="0">
                <a:pos x="T4" y="T5"/>
              </a:cxn>
              <a:cxn ang="0">
                <a:pos x="T6" y="T7"/>
              </a:cxn>
            </a:cxnLst>
            <a:rect l="0" t="0" r="r" b="b"/>
            <a:pathLst>
              <a:path w="20509" h="21211">
                <a:moveTo>
                  <a:pt x="5380" y="0"/>
                </a:moveTo>
                <a:cubicBezTo>
                  <a:pt x="4646" y="5242"/>
                  <a:pt x="3912" y="10483"/>
                  <a:pt x="6358" y="13019"/>
                </a:cubicBezTo>
                <a:cubicBezTo>
                  <a:pt x="8803" y="15554"/>
                  <a:pt x="18503" y="13945"/>
                  <a:pt x="20051" y="15213"/>
                </a:cubicBezTo>
                <a:cubicBezTo>
                  <a:pt x="21600" y="16480"/>
                  <a:pt x="18992" y="19650"/>
                  <a:pt x="15650" y="20625"/>
                </a:cubicBezTo>
                <a:cubicBezTo>
                  <a:pt x="12308" y="21600"/>
                  <a:pt x="0" y="21064"/>
                  <a:pt x="0" y="21064"/>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28696" name="Line 24"/>
          <p:cNvSpPr>
            <a:spLocks noChangeShapeType="1"/>
          </p:cNvSpPr>
          <p:nvPr/>
        </p:nvSpPr>
        <p:spPr bwMode="auto">
          <a:xfrm flipH="1" flipV="1">
            <a:off x="6056314" y="4741864"/>
            <a:ext cx="1792287" cy="28257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8697" name="AutoShape 25"/>
          <p:cNvSpPr>
            <a:spLocks/>
          </p:cNvSpPr>
          <p:nvPr/>
        </p:nvSpPr>
        <p:spPr bwMode="auto">
          <a:xfrm>
            <a:off x="5824539" y="4576764"/>
            <a:ext cx="26987" cy="801687"/>
          </a:xfrm>
          <a:custGeom>
            <a:avLst/>
            <a:gdLst>
              <a:gd name="T0" fmla="*/ 10050 w 20101"/>
              <a:gd name="T1" fmla="+- 0 11639 1678"/>
              <a:gd name="T2" fmla="*/ 11639 h 19922"/>
              <a:gd name="T3" fmla="*/ 10050 w 20101"/>
              <a:gd name="T4" fmla="+- 0 11639 1678"/>
              <a:gd name="T5" fmla="*/ 11639 h 19922"/>
              <a:gd name="T6" fmla="*/ 10050 w 20101"/>
              <a:gd name="T7" fmla="+- 0 11639 1678"/>
              <a:gd name="T8" fmla="*/ 11639 h 19922"/>
              <a:gd name="T9" fmla="*/ 10050 w 20101"/>
              <a:gd name="T10" fmla="+- 0 11639 1678"/>
              <a:gd name="T11" fmla="*/ 11639 h 19922"/>
            </a:gdLst>
            <a:ahLst/>
            <a:cxnLst>
              <a:cxn ang="0">
                <a:pos x="T0" y="T2"/>
              </a:cxn>
              <a:cxn ang="0">
                <a:pos x="T3" y="T5"/>
              </a:cxn>
              <a:cxn ang="0">
                <a:pos x="T6" y="T8"/>
              </a:cxn>
              <a:cxn ang="0">
                <a:pos x="T9" y="T11"/>
              </a:cxn>
            </a:cxnLst>
            <a:rect l="0" t="0" r="r" b="b"/>
            <a:pathLst>
              <a:path w="20101" h="19922">
                <a:moveTo>
                  <a:pt x="0" y="19922"/>
                </a:moveTo>
                <a:cubicBezTo>
                  <a:pt x="9138" y="11045"/>
                  <a:pt x="18277" y="2167"/>
                  <a:pt x="19938" y="245"/>
                </a:cubicBezTo>
                <a:cubicBezTo>
                  <a:pt x="21600" y="-1678"/>
                  <a:pt x="9970" y="8387"/>
                  <a:pt x="9970" y="8387"/>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28698" name="Line 26"/>
          <p:cNvSpPr>
            <a:spLocks noChangeShapeType="1"/>
          </p:cNvSpPr>
          <p:nvPr/>
        </p:nvSpPr>
        <p:spPr bwMode="auto">
          <a:xfrm flipV="1">
            <a:off x="5838825" y="2074863"/>
            <a:ext cx="603250" cy="2335212"/>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8699" name="Line 27"/>
          <p:cNvSpPr>
            <a:spLocks noChangeShapeType="1"/>
          </p:cNvSpPr>
          <p:nvPr/>
        </p:nvSpPr>
        <p:spPr bwMode="auto">
          <a:xfrm>
            <a:off x="6021389" y="1497014"/>
            <a:ext cx="638175" cy="441325"/>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8700" name="Line 28"/>
          <p:cNvSpPr>
            <a:spLocks noChangeShapeType="1"/>
          </p:cNvSpPr>
          <p:nvPr/>
        </p:nvSpPr>
        <p:spPr bwMode="auto">
          <a:xfrm>
            <a:off x="6783388" y="2074863"/>
            <a:ext cx="747712" cy="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8701" name="AutoShape 29"/>
          <p:cNvSpPr>
            <a:spLocks/>
          </p:cNvSpPr>
          <p:nvPr/>
        </p:nvSpPr>
        <p:spPr bwMode="auto">
          <a:xfrm>
            <a:off x="6643689" y="2101851"/>
            <a:ext cx="1189037" cy="2968625"/>
          </a:xfrm>
          <a:custGeom>
            <a:avLst/>
            <a:gdLst>
              <a:gd name="T0" fmla="+- 0 10861 123"/>
              <a:gd name="T1" fmla="*/ T0 w 21477"/>
              <a:gd name="T2" fmla="*/ 10381 h 20762"/>
              <a:gd name="T3" fmla="+- 0 10861 123"/>
              <a:gd name="T4" fmla="*/ T3 w 21477"/>
              <a:gd name="T5" fmla="*/ 10381 h 20762"/>
              <a:gd name="T6" fmla="+- 0 10861 123"/>
              <a:gd name="T7" fmla="*/ T6 w 21477"/>
              <a:gd name="T8" fmla="*/ 10381 h 20762"/>
              <a:gd name="T9" fmla="+- 0 10861 123"/>
              <a:gd name="T10" fmla="*/ T9 w 21477"/>
              <a:gd name="T11" fmla="*/ 10381 h 20762"/>
            </a:gdLst>
            <a:ahLst/>
            <a:cxnLst>
              <a:cxn ang="0">
                <a:pos x="T1" y="T2"/>
              </a:cxn>
              <a:cxn ang="0">
                <a:pos x="T4" y="T5"/>
              </a:cxn>
              <a:cxn ang="0">
                <a:pos x="T7" y="T8"/>
              </a:cxn>
              <a:cxn ang="0">
                <a:pos x="T10" y="T11"/>
              </a:cxn>
            </a:cxnLst>
            <a:rect l="0" t="0" r="r" b="b"/>
            <a:pathLst>
              <a:path w="21477" h="20762">
                <a:moveTo>
                  <a:pt x="21477" y="20152"/>
                </a:moveTo>
                <a:cubicBezTo>
                  <a:pt x="10800" y="20876"/>
                  <a:pt x="124" y="21600"/>
                  <a:pt x="0" y="18241"/>
                </a:cubicBezTo>
                <a:cubicBezTo>
                  <a:pt x="-123" y="14883"/>
                  <a:pt x="20736" y="0"/>
                  <a:pt x="20736" y="0"/>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28702" name="Line 30"/>
          <p:cNvSpPr>
            <a:spLocks noChangeShapeType="1"/>
          </p:cNvSpPr>
          <p:nvPr/>
        </p:nvSpPr>
        <p:spPr bwMode="auto">
          <a:xfrm flipV="1">
            <a:off x="7927975" y="490538"/>
            <a:ext cx="0" cy="144780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8703" name="Rectangle 31"/>
          <p:cNvSpPr>
            <a:spLocks/>
          </p:cNvSpPr>
          <p:nvPr/>
        </p:nvSpPr>
        <p:spPr bwMode="auto">
          <a:xfrm>
            <a:off x="1768475" y="490539"/>
            <a:ext cx="3619500" cy="637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GAME PHASE</a:t>
            </a:r>
          </a:p>
          <a:p>
            <a:r>
              <a:rPr lang="it-IT" altLang="it-IT" sz="2000">
                <a:solidFill>
                  <a:srgbClr val="FF0000"/>
                </a:solidFill>
              </a:rPr>
              <a:t>EXERCISE N°3</a:t>
            </a:r>
          </a:p>
          <a:p>
            <a:r>
              <a:rPr lang="it-IT" altLang="it-IT" sz="1600"/>
              <a:t>The midfielder runs without the ball towards the ball carrier , makes a C movement between the cones , receives the ball and passes to fullback . The quarterback receives the ball with a dynamic receiving and passing the ball to the striker which is deep. The striker receives the pass , the ball door for a few meters and passes it to the midfielder who in the meantime has come to the edge towards the goal.</a:t>
            </a:r>
          </a:p>
          <a:p>
            <a:r>
              <a:rPr lang="it-IT" altLang="it-IT" sz="1600">
                <a:solidFill>
                  <a:srgbClr val="FF0000"/>
                </a:solidFill>
              </a:rPr>
              <a:t>Variant:</a:t>
            </a:r>
          </a:p>
          <a:p>
            <a:r>
              <a:rPr lang="it-IT" altLang="it-IT" sz="1600"/>
              <a:t>The defender does not pass the ball to midfield , but the full-back . the quarterback runs a few meters with the ball and pass it to the midfielder . The striker and midfielder passes towards the goal.</a:t>
            </a:r>
          </a:p>
          <a:p>
            <a:r>
              <a:rPr lang="it-IT" altLang="it-IT" sz="1600">
                <a:solidFill>
                  <a:srgbClr val="FF0000"/>
                </a:solidFill>
              </a:rPr>
              <a:t>SKILL AQUISITION: </a:t>
            </a:r>
            <a:r>
              <a:rPr lang="it-IT" altLang="it-IT" sz="1600"/>
              <a:t>Offensive and defensive reception, movement without ball</a:t>
            </a:r>
            <a:endParaRPr lang="it-IT" altLang="it-IT" sz="1600">
              <a:solidFill>
                <a:srgbClr val="FF0000"/>
              </a:solidFill>
            </a:endParaRPr>
          </a:p>
          <a:p>
            <a:endParaRPr lang="it-IT" altLang="it-IT" sz="1600">
              <a:solidFill>
                <a:srgbClr val="FF0000"/>
              </a:solidFill>
            </a:endParaRPr>
          </a:p>
          <a:p>
            <a:endParaRPr lang="it-IT" altLang="it-IT" sz="1600"/>
          </a:p>
        </p:txBody>
      </p:sp>
      <p:sp>
        <p:nvSpPr>
          <p:cNvPr id="28704" name="Line 32"/>
          <p:cNvSpPr>
            <a:spLocks noChangeShapeType="1"/>
          </p:cNvSpPr>
          <p:nvPr/>
        </p:nvSpPr>
        <p:spPr bwMode="auto">
          <a:xfrm flipH="1" flipV="1">
            <a:off x="7927976" y="5070475"/>
            <a:ext cx="138113" cy="1100138"/>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grpSp>
        <p:nvGrpSpPr>
          <p:cNvPr id="28705" name="Group 33"/>
          <p:cNvGrpSpPr>
            <a:grpSpLocks/>
          </p:cNvGrpSpPr>
          <p:nvPr/>
        </p:nvGrpSpPr>
        <p:grpSpPr bwMode="auto">
          <a:xfrm>
            <a:off x="1998663" y="6500815"/>
            <a:ext cx="684020" cy="200055"/>
            <a:chOff x="0" y="0"/>
            <a:chExt cx="684292" cy="200988"/>
          </a:xfrm>
        </p:grpSpPr>
        <p:sp>
          <p:nvSpPr>
            <p:cNvPr id="28706" name="Rectangle 34"/>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28707" name="Picture 35"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367733891"/>
      </p:ext>
    </p:extLst>
  </p:cSld>
  <p:clrMapOvr>
    <a:masterClrMapping/>
  </p:clrMapOvr>
  <p:transition spd="med"/>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9698" name="AutoShape 2"/>
          <p:cNvSpPr>
            <a:spLocks/>
          </p:cNvSpPr>
          <p:nvPr/>
        </p:nvSpPr>
        <p:spPr bwMode="auto">
          <a:xfrm>
            <a:off x="7231063" y="2184400"/>
            <a:ext cx="246062"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699" name="AutoShape 3"/>
          <p:cNvSpPr>
            <a:spLocks/>
          </p:cNvSpPr>
          <p:nvPr/>
        </p:nvSpPr>
        <p:spPr bwMode="auto">
          <a:xfrm>
            <a:off x="8448676" y="2184400"/>
            <a:ext cx="246063"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00" name="AutoShape 4"/>
          <p:cNvSpPr>
            <a:spLocks/>
          </p:cNvSpPr>
          <p:nvPr/>
        </p:nvSpPr>
        <p:spPr bwMode="auto">
          <a:xfrm>
            <a:off x="7875588" y="2787650"/>
            <a:ext cx="246062"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01" name="AutoShape 5"/>
          <p:cNvSpPr>
            <a:spLocks/>
          </p:cNvSpPr>
          <p:nvPr/>
        </p:nvSpPr>
        <p:spPr bwMode="auto">
          <a:xfrm>
            <a:off x="7231063" y="3455989"/>
            <a:ext cx="246062" cy="2047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02" name="AutoShape 6"/>
          <p:cNvSpPr>
            <a:spLocks/>
          </p:cNvSpPr>
          <p:nvPr/>
        </p:nvSpPr>
        <p:spPr bwMode="auto">
          <a:xfrm>
            <a:off x="8448676" y="3455989"/>
            <a:ext cx="246063" cy="2047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03" name="Line 7"/>
          <p:cNvSpPr>
            <a:spLocks noChangeShapeType="1"/>
          </p:cNvSpPr>
          <p:nvPr/>
        </p:nvSpPr>
        <p:spPr bwMode="auto">
          <a:xfrm>
            <a:off x="9990138" y="341313"/>
            <a:ext cx="0" cy="3822700"/>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9704" name="Line 8"/>
          <p:cNvSpPr>
            <a:spLocks noChangeShapeType="1"/>
          </p:cNvSpPr>
          <p:nvPr/>
        </p:nvSpPr>
        <p:spPr bwMode="auto">
          <a:xfrm>
            <a:off x="6070600" y="341313"/>
            <a:ext cx="14288" cy="3822700"/>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9705" name="AutoShape 9"/>
          <p:cNvSpPr>
            <a:spLocks/>
          </p:cNvSpPr>
          <p:nvPr/>
        </p:nvSpPr>
        <p:spPr bwMode="auto">
          <a:xfrm>
            <a:off x="7966075" y="5246689"/>
            <a:ext cx="280988" cy="223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83"/>
                </a:moveTo>
                <a:lnTo>
                  <a:pt x="3184" y="0"/>
                </a:lnTo>
                <a:lnTo>
                  <a:pt x="10800" y="6500"/>
                </a:lnTo>
                <a:lnTo>
                  <a:pt x="18416" y="0"/>
                </a:lnTo>
                <a:lnTo>
                  <a:pt x="21600" y="5883"/>
                </a:lnTo>
                <a:lnTo>
                  <a:pt x="15839" y="10800"/>
                </a:lnTo>
                <a:lnTo>
                  <a:pt x="21600" y="15717"/>
                </a:lnTo>
                <a:lnTo>
                  <a:pt x="18416" y="21600"/>
                </a:lnTo>
                <a:lnTo>
                  <a:pt x="10800" y="15100"/>
                </a:lnTo>
                <a:lnTo>
                  <a:pt x="3184" y="21600"/>
                </a:lnTo>
                <a:lnTo>
                  <a:pt x="0" y="15717"/>
                </a:lnTo>
                <a:lnTo>
                  <a:pt x="5761" y="10800"/>
                </a:lnTo>
                <a:close/>
              </a:path>
            </a:pathLst>
          </a:cu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06" name="AutoShape 10"/>
          <p:cNvSpPr>
            <a:spLocks/>
          </p:cNvSpPr>
          <p:nvPr/>
        </p:nvSpPr>
        <p:spPr bwMode="auto">
          <a:xfrm>
            <a:off x="7789864" y="2517775"/>
            <a:ext cx="282575"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83"/>
                </a:moveTo>
                <a:lnTo>
                  <a:pt x="3184" y="0"/>
                </a:lnTo>
                <a:lnTo>
                  <a:pt x="10800" y="6500"/>
                </a:lnTo>
                <a:lnTo>
                  <a:pt x="18416" y="0"/>
                </a:lnTo>
                <a:lnTo>
                  <a:pt x="21600" y="5883"/>
                </a:lnTo>
                <a:lnTo>
                  <a:pt x="15839" y="10800"/>
                </a:lnTo>
                <a:lnTo>
                  <a:pt x="21600" y="15717"/>
                </a:lnTo>
                <a:lnTo>
                  <a:pt x="18416" y="21600"/>
                </a:lnTo>
                <a:lnTo>
                  <a:pt x="10800" y="15100"/>
                </a:lnTo>
                <a:lnTo>
                  <a:pt x="3184" y="21600"/>
                </a:lnTo>
                <a:lnTo>
                  <a:pt x="0" y="15717"/>
                </a:lnTo>
                <a:lnTo>
                  <a:pt x="5761" y="10800"/>
                </a:lnTo>
                <a:close/>
              </a:path>
            </a:pathLst>
          </a:cu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07" name="AutoShape 11"/>
          <p:cNvSpPr>
            <a:spLocks/>
          </p:cNvSpPr>
          <p:nvPr/>
        </p:nvSpPr>
        <p:spPr bwMode="auto">
          <a:xfrm>
            <a:off x="7231063" y="1787525"/>
            <a:ext cx="246062" cy="204788"/>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08" name="AutoShape 12"/>
          <p:cNvSpPr>
            <a:spLocks/>
          </p:cNvSpPr>
          <p:nvPr/>
        </p:nvSpPr>
        <p:spPr bwMode="auto">
          <a:xfrm>
            <a:off x="10079039" y="1504950"/>
            <a:ext cx="282575"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83"/>
                </a:moveTo>
                <a:lnTo>
                  <a:pt x="3184" y="0"/>
                </a:lnTo>
                <a:lnTo>
                  <a:pt x="10800" y="6500"/>
                </a:lnTo>
                <a:lnTo>
                  <a:pt x="18416" y="0"/>
                </a:lnTo>
                <a:lnTo>
                  <a:pt x="21600" y="5883"/>
                </a:lnTo>
                <a:lnTo>
                  <a:pt x="15839" y="10800"/>
                </a:lnTo>
                <a:lnTo>
                  <a:pt x="21600" y="15717"/>
                </a:lnTo>
                <a:lnTo>
                  <a:pt x="18416" y="21600"/>
                </a:lnTo>
                <a:lnTo>
                  <a:pt x="10800" y="15100"/>
                </a:lnTo>
                <a:lnTo>
                  <a:pt x="3184" y="21600"/>
                </a:lnTo>
                <a:lnTo>
                  <a:pt x="0" y="15717"/>
                </a:lnTo>
                <a:lnTo>
                  <a:pt x="5761" y="10800"/>
                </a:lnTo>
                <a:close/>
              </a:path>
            </a:pathLst>
          </a:cu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09" name="AutoShape 13"/>
          <p:cNvSpPr>
            <a:spLocks/>
          </p:cNvSpPr>
          <p:nvPr/>
        </p:nvSpPr>
        <p:spPr bwMode="auto">
          <a:xfrm>
            <a:off x="9990139" y="1924050"/>
            <a:ext cx="244475" cy="204788"/>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10" name="Oval 14"/>
          <p:cNvSpPr>
            <a:spLocks/>
          </p:cNvSpPr>
          <p:nvPr/>
        </p:nvSpPr>
        <p:spPr bwMode="auto">
          <a:xfrm>
            <a:off x="8337551" y="5378451"/>
            <a:ext cx="111125"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11" name="Oval 15"/>
          <p:cNvSpPr>
            <a:spLocks/>
          </p:cNvSpPr>
          <p:nvPr/>
        </p:nvSpPr>
        <p:spPr bwMode="auto">
          <a:xfrm>
            <a:off x="8489951" y="5530851"/>
            <a:ext cx="111125"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12" name="Oval 16"/>
          <p:cNvSpPr>
            <a:spLocks/>
          </p:cNvSpPr>
          <p:nvPr/>
        </p:nvSpPr>
        <p:spPr bwMode="auto">
          <a:xfrm>
            <a:off x="8642351" y="5683251"/>
            <a:ext cx="111125"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13" name="Oval 17"/>
          <p:cNvSpPr>
            <a:spLocks/>
          </p:cNvSpPr>
          <p:nvPr/>
        </p:nvSpPr>
        <p:spPr bwMode="auto">
          <a:xfrm>
            <a:off x="8794751" y="5835651"/>
            <a:ext cx="111125"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14" name="Oval 18"/>
          <p:cNvSpPr>
            <a:spLocks/>
          </p:cNvSpPr>
          <p:nvPr/>
        </p:nvSpPr>
        <p:spPr bwMode="auto">
          <a:xfrm>
            <a:off x="8947151" y="5988051"/>
            <a:ext cx="111125"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15" name="AutoShape 19"/>
          <p:cNvSpPr>
            <a:spLocks/>
          </p:cNvSpPr>
          <p:nvPr/>
        </p:nvSpPr>
        <p:spPr bwMode="auto">
          <a:xfrm>
            <a:off x="7588250" y="2840039"/>
            <a:ext cx="1131888" cy="1106487"/>
          </a:xfrm>
          <a:custGeom>
            <a:avLst/>
            <a:gdLst>
              <a:gd name="T0" fmla="+- 0 11583 1566"/>
              <a:gd name="T1" fmla="*/ T0 w 20034"/>
              <a:gd name="T2" fmla="*/ 10059 h 20119"/>
              <a:gd name="T3" fmla="+- 0 11583 1566"/>
              <a:gd name="T4" fmla="*/ T3 w 20034"/>
              <a:gd name="T5" fmla="*/ 10059 h 20119"/>
              <a:gd name="T6" fmla="+- 0 11583 1566"/>
              <a:gd name="T7" fmla="*/ T6 w 20034"/>
              <a:gd name="T8" fmla="*/ 10059 h 20119"/>
              <a:gd name="T9" fmla="+- 0 11583 1566"/>
              <a:gd name="T10" fmla="*/ T9 w 20034"/>
              <a:gd name="T11" fmla="*/ 10059 h 20119"/>
            </a:gdLst>
            <a:ahLst/>
            <a:cxnLst>
              <a:cxn ang="0">
                <a:pos x="T1" y="T2"/>
              </a:cxn>
              <a:cxn ang="0">
                <a:pos x="T4" y="T5"/>
              </a:cxn>
              <a:cxn ang="0">
                <a:pos x="T7" y="T8"/>
              </a:cxn>
              <a:cxn ang="0">
                <a:pos x="T10" y="T11"/>
              </a:cxn>
            </a:cxnLst>
            <a:rect l="0" t="0" r="r" b="b"/>
            <a:pathLst>
              <a:path w="20034" h="20119">
                <a:moveTo>
                  <a:pt x="3592" y="0"/>
                </a:moveTo>
                <a:cubicBezTo>
                  <a:pt x="1013" y="7572"/>
                  <a:pt x="-1566" y="15145"/>
                  <a:pt x="1174" y="18372"/>
                </a:cubicBezTo>
                <a:cubicBezTo>
                  <a:pt x="3915" y="21600"/>
                  <a:pt x="20034" y="19366"/>
                  <a:pt x="20034" y="19366"/>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29716" name="Line 20"/>
          <p:cNvSpPr>
            <a:spLocks noChangeShapeType="1"/>
          </p:cNvSpPr>
          <p:nvPr/>
        </p:nvSpPr>
        <p:spPr bwMode="auto">
          <a:xfrm flipH="1" flipV="1">
            <a:off x="8642350" y="1774826"/>
            <a:ext cx="541338" cy="204787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9717" name="AutoShape 21"/>
          <p:cNvSpPr>
            <a:spLocks/>
          </p:cNvSpPr>
          <p:nvPr/>
        </p:nvSpPr>
        <p:spPr bwMode="auto">
          <a:xfrm>
            <a:off x="7419975" y="1979614"/>
            <a:ext cx="1544638" cy="1069975"/>
          </a:xfrm>
          <a:custGeom>
            <a:avLst/>
            <a:gdLst>
              <a:gd name="T0" fmla="+- 0 10867 135"/>
              <a:gd name="T1" fmla="*/ T0 w 21465"/>
              <a:gd name="T2" fmla="*/ 9887 h 19774"/>
              <a:gd name="T3" fmla="+- 0 10867 135"/>
              <a:gd name="T4" fmla="*/ T3 w 21465"/>
              <a:gd name="T5" fmla="*/ 9887 h 19774"/>
              <a:gd name="T6" fmla="+- 0 10867 135"/>
              <a:gd name="T7" fmla="*/ T6 w 21465"/>
              <a:gd name="T8" fmla="*/ 9887 h 19774"/>
              <a:gd name="T9" fmla="+- 0 10867 135"/>
              <a:gd name="T10" fmla="*/ T9 w 21465"/>
              <a:gd name="T11" fmla="*/ 9887 h 19774"/>
            </a:gdLst>
            <a:ahLst/>
            <a:cxnLst>
              <a:cxn ang="0">
                <a:pos x="T1" y="T2"/>
              </a:cxn>
              <a:cxn ang="0">
                <a:pos x="T4" y="T5"/>
              </a:cxn>
              <a:cxn ang="0">
                <a:pos x="T7" y="T8"/>
              </a:cxn>
              <a:cxn ang="0">
                <a:pos x="T10" y="T11"/>
              </a:cxn>
            </a:cxnLst>
            <a:rect l="0" t="0" r="r" b="b"/>
            <a:pathLst>
              <a:path w="21465" h="19774">
                <a:moveTo>
                  <a:pt x="23" y="0"/>
                </a:moveTo>
                <a:cubicBezTo>
                  <a:pt x="-56" y="8615"/>
                  <a:pt x="-135" y="17230"/>
                  <a:pt x="3439" y="19415"/>
                </a:cubicBezTo>
                <a:cubicBezTo>
                  <a:pt x="7012" y="21600"/>
                  <a:pt x="21465" y="13111"/>
                  <a:pt x="21465" y="13111"/>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29718" name="Line 22"/>
          <p:cNvSpPr>
            <a:spLocks noChangeShapeType="1"/>
          </p:cNvSpPr>
          <p:nvPr/>
        </p:nvSpPr>
        <p:spPr bwMode="auto">
          <a:xfrm flipV="1">
            <a:off x="8161338" y="3946526"/>
            <a:ext cx="633412" cy="1255713"/>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9719" name="Rectangle 23"/>
          <p:cNvSpPr>
            <a:spLocks/>
          </p:cNvSpPr>
          <p:nvPr/>
        </p:nvSpPr>
        <p:spPr bwMode="auto">
          <a:xfrm>
            <a:off x="1714501" y="490538"/>
            <a:ext cx="3509963" cy="594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68263" indent="-68263">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2000">
                <a:solidFill>
                  <a:srgbClr val="FF0000"/>
                </a:solidFill>
              </a:rPr>
              <a:t>GAME PHASE</a:t>
            </a:r>
          </a:p>
          <a:p>
            <a:endParaRPr lang="it-IT" altLang="it-IT" sz="2000">
              <a:solidFill>
                <a:srgbClr val="FF0000"/>
              </a:solidFill>
            </a:endParaRPr>
          </a:p>
          <a:p>
            <a:r>
              <a:rPr lang="it-IT" altLang="it-IT" sz="2000">
                <a:solidFill>
                  <a:srgbClr val="FF0000"/>
                </a:solidFill>
              </a:rPr>
              <a:t>EXERCISE N°3</a:t>
            </a:r>
          </a:p>
          <a:p>
            <a:r>
              <a:rPr lang="it-IT" altLang="it-IT" sz="2000"/>
              <a:t>The striker makes a move to C and receiving the ball whit an offensive recepition. At the same time, the defender runs whitout the ball  around the central cone and tries to steal the ball striker.</a:t>
            </a:r>
          </a:p>
          <a:p>
            <a:r>
              <a:rPr lang="it-IT" altLang="it-IT" sz="2000">
                <a:solidFill>
                  <a:srgbClr val="FF0000"/>
                </a:solidFill>
              </a:rPr>
              <a:t>Variant:</a:t>
            </a:r>
          </a:p>
          <a:p>
            <a:r>
              <a:rPr lang="it-IT" altLang="it-IT" sz="2000"/>
              <a:t>When the striker receives the ball, a difender and a striker onto the pitch.</a:t>
            </a:r>
          </a:p>
          <a:p>
            <a:endParaRPr lang="it-IT" altLang="it-IT" sz="2000"/>
          </a:p>
          <a:p>
            <a:r>
              <a:rPr lang="it-IT" altLang="it-IT" sz="2000">
                <a:solidFill>
                  <a:srgbClr val="FF0000"/>
                </a:solidFill>
              </a:rPr>
              <a:t>SKILL AQUISITION</a:t>
            </a:r>
          </a:p>
          <a:p>
            <a:pPr>
              <a:buSzPct val="100000"/>
              <a:buFontTx/>
              <a:buChar char="-"/>
            </a:pPr>
            <a:r>
              <a:rPr lang="it-IT" altLang="it-IT" sz="2000"/>
              <a:t>Offensive and difensive reception</a:t>
            </a:r>
          </a:p>
          <a:p>
            <a:pPr>
              <a:buSzPct val="100000"/>
              <a:buFontTx/>
              <a:buChar char="-"/>
            </a:pPr>
            <a:r>
              <a:rPr lang="it-IT" altLang="it-IT" sz="2000"/>
              <a:t>Driibling and block tackle </a:t>
            </a:r>
          </a:p>
        </p:txBody>
      </p:sp>
      <p:grpSp>
        <p:nvGrpSpPr>
          <p:cNvPr id="29720" name="Group 24"/>
          <p:cNvGrpSpPr>
            <a:grpSpLocks/>
          </p:cNvGrpSpPr>
          <p:nvPr/>
        </p:nvGrpSpPr>
        <p:grpSpPr bwMode="auto">
          <a:xfrm>
            <a:off x="1998663" y="6500815"/>
            <a:ext cx="684020" cy="200055"/>
            <a:chOff x="0" y="0"/>
            <a:chExt cx="684292" cy="200988"/>
          </a:xfrm>
        </p:grpSpPr>
        <p:sp>
          <p:nvSpPr>
            <p:cNvPr id="29721" name="Rectangle 25"/>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29722" name="Picture 26"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45569971"/>
      </p:ext>
    </p:extLst>
  </p:cSld>
  <p:clrMapOvr>
    <a:masterClrMapping/>
  </p:clrMapOvr>
  <p:transition spd="med"/>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22" name="AutoShape 2"/>
          <p:cNvSpPr>
            <a:spLocks/>
          </p:cNvSpPr>
          <p:nvPr/>
        </p:nvSpPr>
        <p:spPr bwMode="auto">
          <a:xfrm>
            <a:off x="6889751" y="2060575"/>
            <a:ext cx="219075" cy="1920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23" name="AutoShape 3"/>
          <p:cNvSpPr>
            <a:spLocks/>
          </p:cNvSpPr>
          <p:nvPr/>
        </p:nvSpPr>
        <p:spPr bwMode="auto">
          <a:xfrm>
            <a:off x="7151689" y="2609850"/>
            <a:ext cx="217487" cy="19050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24" name="AutoShape 4"/>
          <p:cNvSpPr>
            <a:spLocks/>
          </p:cNvSpPr>
          <p:nvPr/>
        </p:nvSpPr>
        <p:spPr bwMode="auto">
          <a:xfrm>
            <a:off x="6469064" y="2609850"/>
            <a:ext cx="217487" cy="19050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25" name="AutoShape 5"/>
          <p:cNvSpPr>
            <a:spLocks/>
          </p:cNvSpPr>
          <p:nvPr/>
        </p:nvSpPr>
        <p:spPr bwMode="auto">
          <a:xfrm>
            <a:off x="8789989" y="2060575"/>
            <a:ext cx="219075" cy="1920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26" name="AutoShape 6"/>
          <p:cNvSpPr>
            <a:spLocks/>
          </p:cNvSpPr>
          <p:nvPr/>
        </p:nvSpPr>
        <p:spPr bwMode="auto">
          <a:xfrm>
            <a:off x="8366126" y="2609850"/>
            <a:ext cx="219075" cy="19050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27" name="AutoShape 7"/>
          <p:cNvSpPr>
            <a:spLocks/>
          </p:cNvSpPr>
          <p:nvPr/>
        </p:nvSpPr>
        <p:spPr bwMode="auto">
          <a:xfrm>
            <a:off x="9213850" y="2609850"/>
            <a:ext cx="217488" cy="19050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28" name="AutoShape 8"/>
          <p:cNvSpPr>
            <a:spLocks/>
          </p:cNvSpPr>
          <p:nvPr/>
        </p:nvSpPr>
        <p:spPr bwMode="auto">
          <a:xfrm>
            <a:off x="6780214" y="5135563"/>
            <a:ext cx="219075" cy="19050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29" name="AutoShape 9"/>
          <p:cNvSpPr>
            <a:spLocks/>
          </p:cNvSpPr>
          <p:nvPr/>
        </p:nvSpPr>
        <p:spPr bwMode="auto">
          <a:xfrm>
            <a:off x="8791576" y="5135563"/>
            <a:ext cx="219075" cy="19050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30" name="AutoShape 10"/>
          <p:cNvSpPr>
            <a:spLocks/>
          </p:cNvSpPr>
          <p:nvPr/>
        </p:nvSpPr>
        <p:spPr bwMode="auto">
          <a:xfrm>
            <a:off x="6500814" y="2122489"/>
            <a:ext cx="155575" cy="192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292"/>
                </a:moveTo>
                <a:lnTo>
                  <a:pt x="5851" y="0"/>
                </a:lnTo>
                <a:lnTo>
                  <a:pt x="10800" y="5753"/>
                </a:lnTo>
                <a:lnTo>
                  <a:pt x="15749" y="0"/>
                </a:lnTo>
                <a:lnTo>
                  <a:pt x="21600" y="3292"/>
                </a:lnTo>
                <a:lnTo>
                  <a:pt x="15142" y="10800"/>
                </a:lnTo>
                <a:lnTo>
                  <a:pt x="21600" y="18308"/>
                </a:lnTo>
                <a:lnTo>
                  <a:pt x="15749" y="21600"/>
                </a:lnTo>
                <a:lnTo>
                  <a:pt x="10800" y="15847"/>
                </a:lnTo>
                <a:lnTo>
                  <a:pt x="5851" y="21600"/>
                </a:lnTo>
                <a:lnTo>
                  <a:pt x="0" y="18308"/>
                </a:lnTo>
                <a:lnTo>
                  <a:pt x="6458"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31" name="AutoShape 11"/>
          <p:cNvSpPr>
            <a:spLocks/>
          </p:cNvSpPr>
          <p:nvPr/>
        </p:nvSpPr>
        <p:spPr bwMode="auto">
          <a:xfrm>
            <a:off x="8439151" y="2117725"/>
            <a:ext cx="155575" cy="192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292"/>
                </a:moveTo>
                <a:lnTo>
                  <a:pt x="5851" y="0"/>
                </a:lnTo>
                <a:lnTo>
                  <a:pt x="10800" y="5753"/>
                </a:lnTo>
                <a:lnTo>
                  <a:pt x="15749" y="0"/>
                </a:lnTo>
                <a:lnTo>
                  <a:pt x="21600" y="3292"/>
                </a:lnTo>
                <a:lnTo>
                  <a:pt x="15142" y="10800"/>
                </a:lnTo>
                <a:lnTo>
                  <a:pt x="21600" y="18308"/>
                </a:lnTo>
                <a:lnTo>
                  <a:pt x="15749" y="21600"/>
                </a:lnTo>
                <a:lnTo>
                  <a:pt x="10800" y="15847"/>
                </a:lnTo>
                <a:lnTo>
                  <a:pt x="5851" y="21600"/>
                </a:lnTo>
                <a:lnTo>
                  <a:pt x="0" y="18308"/>
                </a:lnTo>
                <a:lnTo>
                  <a:pt x="6458"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32" name="AutoShape 12"/>
          <p:cNvSpPr>
            <a:spLocks/>
          </p:cNvSpPr>
          <p:nvPr/>
        </p:nvSpPr>
        <p:spPr bwMode="auto">
          <a:xfrm>
            <a:off x="6178551" y="2306639"/>
            <a:ext cx="1203325" cy="915987"/>
          </a:xfrm>
          <a:custGeom>
            <a:avLst/>
            <a:gdLst>
              <a:gd name="T0" fmla="+- 0 11609 1619"/>
              <a:gd name="T1" fmla="*/ T0 w 19981"/>
              <a:gd name="T2" fmla="*/ 10620 h 21241"/>
              <a:gd name="T3" fmla="+- 0 11609 1619"/>
              <a:gd name="T4" fmla="*/ T3 w 19981"/>
              <a:gd name="T5" fmla="*/ 10620 h 21241"/>
              <a:gd name="T6" fmla="+- 0 11609 1619"/>
              <a:gd name="T7" fmla="*/ T6 w 19981"/>
              <a:gd name="T8" fmla="*/ 10620 h 21241"/>
              <a:gd name="T9" fmla="+- 0 11609 1619"/>
              <a:gd name="T10" fmla="*/ T9 w 19981"/>
              <a:gd name="T11" fmla="*/ 10620 h 21241"/>
            </a:gdLst>
            <a:ahLst/>
            <a:cxnLst>
              <a:cxn ang="0">
                <a:pos x="T1" y="T2"/>
              </a:cxn>
              <a:cxn ang="0">
                <a:pos x="T4" y="T5"/>
              </a:cxn>
              <a:cxn ang="0">
                <a:pos x="T7" y="T8"/>
              </a:cxn>
              <a:cxn ang="0">
                <a:pos x="T10" y="T11"/>
              </a:cxn>
            </a:cxnLst>
            <a:rect l="0" t="0" r="r" b="b"/>
            <a:pathLst>
              <a:path w="19981" h="21241">
                <a:moveTo>
                  <a:pt x="4774" y="0"/>
                </a:moveTo>
                <a:cubicBezTo>
                  <a:pt x="1577" y="7262"/>
                  <a:pt x="-1619" y="14523"/>
                  <a:pt x="915" y="18062"/>
                </a:cubicBezTo>
                <a:cubicBezTo>
                  <a:pt x="3450" y="21600"/>
                  <a:pt x="19981" y="21230"/>
                  <a:pt x="19981" y="21230"/>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30733" name="AutoShape 13"/>
          <p:cNvSpPr>
            <a:spLocks/>
          </p:cNvSpPr>
          <p:nvPr/>
        </p:nvSpPr>
        <p:spPr bwMode="auto">
          <a:xfrm>
            <a:off x="8188326" y="2268539"/>
            <a:ext cx="1203325" cy="915987"/>
          </a:xfrm>
          <a:custGeom>
            <a:avLst/>
            <a:gdLst>
              <a:gd name="T0" fmla="+- 0 11609 1619"/>
              <a:gd name="T1" fmla="*/ T0 w 19981"/>
              <a:gd name="T2" fmla="*/ 10620 h 21241"/>
              <a:gd name="T3" fmla="+- 0 11609 1619"/>
              <a:gd name="T4" fmla="*/ T3 w 19981"/>
              <a:gd name="T5" fmla="*/ 10620 h 21241"/>
              <a:gd name="T6" fmla="+- 0 11609 1619"/>
              <a:gd name="T7" fmla="*/ T6 w 19981"/>
              <a:gd name="T8" fmla="*/ 10620 h 21241"/>
              <a:gd name="T9" fmla="+- 0 11609 1619"/>
              <a:gd name="T10" fmla="*/ T9 w 19981"/>
              <a:gd name="T11" fmla="*/ 10620 h 21241"/>
            </a:gdLst>
            <a:ahLst/>
            <a:cxnLst>
              <a:cxn ang="0">
                <a:pos x="T1" y="T2"/>
              </a:cxn>
              <a:cxn ang="0">
                <a:pos x="T4" y="T5"/>
              </a:cxn>
              <a:cxn ang="0">
                <a:pos x="T7" y="T8"/>
              </a:cxn>
              <a:cxn ang="0">
                <a:pos x="T10" y="T11"/>
              </a:cxn>
            </a:cxnLst>
            <a:rect l="0" t="0" r="r" b="b"/>
            <a:pathLst>
              <a:path w="19981" h="21241">
                <a:moveTo>
                  <a:pt x="4774" y="0"/>
                </a:moveTo>
                <a:cubicBezTo>
                  <a:pt x="1577" y="7262"/>
                  <a:pt x="-1619" y="14523"/>
                  <a:pt x="915" y="18062"/>
                </a:cubicBezTo>
                <a:cubicBezTo>
                  <a:pt x="3450" y="21600"/>
                  <a:pt x="19981" y="21230"/>
                  <a:pt x="19981" y="21230"/>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30734" name="Line 14"/>
          <p:cNvSpPr>
            <a:spLocks noChangeShapeType="1"/>
          </p:cNvSpPr>
          <p:nvPr/>
        </p:nvSpPr>
        <p:spPr bwMode="auto">
          <a:xfrm flipV="1">
            <a:off x="6889751" y="3222626"/>
            <a:ext cx="479425" cy="1706563"/>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0735" name="Line 15"/>
          <p:cNvSpPr>
            <a:spLocks noChangeShapeType="1"/>
          </p:cNvSpPr>
          <p:nvPr/>
        </p:nvSpPr>
        <p:spPr bwMode="auto">
          <a:xfrm flipV="1">
            <a:off x="8910638" y="3375026"/>
            <a:ext cx="481012" cy="1706563"/>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0736" name="Line 16"/>
          <p:cNvSpPr>
            <a:spLocks noChangeShapeType="1"/>
          </p:cNvSpPr>
          <p:nvPr/>
        </p:nvSpPr>
        <p:spPr bwMode="auto">
          <a:xfrm flipV="1">
            <a:off x="7381876" y="1938339"/>
            <a:ext cx="314325" cy="1246187"/>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0737" name="Line 17"/>
          <p:cNvSpPr>
            <a:spLocks noChangeShapeType="1"/>
          </p:cNvSpPr>
          <p:nvPr/>
        </p:nvSpPr>
        <p:spPr bwMode="auto">
          <a:xfrm flipH="1" flipV="1">
            <a:off x="9009063" y="1746251"/>
            <a:ext cx="666750" cy="131127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0738" name="Oval 18"/>
          <p:cNvSpPr>
            <a:spLocks/>
          </p:cNvSpPr>
          <p:nvPr/>
        </p:nvSpPr>
        <p:spPr bwMode="auto">
          <a:xfrm>
            <a:off x="7108826" y="5543550"/>
            <a:ext cx="149225" cy="1222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39" name="Oval 19"/>
          <p:cNvSpPr>
            <a:spLocks/>
          </p:cNvSpPr>
          <p:nvPr/>
        </p:nvSpPr>
        <p:spPr bwMode="auto">
          <a:xfrm>
            <a:off x="8863014" y="5419726"/>
            <a:ext cx="149225" cy="1238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40" name="Oval 20"/>
          <p:cNvSpPr>
            <a:spLocks/>
          </p:cNvSpPr>
          <p:nvPr/>
        </p:nvSpPr>
        <p:spPr bwMode="auto">
          <a:xfrm>
            <a:off x="9010651" y="5665789"/>
            <a:ext cx="150813" cy="122237"/>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41" name="Oval 21"/>
          <p:cNvSpPr>
            <a:spLocks/>
          </p:cNvSpPr>
          <p:nvPr/>
        </p:nvSpPr>
        <p:spPr bwMode="auto">
          <a:xfrm>
            <a:off x="7258051" y="5727700"/>
            <a:ext cx="150813" cy="1222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42" name="Oval 22"/>
          <p:cNvSpPr>
            <a:spLocks/>
          </p:cNvSpPr>
          <p:nvPr/>
        </p:nvSpPr>
        <p:spPr bwMode="auto">
          <a:xfrm>
            <a:off x="7408863" y="5899151"/>
            <a:ext cx="150812" cy="1238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43" name="AutoShape 23"/>
          <p:cNvSpPr>
            <a:spLocks/>
          </p:cNvSpPr>
          <p:nvPr/>
        </p:nvSpPr>
        <p:spPr bwMode="auto">
          <a:xfrm>
            <a:off x="6592889" y="5195889"/>
            <a:ext cx="155575" cy="193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292"/>
                </a:moveTo>
                <a:lnTo>
                  <a:pt x="5851" y="0"/>
                </a:lnTo>
                <a:lnTo>
                  <a:pt x="10800" y="5753"/>
                </a:lnTo>
                <a:lnTo>
                  <a:pt x="15749" y="0"/>
                </a:lnTo>
                <a:lnTo>
                  <a:pt x="21600" y="3292"/>
                </a:lnTo>
                <a:lnTo>
                  <a:pt x="15142" y="10800"/>
                </a:lnTo>
                <a:lnTo>
                  <a:pt x="21600" y="18308"/>
                </a:lnTo>
                <a:lnTo>
                  <a:pt x="15749" y="21600"/>
                </a:lnTo>
                <a:lnTo>
                  <a:pt x="10800" y="15847"/>
                </a:lnTo>
                <a:lnTo>
                  <a:pt x="5851" y="21600"/>
                </a:lnTo>
                <a:lnTo>
                  <a:pt x="0" y="18308"/>
                </a:lnTo>
                <a:lnTo>
                  <a:pt x="6458"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44" name="AutoShape 24"/>
          <p:cNvSpPr>
            <a:spLocks/>
          </p:cNvSpPr>
          <p:nvPr/>
        </p:nvSpPr>
        <p:spPr bwMode="auto">
          <a:xfrm>
            <a:off x="8602664" y="5164139"/>
            <a:ext cx="155575" cy="192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292"/>
                </a:moveTo>
                <a:lnTo>
                  <a:pt x="5851" y="0"/>
                </a:lnTo>
                <a:lnTo>
                  <a:pt x="10800" y="5753"/>
                </a:lnTo>
                <a:lnTo>
                  <a:pt x="15749" y="0"/>
                </a:lnTo>
                <a:lnTo>
                  <a:pt x="21600" y="3292"/>
                </a:lnTo>
                <a:lnTo>
                  <a:pt x="15142" y="10800"/>
                </a:lnTo>
                <a:lnTo>
                  <a:pt x="21600" y="18308"/>
                </a:lnTo>
                <a:lnTo>
                  <a:pt x="15749" y="21600"/>
                </a:lnTo>
                <a:lnTo>
                  <a:pt x="10800" y="15847"/>
                </a:lnTo>
                <a:lnTo>
                  <a:pt x="5851" y="21600"/>
                </a:lnTo>
                <a:lnTo>
                  <a:pt x="0" y="18308"/>
                </a:lnTo>
                <a:lnTo>
                  <a:pt x="6458"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45" name="Rectangle 25"/>
          <p:cNvSpPr>
            <a:spLocks/>
          </p:cNvSpPr>
          <p:nvPr/>
        </p:nvSpPr>
        <p:spPr bwMode="auto">
          <a:xfrm>
            <a:off x="1851025" y="531814"/>
            <a:ext cx="3536950" cy="4401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68263" indent="-68263">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2000">
                <a:solidFill>
                  <a:srgbClr val="FF0000"/>
                </a:solidFill>
              </a:rPr>
              <a:t>GAME PHASE</a:t>
            </a:r>
          </a:p>
          <a:p>
            <a:endParaRPr lang="it-IT" altLang="it-IT" sz="2000">
              <a:solidFill>
                <a:srgbClr val="FF0000"/>
              </a:solidFill>
            </a:endParaRPr>
          </a:p>
          <a:p>
            <a:r>
              <a:rPr lang="it-IT" altLang="it-IT" sz="2000">
                <a:solidFill>
                  <a:srgbClr val="FF0000"/>
                </a:solidFill>
              </a:rPr>
              <a:t>EXERCISE N°4</a:t>
            </a:r>
          </a:p>
          <a:p>
            <a:r>
              <a:rPr lang="it-IT" altLang="it-IT" sz="2000"/>
              <a:t>The striker runs out of the cones , receiving the ball with an offensive reception and towards the goal.</a:t>
            </a:r>
          </a:p>
          <a:p>
            <a:r>
              <a:rPr lang="it-IT" altLang="it-IT" sz="2000">
                <a:solidFill>
                  <a:srgbClr val="FF0000"/>
                </a:solidFill>
              </a:rPr>
              <a:t>Variant:</a:t>
            </a:r>
          </a:p>
          <a:p>
            <a:r>
              <a:rPr lang="it-IT" altLang="it-IT" sz="2000"/>
              <a:t>Offensiv reception on the reverse and shot of reverse hit.</a:t>
            </a:r>
          </a:p>
          <a:p>
            <a:endParaRPr lang="it-IT" altLang="it-IT" sz="2000">
              <a:solidFill>
                <a:srgbClr val="FF0000"/>
              </a:solidFill>
            </a:endParaRPr>
          </a:p>
          <a:p>
            <a:r>
              <a:rPr lang="it-IT" altLang="it-IT" sz="2000">
                <a:solidFill>
                  <a:srgbClr val="FF0000"/>
                </a:solidFill>
              </a:rPr>
              <a:t>SKILL AQUISITION</a:t>
            </a:r>
          </a:p>
          <a:p>
            <a:pPr>
              <a:buSzPct val="100000"/>
              <a:buFontTx/>
              <a:buChar char="-"/>
            </a:pPr>
            <a:r>
              <a:rPr lang="it-IT" altLang="it-IT" sz="2000"/>
              <a:t>Offensive reception</a:t>
            </a:r>
          </a:p>
          <a:p>
            <a:pPr>
              <a:buSzPct val="100000"/>
              <a:buFontTx/>
              <a:buChar char="-"/>
            </a:pPr>
            <a:r>
              <a:rPr lang="it-IT" altLang="it-IT" sz="2000"/>
              <a:t>Drive, seep hit, reverse hit, push</a:t>
            </a:r>
          </a:p>
        </p:txBody>
      </p:sp>
      <p:grpSp>
        <p:nvGrpSpPr>
          <p:cNvPr id="30746" name="Group 26"/>
          <p:cNvGrpSpPr>
            <a:grpSpLocks/>
          </p:cNvGrpSpPr>
          <p:nvPr/>
        </p:nvGrpSpPr>
        <p:grpSpPr bwMode="auto">
          <a:xfrm>
            <a:off x="1998663" y="6500815"/>
            <a:ext cx="684020" cy="200055"/>
            <a:chOff x="0" y="0"/>
            <a:chExt cx="684292" cy="200988"/>
          </a:xfrm>
        </p:grpSpPr>
        <p:sp>
          <p:nvSpPr>
            <p:cNvPr id="30747" name="Rectangle 27"/>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30748" name="Picture 28"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390324265"/>
      </p:ext>
    </p:extLst>
  </p:cSld>
  <p:clrMapOvr>
    <a:masterClrMapping/>
  </p:clrMapOvr>
  <p:transition spd="med"/>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1746" name="Line 2"/>
          <p:cNvSpPr>
            <a:spLocks noChangeShapeType="1"/>
          </p:cNvSpPr>
          <p:nvPr/>
        </p:nvSpPr>
        <p:spPr bwMode="auto">
          <a:xfrm>
            <a:off x="7080250" y="2470150"/>
            <a:ext cx="1747838" cy="0"/>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1747" name="Line 3"/>
          <p:cNvSpPr>
            <a:spLocks noChangeShapeType="1"/>
          </p:cNvSpPr>
          <p:nvPr/>
        </p:nvSpPr>
        <p:spPr bwMode="auto">
          <a:xfrm>
            <a:off x="7080250" y="2470150"/>
            <a:ext cx="0" cy="1530350"/>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1748" name="Line 4"/>
          <p:cNvSpPr>
            <a:spLocks noChangeShapeType="1"/>
          </p:cNvSpPr>
          <p:nvPr/>
        </p:nvSpPr>
        <p:spPr bwMode="auto">
          <a:xfrm>
            <a:off x="7080250" y="4000500"/>
            <a:ext cx="1747838" cy="0"/>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1749" name="Line 5"/>
          <p:cNvSpPr>
            <a:spLocks noChangeShapeType="1"/>
          </p:cNvSpPr>
          <p:nvPr/>
        </p:nvSpPr>
        <p:spPr bwMode="auto">
          <a:xfrm>
            <a:off x="8828088" y="2470150"/>
            <a:ext cx="0" cy="1530350"/>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1750" name="AutoShape 6"/>
          <p:cNvSpPr>
            <a:spLocks/>
          </p:cNvSpPr>
          <p:nvPr/>
        </p:nvSpPr>
        <p:spPr bwMode="auto">
          <a:xfrm>
            <a:off x="7681914" y="3181350"/>
            <a:ext cx="395287" cy="300038"/>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1751" name="AutoShape 7"/>
          <p:cNvSpPr>
            <a:spLocks/>
          </p:cNvSpPr>
          <p:nvPr/>
        </p:nvSpPr>
        <p:spPr bwMode="auto">
          <a:xfrm>
            <a:off x="7935913" y="6100764"/>
            <a:ext cx="228600" cy="249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355"/>
                </a:moveTo>
                <a:lnTo>
                  <a:pt x="5524" y="0"/>
                </a:lnTo>
                <a:lnTo>
                  <a:pt x="10800" y="5660"/>
                </a:lnTo>
                <a:lnTo>
                  <a:pt x="16076" y="0"/>
                </a:lnTo>
                <a:lnTo>
                  <a:pt x="21600" y="4355"/>
                </a:lnTo>
                <a:lnTo>
                  <a:pt x="15592" y="10800"/>
                </a:lnTo>
                <a:lnTo>
                  <a:pt x="21600" y="17245"/>
                </a:lnTo>
                <a:lnTo>
                  <a:pt x="16076" y="21600"/>
                </a:lnTo>
                <a:lnTo>
                  <a:pt x="10800" y="15940"/>
                </a:lnTo>
                <a:lnTo>
                  <a:pt x="5524" y="21600"/>
                </a:lnTo>
                <a:lnTo>
                  <a:pt x="0" y="17245"/>
                </a:lnTo>
                <a:lnTo>
                  <a:pt x="6008"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1752" name="Line 8"/>
          <p:cNvSpPr>
            <a:spLocks noChangeShapeType="1"/>
          </p:cNvSpPr>
          <p:nvPr/>
        </p:nvSpPr>
        <p:spPr bwMode="auto">
          <a:xfrm>
            <a:off x="7886700" y="3671889"/>
            <a:ext cx="95250" cy="2130425"/>
          </a:xfrm>
          <a:prstGeom prst="line">
            <a:avLst/>
          </a:prstGeom>
          <a:noFill/>
          <a:ln w="25400" cap="flat" cmpd="sng">
            <a:solidFill>
              <a:srgbClr val="000000"/>
            </a:solidFill>
            <a:prstDash val="solid"/>
            <a:round/>
            <a:headEnd type="triangl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1753" name="Rectangle 9"/>
          <p:cNvSpPr>
            <a:spLocks/>
          </p:cNvSpPr>
          <p:nvPr/>
        </p:nvSpPr>
        <p:spPr bwMode="auto">
          <a:xfrm>
            <a:off x="7326314" y="2533651"/>
            <a:ext cx="1120775"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BLOCK TACKLE</a:t>
            </a:r>
          </a:p>
        </p:txBody>
      </p:sp>
      <p:sp>
        <p:nvSpPr>
          <p:cNvPr id="31754" name="Line 10"/>
          <p:cNvSpPr>
            <a:spLocks noChangeShapeType="1"/>
          </p:cNvSpPr>
          <p:nvPr/>
        </p:nvSpPr>
        <p:spPr bwMode="auto">
          <a:xfrm flipV="1">
            <a:off x="8213725" y="1951038"/>
            <a:ext cx="0" cy="411162"/>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1755" name="Rectangle 11"/>
          <p:cNvSpPr>
            <a:spLocks/>
          </p:cNvSpPr>
          <p:nvPr/>
        </p:nvSpPr>
        <p:spPr bwMode="auto">
          <a:xfrm>
            <a:off x="1782763" y="627063"/>
            <a:ext cx="3605212" cy="535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71438" indent="-71438">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a:solidFill>
                  <a:srgbClr val="FF0000"/>
                </a:solidFill>
              </a:rPr>
              <a:t>GAME PHASE</a:t>
            </a:r>
          </a:p>
          <a:p>
            <a:endParaRPr lang="it-IT" altLang="it-IT">
              <a:solidFill>
                <a:srgbClr val="FF0000"/>
              </a:solidFill>
            </a:endParaRPr>
          </a:p>
          <a:p>
            <a:r>
              <a:rPr lang="it-IT" altLang="it-IT">
                <a:solidFill>
                  <a:srgbClr val="FF0000"/>
                </a:solidFill>
              </a:rPr>
              <a:t>EXERCISE N°5</a:t>
            </a:r>
          </a:p>
          <a:p>
            <a:r>
              <a:rPr lang="it-IT" altLang="it-IT"/>
              <a:t>The striker pass the ball to the defender who then passes it to him . Begins a 1v1 . The defender can catch the ball using only the block tackle.</a:t>
            </a:r>
          </a:p>
          <a:p>
            <a:endParaRPr lang="it-IT" altLang="it-IT">
              <a:solidFill>
                <a:srgbClr val="FF0000"/>
              </a:solidFill>
            </a:endParaRPr>
          </a:p>
          <a:p>
            <a:r>
              <a:rPr lang="it-IT" altLang="it-IT">
                <a:solidFill>
                  <a:srgbClr val="FF0000"/>
                </a:solidFill>
              </a:rPr>
              <a:t>Variant</a:t>
            </a:r>
          </a:p>
          <a:p>
            <a:r>
              <a:rPr lang="it-IT" altLang="it-IT"/>
              <a:t>The defender can catch the ball only using the jab or any defensive technique.</a:t>
            </a:r>
          </a:p>
          <a:p>
            <a:endParaRPr lang="it-IT" altLang="it-IT">
              <a:solidFill>
                <a:srgbClr val="FF0000"/>
              </a:solidFill>
            </a:endParaRPr>
          </a:p>
          <a:p>
            <a:r>
              <a:rPr lang="it-IT" altLang="it-IT">
                <a:solidFill>
                  <a:srgbClr val="FF0000"/>
                </a:solidFill>
              </a:rPr>
              <a:t>SKILL AQUISITION</a:t>
            </a:r>
          </a:p>
          <a:p>
            <a:pPr>
              <a:buSzPct val="100000"/>
              <a:buFontTx/>
              <a:buChar char="-"/>
            </a:pPr>
            <a:r>
              <a:rPr lang="it-IT" altLang="it-IT"/>
              <a:t>Block tackle, jab, defensive technique</a:t>
            </a:r>
          </a:p>
          <a:p>
            <a:pPr>
              <a:buSzPct val="100000"/>
              <a:buFontTx/>
              <a:buChar char="-"/>
            </a:pPr>
            <a:r>
              <a:rPr lang="it-IT" altLang="it-IT"/>
              <a:t>Push, drive, sweep hit, reverse hit.</a:t>
            </a:r>
          </a:p>
          <a:p>
            <a:pPr>
              <a:buSzPct val="100000"/>
              <a:buFontTx/>
              <a:buChar char="-"/>
            </a:pPr>
            <a:r>
              <a:rPr lang="it-IT" altLang="it-IT"/>
              <a:t>Reception in the running</a:t>
            </a:r>
            <a:endParaRPr lang="it-IT" altLang="it-IT">
              <a:solidFill>
                <a:srgbClr val="FF0000"/>
              </a:solidFill>
            </a:endParaRPr>
          </a:p>
        </p:txBody>
      </p:sp>
      <p:grpSp>
        <p:nvGrpSpPr>
          <p:cNvPr id="31756" name="Group 12"/>
          <p:cNvGrpSpPr>
            <a:grpSpLocks/>
          </p:cNvGrpSpPr>
          <p:nvPr/>
        </p:nvGrpSpPr>
        <p:grpSpPr bwMode="auto">
          <a:xfrm>
            <a:off x="1998663" y="6500815"/>
            <a:ext cx="684020" cy="200055"/>
            <a:chOff x="0" y="0"/>
            <a:chExt cx="684292" cy="200988"/>
          </a:xfrm>
        </p:grpSpPr>
        <p:sp>
          <p:nvSpPr>
            <p:cNvPr id="31757" name="Rectangle 13"/>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31758" name="Picture 14"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410358848"/>
      </p:ext>
    </p:extLst>
  </p:cSld>
  <p:clrMapOvr>
    <a:masterClrMapping/>
  </p:clrMapOvr>
  <p:transition spd="med"/>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1"/>
          <p:cNvGrpSpPr>
            <a:grpSpLocks/>
          </p:cNvGrpSpPr>
          <p:nvPr/>
        </p:nvGrpSpPr>
        <p:grpSpPr bwMode="auto">
          <a:xfrm>
            <a:off x="5387975" y="0"/>
            <a:ext cx="5278438" cy="6858000"/>
            <a:chOff x="0" y="0"/>
            <a:chExt cx="5279522" cy="6858000"/>
          </a:xfrm>
        </p:grpSpPr>
        <p:sp>
          <p:nvSpPr>
            <p:cNvPr id="32770" name="Rectangle 2"/>
            <p:cNvSpPr>
              <a:spLocks/>
            </p:cNvSpPr>
            <p:nvPr/>
          </p:nvSpPr>
          <p:spPr bwMode="auto">
            <a:xfrm>
              <a:off x="0" y="0"/>
              <a:ext cx="5279522" cy="6858000"/>
            </a:xfrm>
            <a:prstGeom prst="rect">
              <a:avLst/>
            </a:prstGeom>
            <a:solidFill>
              <a:srgbClr val="FF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endParaRPr lang="it-IT" altLang="it-IT"/>
            </a:p>
          </p:txBody>
        </p:sp>
        <p:pic>
          <p:nvPicPr>
            <p:cNvPr id="32771" name="Picture 3" descr="image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79522"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32772" name="AutoShape 4"/>
          <p:cNvSpPr>
            <a:spLocks/>
          </p:cNvSpPr>
          <p:nvPr/>
        </p:nvSpPr>
        <p:spPr bwMode="auto">
          <a:xfrm>
            <a:off x="7545389" y="5419726"/>
            <a:ext cx="287337" cy="150813"/>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73" name="AutoShape 5"/>
          <p:cNvSpPr>
            <a:spLocks/>
          </p:cNvSpPr>
          <p:nvPr/>
        </p:nvSpPr>
        <p:spPr bwMode="auto">
          <a:xfrm>
            <a:off x="7545389" y="5040314"/>
            <a:ext cx="287337" cy="14922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74" name="AutoShape 6"/>
          <p:cNvSpPr>
            <a:spLocks/>
          </p:cNvSpPr>
          <p:nvPr/>
        </p:nvSpPr>
        <p:spPr bwMode="auto">
          <a:xfrm>
            <a:off x="7554913" y="4643438"/>
            <a:ext cx="285750" cy="150812"/>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75" name="AutoShape 7"/>
          <p:cNvSpPr>
            <a:spLocks/>
          </p:cNvSpPr>
          <p:nvPr/>
        </p:nvSpPr>
        <p:spPr bwMode="auto">
          <a:xfrm>
            <a:off x="7554913" y="4152901"/>
            <a:ext cx="285750" cy="14922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76" name="AutoShape 8"/>
          <p:cNvSpPr>
            <a:spLocks/>
          </p:cNvSpPr>
          <p:nvPr/>
        </p:nvSpPr>
        <p:spPr bwMode="auto">
          <a:xfrm>
            <a:off x="9704389" y="2690813"/>
            <a:ext cx="287337" cy="150812"/>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77" name="AutoShape 9"/>
          <p:cNvSpPr>
            <a:spLocks/>
          </p:cNvSpPr>
          <p:nvPr/>
        </p:nvSpPr>
        <p:spPr bwMode="auto">
          <a:xfrm>
            <a:off x="9699625" y="822326"/>
            <a:ext cx="287338" cy="150813"/>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78" name="AutoShape 10"/>
          <p:cNvSpPr>
            <a:spLocks/>
          </p:cNvSpPr>
          <p:nvPr/>
        </p:nvSpPr>
        <p:spPr bwMode="auto">
          <a:xfrm>
            <a:off x="8269288" y="747713"/>
            <a:ext cx="285750" cy="150812"/>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79" name="AutoShape 11"/>
          <p:cNvSpPr>
            <a:spLocks/>
          </p:cNvSpPr>
          <p:nvPr/>
        </p:nvSpPr>
        <p:spPr bwMode="auto">
          <a:xfrm>
            <a:off x="7697789" y="1125538"/>
            <a:ext cx="287337" cy="150812"/>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80" name="AutoShape 12"/>
          <p:cNvSpPr>
            <a:spLocks/>
          </p:cNvSpPr>
          <p:nvPr/>
        </p:nvSpPr>
        <p:spPr bwMode="auto">
          <a:xfrm>
            <a:off x="7545389" y="496888"/>
            <a:ext cx="287337" cy="150812"/>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81" name="AutoShape 13"/>
          <p:cNvSpPr>
            <a:spLocks/>
          </p:cNvSpPr>
          <p:nvPr/>
        </p:nvSpPr>
        <p:spPr bwMode="auto">
          <a:xfrm>
            <a:off x="7742238" y="5929313"/>
            <a:ext cx="196850" cy="196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237"/>
                </a:moveTo>
                <a:lnTo>
                  <a:pt x="5236" y="0"/>
                </a:lnTo>
                <a:lnTo>
                  <a:pt x="10800" y="5563"/>
                </a:lnTo>
                <a:lnTo>
                  <a:pt x="16364" y="0"/>
                </a:lnTo>
                <a:lnTo>
                  <a:pt x="21600" y="5237"/>
                </a:lnTo>
                <a:lnTo>
                  <a:pt x="16037" y="10800"/>
                </a:lnTo>
                <a:lnTo>
                  <a:pt x="21600" y="16363"/>
                </a:lnTo>
                <a:lnTo>
                  <a:pt x="16364" y="21600"/>
                </a:lnTo>
                <a:lnTo>
                  <a:pt x="10800" y="16037"/>
                </a:lnTo>
                <a:lnTo>
                  <a:pt x="5236" y="21600"/>
                </a:lnTo>
                <a:lnTo>
                  <a:pt x="0" y="16363"/>
                </a:lnTo>
                <a:lnTo>
                  <a:pt x="5563"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82" name="AutoShape 14"/>
          <p:cNvSpPr>
            <a:spLocks/>
          </p:cNvSpPr>
          <p:nvPr/>
        </p:nvSpPr>
        <p:spPr bwMode="auto">
          <a:xfrm>
            <a:off x="9745663" y="3146425"/>
            <a:ext cx="196850" cy="196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237"/>
                </a:moveTo>
                <a:lnTo>
                  <a:pt x="5236" y="0"/>
                </a:lnTo>
                <a:lnTo>
                  <a:pt x="10800" y="5563"/>
                </a:lnTo>
                <a:lnTo>
                  <a:pt x="16364" y="0"/>
                </a:lnTo>
                <a:lnTo>
                  <a:pt x="21600" y="5237"/>
                </a:lnTo>
                <a:lnTo>
                  <a:pt x="16037" y="10800"/>
                </a:lnTo>
                <a:lnTo>
                  <a:pt x="21600" y="16363"/>
                </a:lnTo>
                <a:lnTo>
                  <a:pt x="16364" y="21600"/>
                </a:lnTo>
                <a:lnTo>
                  <a:pt x="10800" y="16037"/>
                </a:lnTo>
                <a:lnTo>
                  <a:pt x="5236" y="21600"/>
                </a:lnTo>
                <a:lnTo>
                  <a:pt x="0" y="16363"/>
                </a:lnTo>
                <a:lnTo>
                  <a:pt x="5563"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83" name="AutoShape 15"/>
          <p:cNvSpPr>
            <a:spLocks/>
          </p:cNvSpPr>
          <p:nvPr/>
        </p:nvSpPr>
        <p:spPr bwMode="auto">
          <a:xfrm>
            <a:off x="7435851" y="3959225"/>
            <a:ext cx="555625" cy="1925638"/>
          </a:xfrm>
          <a:custGeom>
            <a:avLst/>
            <a:gdLst>
              <a:gd name="T0" fmla="+- 0 10117 240"/>
              <a:gd name="T1" fmla="*/ T0 w 19754"/>
              <a:gd name="T2" fmla="*/ 10800 h 21600"/>
              <a:gd name="T3" fmla="+- 0 10117 240"/>
              <a:gd name="T4" fmla="*/ T3 w 19754"/>
              <a:gd name="T5" fmla="*/ 10800 h 21600"/>
              <a:gd name="T6" fmla="+- 0 10117 240"/>
              <a:gd name="T7" fmla="*/ T6 w 19754"/>
              <a:gd name="T8" fmla="*/ 10800 h 21600"/>
              <a:gd name="T9" fmla="+- 0 10117 240"/>
              <a:gd name="T10" fmla="*/ T9 w 19754"/>
              <a:gd name="T11" fmla="*/ 10800 h 21600"/>
            </a:gdLst>
            <a:ahLst/>
            <a:cxnLst>
              <a:cxn ang="0">
                <a:pos x="T1" y="T2"/>
              </a:cxn>
              <a:cxn ang="0">
                <a:pos x="T4" y="T5"/>
              </a:cxn>
              <a:cxn ang="0">
                <a:pos x="T7" y="T8"/>
              </a:cxn>
              <a:cxn ang="0">
                <a:pos x="T10" y="T11"/>
              </a:cxn>
            </a:cxnLst>
            <a:rect l="0" t="0" r="r" b="b"/>
            <a:pathLst>
              <a:path w="19754" h="21600">
                <a:moveTo>
                  <a:pt x="14564" y="21600"/>
                </a:moveTo>
                <a:cubicBezTo>
                  <a:pt x="17962" y="20515"/>
                  <a:pt x="21360" y="19430"/>
                  <a:pt x="18933" y="18230"/>
                </a:cubicBezTo>
                <a:cubicBezTo>
                  <a:pt x="16506" y="17030"/>
                  <a:pt x="245" y="15677"/>
                  <a:pt x="3" y="14400"/>
                </a:cubicBezTo>
                <a:cubicBezTo>
                  <a:pt x="-240" y="13123"/>
                  <a:pt x="16991" y="12204"/>
                  <a:pt x="17477" y="10570"/>
                </a:cubicBezTo>
                <a:cubicBezTo>
                  <a:pt x="17962" y="8936"/>
                  <a:pt x="5018" y="6357"/>
                  <a:pt x="2915" y="4596"/>
                </a:cubicBezTo>
                <a:cubicBezTo>
                  <a:pt x="812" y="2834"/>
                  <a:pt x="4857" y="0"/>
                  <a:pt x="4857" y="0"/>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32784" name="Line 16"/>
          <p:cNvSpPr>
            <a:spLocks noChangeShapeType="1"/>
          </p:cNvSpPr>
          <p:nvPr/>
        </p:nvSpPr>
        <p:spPr bwMode="auto">
          <a:xfrm flipV="1">
            <a:off x="7832725" y="3249614"/>
            <a:ext cx="1866900" cy="585787"/>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2785" name="AutoShape 17"/>
          <p:cNvSpPr>
            <a:spLocks/>
          </p:cNvSpPr>
          <p:nvPr/>
        </p:nvSpPr>
        <p:spPr bwMode="auto">
          <a:xfrm>
            <a:off x="9415463" y="415925"/>
            <a:ext cx="704850" cy="2736850"/>
          </a:xfrm>
          <a:custGeom>
            <a:avLst/>
            <a:gdLst>
              <a:gd name="T0" fmla="*/ 10148 w 20296"/>
              <a:gd name="T1" fmla="+- 0 11606 1612"/>
              <a:gd name="T2" fmla="*/ 11606 h 19988"/>
              <a:gd name="T3" fmla="*/ 10148 w 20296"/>
              <a:gd name="T4" fmla="+- 0 11606 1612"/>
              <a:gd name="T5" fmla="*/ 11606 h 19988"/>
              <a:gd name="T6" fmla="*/ 10148 w 20296"/>
              <a:gd name="T7" fmla="+- 0 11606 1612"/>
              <a:gd name="T8" fmla="*/ 11606 h 19988"/>
              <a:gd name="T9" fmla="*/ 10148 w 20296"/>
              <a:gd name="T10" fmla="+- 0 11606 1612"/>
              <a:gd name="T11" fmla="*/ 11606 h 19988"/>
            </a:gdLst>
            <a:ahLst/>
            <a:cxnLst>
              <a:cxn ang="0">
                <a:pos x="T0" y="T2"/>
              </a:cxn>
              <a:cxn ang="0">
                <a:pos x="T3" y="T5"/>
              </a:cxn>
              <a:cxn ang="0">
                <a:pos x="T6" y="T8"/>
              </a:cxn>
              <a:cxn ang="0">
                <a:pos x="T9" y="T11"/>
              </a:cxn>
            </a:cxnLst>
            <a:rect l="0" t="0" r="r" b="b"/>
            <a:pathLst>
              <a:path w="20296" h="19988">
                <a:moveTo>
                  <a:pt x="18514" y="19988"/>
                </a:moveTo>
                <a:cubicBezTo>
                  <a:pt x="20057" y="12345"/>
                  <a:pt x="21600" y="4702"/>
                  <a:pt x="18514" y="1545"/>
                </a:cubicBezTo>
                <a:cubicBezTo>
                  <a:pt x="15429" y="-1612"/>
                  <a:pt x="0" y="1046"/>
                  <a:pt x="0" y="1046"/>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32786" name="AutoShape 18"/>
          <p:cNvSpPr>
            <a:spLocks/>
          </p:cNvSpPr>
          <p:nvPr/>
        </p:nvSpPr>
        <p:spPr bwMode="auto">
          <a:xfrm>
            <a:off x="7561264" y="582614"/>
            <a:ext cx="1125537" cy="3240087"/>
          </a:xfrm>
          <a:custGeom>
            <a:avLst/>
            <a:gdLst>
              <a:gd name="T0" fmla="+- 0 10806 1099"/>
              <a:gd name="T1" fmla="*/ T0 w 19414"/>
              <a:gd name="T2" fmla="+- 0 10937 275"/>
              <a:gd name="T3" fmla="*/ 10937 h 21325"/>
              <a:gd name="T4" fmla="+- 0 10806 1099"/>
              <a:gd name="T5" fmla="*/ T4 w 19414"/>
              <a:gd name="T6" fmla="+- 0 10937 275"/>
              <a:gd name="T7" fmla="*/ 10937 h 21325"/>
              <a:gd name="T8" fmla="+- 0 10806 1099"/>
              <a:gd name="T9" fmla="*/ T8 w 19414"/>
              <a:gd name="T10" fmla="+- 0 10937 275"/>
              <a:gd name="T11" fmla="*/ 10937 h 21325"/>
              <a:gd name="T12" fmla="+- 0 10806 1099"/>
              <a:gd name="T13" fmla="*/ T12 w 19414"/>
              <a:gd name="T14" fmla="+- 0 10937 275"/>
              <a:gd name="T15" fmla="*/ 10937 h 21325"/>
            </a:gdLst>
            <a:ahLst/>
            <a:cxnLst>
              <a:cxn ang="0">
                <a:pos x="T1" y="T3"/>
              </a:cxn>
              <a:cxn ang="0">
                <a:pos x="T5" y="T7"/>
              </a:cxn>
              <a:cxn ang="0">
                <a:pos x="T9" y="T11"/>
              </a:cxn>
              <a:cxn ang="0">
                <a:pos x="T13" y="T15"/>
              </a:cxn>
            </a:cxnLst>
            <a:rect l="0" t="0" r="r" b="b"/>
            <a:pathLst>
              <a:path w="19414" h="21325">
                <a:moveTo>
                  <a:pt x="2318" y="21325"/>
                </a:moveTo>
                <a:cubicBezTo>
                  <a:pt x="609" y="13596"/>
                  <a:pt x="-1099" y="5866"/>
                  <a:pt x="904" y="2990"/>
                </a:cubicBezTo>
                <a:cubicBezTo>
                  <a:pt x="2907" y="114"/>
                  <a:pt x="11311" y="4503"/>
                  <a:pt x="14335" y="4069"/>
                </a:cubicBezTo>
                <a:cubicBezTo>
                  <a:pt x="17359" y="3635"/>
                  <a:pt x="20501" y="1043"/>
                  <a:pt x="19048" y="384"/>
                </a:cubicBezTo>
                <a:cubicBezTo>
                  <a:pt x="17595" y="-275"/>
                  <a:pt x="5617" y="114"/>
                  <a:pt x="5617" y="114"/>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32787" name="Line 19"/>
          <p:cNvSpPr>
            <a:spLocks noChangeShapeType="1"/>
          </p:cNvSpPr>
          <p:nvPr/>
        </p:nvSpPr>
        <p:spPr bwMode="auto">
          <a:xfrm flipH="1" flipV="1">
            <a:off x="8856663" y="582613"/>
            <a:ext cx="450850" cy="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2788" name="Oval 20"/>
          <p:cNvSpPr>
            <a:spLocks/>
          </p:cNvSpPr>
          <p:nvPr/>
        </p:nvSpPr>
        <p:spPr bwMode="auto">
          <a:xfrm>
            <a:off x="8269289" y="5980113"/>
            <a:ext cx="109537" cy="190500"/>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89" name="Oval 21"/>
          <p:cNvSpPr>
            <a:spLocks/>
          </p:cNvSpPr>
          <p:nvPr/>
        </p:nvSpPr>
        <p:spPr bwMode="auto">
          <a:xfrm>
            <a:off x="8421689" y="6132513"/>
            <a:ext cx="109537" cy="190500"/>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90" name="Oval 22"/>
          <p:cNvSpPr>
            <a:spLocks/>
          </p:cNvSpPr>
          <p:nvPr/>
        </p:nvSpPr>
        <p:spPr bwMode="auto">
          <a:xfrm>
            <a:off x="8574089" y="6284913"/>
            <a:ext cx="109537" cy="190500"/>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91" name="Oval 23"/>
          <p:cNvSpPr>
            <a:spLocks/>
          </p:cNvSpPr>
          <p:nvPr/>
        </p:nvSpPr>
        <p:spPr bwMode="auto">
          <a:xfrm>
            <a:off x="8726489" y="6437313"/>
            <a:ext cx="109537" cy="190500"/>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92" name="AutoShape 24"/>
          <p:cNvSpPr>
            <a:spLocks/>
          </p:cNvSpPr>
          <p:nvPr/>
        </p:nvSpPr>
        <p:spPr bwMode="auto">
          <a:xfrm>
            <a:off x="5878513" y="898526"/>
            <a:ext cx="233362" cy="227013"/>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93" name="Rectangle 25"/>
          <p:cNvSpPr>
            <a:spLocks/>
          </p:cNvSpPr>
          <p:nvPr/>
        </p:nvSpPr>
        <p:spPr bwMode="auto">
          <a:xfrm>
            <a:off x="1797051" y="582614"/>
            <a:ext cx="3590925" cy="505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GAME PHASE</a:t>
            </a:r>
          </a:p>
          <a:p>
            <a:endParaRPr lang="it-IT" altLang="it-IT" sz="2000">
              <a:solidFill>
                <a:srgbClr val="FF0000"/>
              </a:solidFill>
            </a:endParaRPr>
          </a:p>
          <a:p>
            <a:r>
              <a:rPr lang="it-IT" altLang="it-IT" sz="2000">
                <a:solidFill>
                  <a:srgbClr val="FF0000"/>
                </a:solidFill>
              </a:rPr>
              <a:t>EXERCISE N° 6</a:t>
            </a:r>
          </a:p>
          <a:p>
            <a:r>
              <a:rPr lang="it-IT" altLang="it-IT" sz="2000"/>
              <a:t>The midfielder part with the ball around the cones and passes the striker ball and runs close to the door , choosing what cone position to receive the ball .</a:t>
            </a:r>
          </a:p>
          <a:p>
            <a:r>
              <a:rPr lang="it-IT" altLang="it-IT" sz="2000"/>
              <a:t>The striker receives the ball , runs down to the bottom , look where is positioned the midfield and passes the ball.</a:t>
            </a:r>
          </a:p>
          <a:p>
            <a:r>
              <a:rPr lang="it-IT" altLang="it-IT" sz="2000">
                <a:solidFill>
                  <a:srgbClr val="FF0000"/>
                </a:solidFill>
              </a:rPr>
              <a:t>Variant: </a:t>
            </a:r>
          </a:p>
          <a:p>
            <a:r>
              <a:rPr lang="it-IT" altLang="it-IT" sz="2000"/>
              <a:t>A defensive player can enter the court when the midfielder passed the ball to the striker.</a:t>
            </a:r>
          </a:p>
        </p:txBody>
      </p:sp>
      <p:grpSp>
        <p:nvGrpSpPr>
          <p:cNvPr id="32794" name="Group 26"/>
          <p:cNvGrpSpPr>
            <a:grpSpLocks/>
          </p:cNvGrpSpPr>
          <p:nvPr/>
        </p:nvGrpSpPr>
        <p:grpSpPr bwMode="auto">
          <a:xfrm>
            <a:off x="1998663" y="6500815"/>
            <a:ext cx="684020" cy="200055"/>
            <a:chOff x="0" y="0"/>
            <a:chExt cx="684292" cy="200988"/>
          </a:xfrm>
        </p:grpSpPr>
        <p:sp>
          <p:nvSpPr>
            <p:cNvPr id="32795" name="Rectangle 27"/>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32796" name="Picture 28"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331167819"/>
      </p:ext>
    </p:extLst>
  </p:cSld>
  <p:clrMapOvr>
    <a:masterClrMapping/>
  </p:clrMapOvr>
  <p:transition spd="med"/>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3794" name="AutoShape 2"/>
          <p:cNvSpPr>
            <a:spLocks/>
          </p:cNvSpPr>
          <p:nvPr/>
        </p:nvSpPr>
        <p:spPr bwMode="auto">
          <a:xfrm>
            <a:off x="7313614" y="4327525"/>
            <a:ext cx="327025"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3795" name="AutoShape 3"/>
          <p:cNvSpPr>
            <a:spLocks/>
          </p:cNvSpPr>
          <p:nvPr/>
        </p:nvSpPr>
        <p:spPr bwMode="auto">
          <a:xfrm>
            <a:off x="8475663" y="4327525"/>
            <a:ext cx="328612"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3796" name="AutoShape 4"/>
          <p:cNvSpPr>
            <a:spLocks/>
          </p:cNvSpPr>
          <p:nvPr/>
        </p:nvSpPr>
        <p:spPr bwMode="auto">
          <a:xfrm>
            <a:off x="7326313" y="4095751"/>
            <a:ext cx="233362" cy="231775"/>
          </a:xfrm>
          <a:prstGeom prst="diamond">
            <a:avLst/>
          </a:prstGeom>
          <a:solidFill>
            <a:srgbClr val="FF66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3797" name="AutoShape 5"/>
          <p:cNvSpPr>
            <a:spLocks/>
          </p:cNvSpPr>
          <p:nvPr/>
        </p:nvSpPr>
        <p:spPr bwMode="auto">
          <a:xfrm>
            <a:off x="8539163" y="4129088"/>
            <a:ext cx="201612" cy="165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26"/>
                </a:moveTo>
                <a:lnTo>
                  <a:pt x="3377" y="0"/>
                </a:lnTo>
                <a:lnTo>
                  <a:pt x="10800" y="6426"/>
                </a:lnTo>
                <a:lnTo>
                  <a:pt x="18223" y="0"/>
                </a:lnTo>
                <a:lnTo>
                  <a:pt x="21600" y="5826"/>
                </a:lnTo>
                <a:lnTo>
                  <a:pt x="15854" y="10800"/>
                </a:lnTo>
                <a:lnTo>
                  <a:pt x="21600" y="15774"/>
                </a:lnTo>
                <a:lnTo>
                  <a:pt x="18223" y="21600"/>
                </a:lnTo>
                <a:lnTo>
                  <a:pt x="10800" y="15174"/>
                </a:lnTo>
                <a:lnTo>
                  <a:pt x="3377" y="21600"/>
                </a:lnTo>
                <a:lnTo>
                  <a:pt x="0" y="15774"/>
                </a:lnTo>
                <a:lnTo>
                  <a:pt x="5746"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3798" name="Oval 6"/>
          <p:cNvSpPr>
            <a:spLocks/>
          </p:cNvSpPr>
          <p:nvPr/>
        </p:nvSpPr>
        <p:spPr bwMode="auto">
          <a:xfrm>
            <a:off x="6904039" y="4327525"/>
            <a:ext cx="122237" cy="1095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3799" name="Oval 7"/>
          <p:cNvSpPr>
            <a:spLocks/>
          </p:cNvSpPr>
          <p:nvPr/>
        </p:nvSpPr>
        <p:spPr bwMode="auto">
          <a:xfrm>
            <a:off x="7056439" y="4479925"/>
            <a:ext cx="122237" cy="1095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3800" name="Oval 8"/>
          <p:cNvSpPr>
            <a:spLocks/>
          </p:cNvSpPr>
          <p:nvPr/>
        </p:nvSpPr>
        <p:spPr bwMode="auto">
          <a:xfrm>
            <a:off x="7208839" y="4632325"/>
            <a:ext cx="122237" cy="1095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3801" name="Oval 9"/>
          <p:cNvSpPr>
            <a:spLocks/>
          </p:cNvSpPr>
          <p:nvPr/>
        </p:nvSpPr>
        <p:spPr bwMode="auto">
          <a:xfrm>
            <a:off x="7361239" y="4784725"/>
            <a:ext cx="122237" cy="1095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3802" name="Line 10"/>
          <p:cNvSpPr>
            <a:spLocks noChangeShapeType="1"/>
          </p:cNvSpPr>
          <p:nvPr/>
        </p:nvSpPr>
        <p:spPr bwMode="auto">
          <a:xfrm>
            <a:off x="7640639" y="4095750"/>
            <a:ext cx="835025" cy="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3803" name="Line 11"/>
          <p:cNvSpPr>
            <a:spLocks noChangeShapeType="1"/>
          </p:cNvSpPr>
          <p:nvPr/>
        </p:nvSpPr>
        <p:spPr bwMode="auto">
          <a:xfrm flipH="1" flipV="1">
            <a:off x="8213726" y="1979614"/>
            <a:ext cx="423863" cy="1938337"/>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3804" name="Line 12"/>
          <p:cNvSpPr>
            <a:spLocks noChangeShapeType="1"/>
          </p:cNvSpPr>
          <p:nvPr/>
        </p:nvSpPr>
        <p:spPr bwMode="auto">
          <a:xfrm flipV="1">
            <a:off x="7483475" y="3413126"/>
            <a:ext cx="992188" cy="682625"/>
          </a:xfrm>
          <a:prstGeom prst="line">
            <a:avLst/>
          </a:prstGeom>
          <a:noFill/>
          <a:ln w="25400" cap="flat" cmpd="sng">
            <a:solidFill>
              <a:srgbClr val="000000"/>
            </a:solidFill>
            <a:prstDash val="dot"/>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3805" name="Rectangle 13"/>
          <p:cNvSpPr>
            <a:spLocks/>
          </p:cNvSpPr>
          <p:nvPr/>
        </p:nvSpPr>
        <p:spPr bwMode="auto">
          <a:xfrm>
            <a:off x="1892301" y="695326"/>
            <a:ext cx="3495675" cy="5632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GAME PHASE</a:t>
            </a:r>
          </a:p>
          <a:p>
            <a:endParaRPr lang="it-IT" altLang="it-IT" sz="2000">
              <a:solidFill>
                <a:srgbClr val="FF0000"/>
              </a:solidFill>
            </a:endParaRPr>
          </a:p>
          <a:p>
            <a:r>
              <a:rPr lang="it-IT" altLang="it-IT" sz="2000">
                <a:solidFill>
                  <a:srgbClr val="FF0000"/>
                </a:solidFill>
              </a:rPr>
              <a:t>EXERCISE N°7</a:t>
            </a:r>
          </a:p>
          <a:p>
            <a:r>
              <a:rPr lang="it-IT" altLang="it-IT" sz="2000"/>
              <a:t>The defender passes the ball to the striker and follows striker mirror to the area with a passive defense. With this exercise, you learn to defend in front of and to follow the opponent's movements.</a:t>
            </a:r>
          </a:p>
          <a:p>
            <a:r>
              <a:rPr lang="it-IT" altLang="it-IT" sz="2000">
                <a:solidFill>
                  <a:srgbClr val="FF0000"/>
                </a:solidFill>
              </a:rPr>
              <a:t>Variant: </a:t>
            </a:r>
          </a:p>
          <a:p>
            <a:r>
              <a:rPr lang="it-IT" altLang="it-IT" sz="2000"/>
              <a:t>The defender actively defends and recovers the ball if he can go to the shooting.</a:t>
            </a:r>
          </a:p>
          <a:p>
            <a:endParaRPr lang="it-IT" altLang="it-IT" sz="2000">
              <a:solidFill>
                <a:srgbClr val="FF0000"/>
              </a:solidFill>
            </a:endParaRPr>
          </a:p>
          <a:p>
            <a:r>
              <a:rPr lang="it-IT" altLang="it-IT" sz="2000">
                <a:solidFill>
                  <a:srgbClr val="FF0000"/>
                </a:solidFill>
              </a:rPr>
              <a:t>SKILL AQUISITION:</a:t>
            </a:r>
          </a:p>
          <a:p>
            <a:r>
              <a:rPr lang="it-IT" altLang="it-IT" sz="2000"/>
              <a:t>Block tackle, push, dribbling, movement to C and to S.</a:t>
            </a:r>
          </a:p>
        </p:txBody>
      </p:sp>
      <p:grpSp>
        <p:nvGrpSpPr>
          <p:cNvPr id="33806" name="Group 14"/>
          <p:cNvGrpSpPr>
            <a:grpSpLocks/>
          </p:cNvGrpSpPr>
          <p:nvPr/>
        </p:nvGrpSpPr>
        <p:grpSpPr bwMode="auto">
          <a:xfrm>
            <a:off x="1998663" y="6500815"/>
            <a:ext cx="684020" cy="200055"/>
            <a:chOff x="0" y="0"/>
            <a:chExt cx="684292" cy="200988"/>
          </a:xfrm>
        </p:grpSpPr>
        <p:sp>
          <p:nvSpPr>
            <p:cNvPr id="33807" name="Rectangle 15"/>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33808" name="Picture 16"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452899487"/>
      </p:ext>
    </p:extLst>
  </p:cSld>
  <p:clrMapOvr>
    <a:masterClrMapping/>
  </p:clrMapOvr>
  <p:transition spd="med"/>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4818" name="Rectangle 2"/>
          <p:cNvSpPr>
            <a:spLocks/>
          </p:cNvSpPr>
          <p:nvPr/>
        </p:nvSpPr>
        <p:spPr bwMode="auto">
          <a:xfrm>
            <a:off x="7832726" y="504825"/>
            <a:ext cx="70961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GK</a:t>
            </a:r>
          </a:p>
        </p:txBody>
      </p:sp>
      <p:sp>
        <p:nvSpPr>
          <p:cNvPr id="34819" name="AutoShape 3"/>
          <p:cNvSpPr>
            <a:spLocks/>
          </p:cNvSpPr>
          <p:nvPr/>
        </p:nvSpPr>
        <p:spPr bwMode="auto">
          <a:xfrm>
            <a:off x="6521450" y="957263"/>
            <a:ext cx="134938" cy="150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035"/>
                </a:moveTo>
                <a:lnTo>
                  <a:pt x="5625" y="0"/>
                </a:lnTo>
                <a:lnTo>
                  <a:pt x="10800" y="5690"/>
                </a:lnTo>
                <a:lnTo>
                  <a:pt x="15975" y="0"/>
                </a:lnTo>
                <a:lnTo>
                  <a:pt x="21600" y="4035"/>
                </a:lnTo>
                <a:lnTo>
                  <a:pt x="15447" y="10800"/>
                </a:lnTo>
                <a:lnTo>
                  <a:pt x="21600" y="17565"/>
                </a:lnTo>
                <a:lnTo>
                  <a:pt x="15975" y="21600"/>
                </a:lnTo>
                <a:lnTo>
                  <a:pt x="10800" y="15910"/>
                </a:lnTo>
                <a:lnTo>
                  <a:pt x="5625" y="21600"/>
                </a:lnTo>
                <a:lnTo>
                  <a:pt x="0" y="17565"/>
                </a:lnTo>
                <a:lnTo>
                  <a:pt x="615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4820" name="AutoShape 4"/>
          <p:cNvSpPr>
            <a:spLocks/>
          </p:cNvSpPr>
          <p:nvPr/>
        </p:nvSpPr>
        <p:spPr bwMode="auto">
          <a:xfrm>
            <a:off x="6618288" y="1336676"/>
            <a:ext cx="133350" cy="150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035"/>
                </a:moveTo>
                <a:lnTo>
                  <a:pt x="5625" y="0"/>
                </a:lnTo>
                <a:lnTo>
                  <a:pt x="10800" y="5690"/>
                </a:lnTo>
                <a:lnTo>
                  <a:pt x="15975" y="0"/>
                </a:lnTo>
                <a:lnTo>
                  <a:pt x="21600" y="4035"/>
                </a:lnTo>
                <a:lnTo>
                  <a:pt x="15447" y="10800"/>
                </a:lnTo>
                <a:lnTo>
                  <a:pt x="21600" y="17565"/>
                </a:lnTo>
                <a:lnTo>
                  <a:pt x="15975" y="21600"/>
                </a:lnTo>
                <a:lnTo>
                  <a:pt x="10800" y="15910"/>
                </a:lnTo>
                <a:lnTo>
                  <a:pt x="5625" y="21600"/>
                </a:lnTo>
                <a:lnTo>
                  <a:pt x="0" y="17565"/>
                </a:lnTo>
                <a:lnTo>
                  <a:pt x="615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4821" name="AutoShape 5"/>
          <p:cNvSpPr>
            <a:spLocks/>
          </p:cNvSpPr>
          <p:nvPr/>
        </p:nvSpPr>
        <p:spPr bwMode="auto">
          <a:xfrm>
            <a:off x="6880225" y="1573213"/>
            <a:ext cx="133350" cy="150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035"/>
                </a:moveTo>
                <a:lnTo>
                  <a:pt x="5625" y="0"/>
                </a:lnTo>
                <a:lnTo>
                  <a:pt x="10800" y="5690"/>
                </a:lnTo>
                <a:lnTo>
                  <a:pt x="15975" y="0"/>
                </a:lnTo>
                <a:lnTo>
                  <a:pt x="21600" y="4035"/>
                </a:lnTo>
                <a:lnTo>
                  <a:pt x="15447" y="10800"/>
                </a:lnTo>
                <a:lnTo>
                  <a:pt x="21600" y="17565"/>
                </a:lnTo>
                <a:lnTo>
                  <a:pt x="15975" y="21600"/>
                </a:lnTo>
                <a:lnTo>
                  <a:pt x="10800" y="15910"/>
                </a:lnTo>
                <a:lnTo>
                  <a:pt x="5625" y="21600"/>
                </a:lnTo>
                <a:lnTo>
                  <a:pt x="0" y="17565"/>
                </a:lnTo>
                <a:lnTo>
                  <a:pt x="615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4822" name="AutoShape 6"/>
          <p:cNvSpPr>
            <a:spLocks/>
          </p:cNvSpPr>
          <p:nvPr/>
        </p:nvSpPr>
        <p:spPr bwMode="auto">
          <a:xfrm>
            <a:off x="7070725" y="1814513"/>
            <a:ext cx="134938" cy="150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035"/>
                </a:moveTo>
                <a:lnTo>
                  <a:pt x="5625" y="0"/>
                </a:lnTo>
                <a:lnTo>
                  <a:pt x="10800" y="5690"/>
                </a:lnTo>
                <a:lnTo>
                  <a:pt x="15975" y="0"/>
                </a:lnTo>
                <a:lnTo>
                  <a:pt x="21600" y="4035"/>
                </a:lnTo>
                <a:lnTo>
                  <a:pt x="15447" y="10800"/>
                </a:lnTo>
                <a:lnTo>
                  <a:pt x="21600" y="17565"/>
                </a:lnTo>
                <a:lnTo>
                  <a:pt x="15975" y="21600"/>
                </a:lnTo>
                <a:lnTo>
                  <a:pt x="10800" y="15910"/>
                </a:lnTo>
                <a:lnTo>
                  <a:pt x="5625" y="21600"/>
                </a:lnTo>
                <a:lnTo>
                  <a:pt x="0" y="17565"/>
                </a:lnTo>
                <a:lnTo>
                  <a:pt x="615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4823" name="AutoShape 7"/>
          <p:cNvSpPr>
            <a:spLocks/>
          </p:cNvSpPr>
          <p:nvPr/>
        </p:nvSpPr>
        <p:spPr bwMode="auto">
          <a:xfrm>
            <a:off x="7439025" y="2043113"/>
            <a:ext cx="134938" cy="150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035"/>
                </a:moveTo>
                <a:lnTo>
                  <a:pt x="5625" y="0"/>
                </a:lnTo>
                <a:lnTo>
                  <a:pt x="10800" y="5690"/>
                </a:lnTo>
                <a:lnTo>
                  <a:pt x="15975" y="0"/>
                </a:lnTo>
                <a:lnTo>
                  <a:pt x="21600" y="4035"/>
                </a:lnTo>
                <a:lnTo>
                  <a:pt x="15447" y="10800"/>
                </a:lnTo>
                <a:lnTo>
                  <a:pt x="21600" y="17565"/>
                </a:lnTo>
                <a:lnTo>
                  <a:pt x="15975" y="21600"/>
                </a:lnTo>
                <a:lnTo>
                  <a:pt x="10800" y="15910"/>
                </a:lnTo>
                <a:lnTo>
                  <a:pt x="5625" y="21600"/>
                </a:lnTo>
                <a:lnTo>
                  <a:pt x="0" y="17565"/>
                </a:lnTo>
                <a:lnTo>
                  <a:pt x="615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4824" name="AutoShape 8"/>
          <p:cNvSpPr>
            <a:spLocks/>
          </p:cNvSpPr>
          <p:nvPr/>
        </p:nvSpPr>
        <p:spPr bwMode="auto">
          <a:xfrm>
            <a:off x="7874000" y="2160588"/>
            <a:ext cx="134938" cy="150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035"/>
                </a:moveTo>
                <a:lnTo>
                  <a:pt x="5625" y="0"/>
                </a:lnTo>
                <a:lnTo>
                  <a:pt x="10800" y="5690"/>
                </a:lnTo>
                <a:lnTo>
                  <a:pt x="15975" y="0"/>
                </a:lnTo>
                <a:lnTo>
                  <a:pt x="21600" y="4035"/>
                </a:lnTo>
                <a:lnTo>
                  <a:pt x="15447" y="10800"/>
                </a:lnTo>
                <a:lnTo>
                  <a:pt x="21600" y="17565"/>
                </a:lnTo>
                <a:lnTo>
                  <a:pt x="15975" y="21600"/>
                </a:lnTo>
                <a:lnTo>
                  <a:pt x="10800" y="15910"/>
                </a:lnTo>
                <a:lnTo>
                  <a:pt x="5625" y="21600"/>
                </a:lnTo>
                <a:lnTo>
                  <a:pt x="0" y="17565"/>
                </a:lnTo>
                <a:lnTo>
                  <a:pt x="615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4825" name="AutoShape 9"/>
          <p:cNvSpPr>
            <a:spLocks/>
          </p:cNvSpPr>
          <p:nvPr/>
        </p:nvSpPr>
        <p:spPr bwMode="auto">
          <a:xfrm>
            <a:off x="8378825" y="2043113"/>
            <a:ext cx="134938" cy="150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035"/>
                </a:moveTo>
                <a:lnTo>
                  <a:pt x="5625" y="0"/>
                </a:lnTo>
                <a:lnTo>
                  <a:pt x="10800" y="5690"/>
                </a:lnTo>
                <a:lnTo>
                  <a:pt x="15975" y="0"/>
                </a:lnTo>
                <a:lnTo>
                  <a:pt x="21600" y="4035"/>
                </a:lnTo>
                <a:lnTo>
                  <a:pt x="15447" y="10800"/>
                </a:lnTo>
                <a:lnTo>
                  <a:pt x="21600" y="17565"/>
                </a:lnTo>
                <a:lnTo>
                  <a:pt x="15975" y="21600"/>
                </a:lnTo>
                <a:lnTo>
                  <a:pt x="10800" y="15910"/>
                </a:lnTo>
                <a:lnTo>
                  <a:pt x="5625" y="21600"/>
                </a:lnTo>
                <a:lnTo>
                  <a:pt x="0" y="17565"/>
                </a:lnTo>
                <a:lnTo>
                  <a:pt x="615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4826" name="AutoShape 10"/>
          <p:cNvSpPr>
            <a:spLocks/>
          </p:cNvSpPr>
          <p:nvPr/>
        </p:nvSpPr>
        <p:spPr bwMode="auto">
          <a:xfrm>
            <a:off x="8859838" y="1804988"/>
            <a:ext cx="13335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035"/>
                </a:moveTo>
                <a:lnTo>
                  <a:pt x="5625" y="0"/>
                </a:lnTo>
                <a:lnTo>
                  <a:pt x="10800" y="5690"/>
                </a:lnTo>
                <a:lnTo>
                  <a:pt x="15975" y="0"/>
                </a:lnTo>
                <a:lnTo>
                  <a:pt x="21600" y="4035"/>
                </a:lnTo>
                <a:lnTo>
                  <a:pt x="15447" y="10800"/>
                </a:lnTo>
                <a:lnTo>
                  <a:pt x="21600" y="17565"/>
                </a:lnTo>
                <a:lnTo>
                  <a:pt x="15975" y="21600"/>
                </a:lnTo>
                <a:lnTo>
                  <a:pt x="10800" y="15910"/>
                </a:lnTo>
                <a:lnTo>
                  <a:pt x="5625" y="21600"/>
                </a:lnTo>
                <a:lnTo>
                  <a:pt x="0" y="17565"/>
                </a:lnTo>
                <a:lnTo>
                  <a:pt x="615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4827" name="AutoShape 11"/>
          <p:cNvSpPr>
            <a:spLocks/>
          </p:cNvSpPr>
          <p:nvPr/>
        </p:nvSpPr>
        <p:spPr bwMode="auto">
          <a:xfrm>
            <a:off x="9050339" y="1455738"/>
            <a:ext cx="134937" cy="150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035"/>
                </a:moveTo>
                <a:lnTo>
                  <a:pt x="5625" y="0"/>
                </a:lnTo>
                <a:lnTo>
                  <a:pt x="10800" y="5690"/>
                </a:lnTo>
                <a:lnTo>
                  <a:pt x="15975" y="0"/>
                </a:lnTo>
                <a:lnTo>
                  <a:pt x="21600" y="4035"/>
                </a:lnTo>
                <a:lnTo>
                  <a:pt x="15447" y="10800"/>
                </a:lnTo>
                <a:lnTo>
                  <a:pt x="21600" y="17565"/>
                </a:lnTo>
                <a:lnTo>
                  <a:pt x="15975" y="21600"/>
                </a:lnTo>
                <a:lnTo>
                  <a:pt x="10800" y="15910"/>
                </a:lnTo>
                <a:lnTo>
                  <a:pt x="5625" y="21600"/>
                </a:lnTo>
                <a:lnTo>
                  <a:pt x="0" y="17565"/>
                </a:lnTo>
                <a:lnTo>
                  <a:pt x="615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4828" name="AutoShape 12"/>
          <p:cNvSpPr>
            <a:spLocks/>
          </p:cNvSpPr>
          <p:nvPr/>
        </p:nvSpPr>
        <p:spPr bwMode="auto">
          <a:xfrm>
            <a:off x="9269413" y="1074738"/>
            <a:ext cx="13335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035"/>
                </a:moveTo>
                <a:lnTo>
                  <a:pt x="5625" y="0"/>
                </a:lnTo>
                <a:lnTo>
                  <a:pt x="10800" y="5690"/>
                </a:lnTo>
                <a:lnTo>
                  <a:pt x="15975" y="0"/>
                </a:lnTo>
                <a:lnTo>
                  <a:pt x="21600" y="4035"/>
                </a:lnTo>
                <a:lnTo>
                  <a:pt x="15447" y="10800"/>
                </a:lnTo>
                <a:lnTo>
                  <a:pt x="21600" y="17565"/>
                </a:lnTo>
                <a:lnTo>
                  <a:pt x="15975" y="21600"/>
                </a:lnTo>
                <a:lnTo>
                  <a:pt x="10800" y="15910"/>
                </a:lnTo>
                <a:lnTo>
                  <a:pt x="5625" y="21600"/>
                </a:lnTo>
                <a:lnTo>
                  <a:pt x="0" y="17565"/>
                </a:lnTo>
                <a:lnTo>
                  <a:pt x="615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4829" name="Line 13"/>
          <p:cNvSpPr>
            <a:spLocks noChangeShapeType="1"/>
          </p:cNvSpPr>
          <p:nvPr/>
        </p:nvSpPr>
        <p:spPr bwMode="auto">
          <a:xfrm flipV="1">
            <a:off x="6780214" y="641351"/>
            <a:ext cx="630237" cy="39052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4830" name="Line 14"/>
          <p:cNvSpPr>
            <a:spLocks noChangeShapeType="1"/>
          </p:cNvSpPr>
          <p:nvPr/>
        </p:nvSpPr>
        <p:spPr bwMode="auto">
          <a:xfrm flipV="1">
            <a:off x="6932614" y="793751"/>
            <a:ext cx="630237" cy="39052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4831" name="Line 15"/>
          <p:cNvSpPr>
            <a:spLocks noChangeShapeType="1"/>
          </p:cNvSpPr>
          <p:nvPr/>
        </p:nvSpPr>
        <p:spPr bwMode="auto">
          <a:xfrm flipV="1">
            <a:off x="7085014" y="946151"/>
            <a:ext cx="630237" cy="39052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4832" name="Line 16"/>
          <p:cNvSpPr>
            <a:spLocks noChangeShapeType="1"/>
          </p:cNvSpPr>
          <p:nvPr/>
        </p:nvSpPr>
        <p:spPr bwMode="auto">
          <a:xfrm flipV="1">
            <a:off x="7237414" y="1098551"/>
            <a:ext cx="630237" cy="39052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4833" name="Line 17"/>
          <p:cNvSpPr>
            <a:spLocks noChangeShapeType="1"/>
          </p:cNvSpPr>
          <p:nvPr/>
        </p:nvSpPr>
        <p:spPr bwMode="auto">
          <a:xfrm flipV="1">
            <a:off x="7389814" y="1250951"/>
            <a:ext cx="630237" cy="39052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4834" name="Line 18"/>
          <p:cNvSpPr>
            <a:spLocks noChangeShapeType="1"/>
          </p:cNvSpPr>
          <p:nvPr/>
        </p:nvSpPr>
        <p:spPr bwMode="auto">
          <a:xfrm flipV="1">
            <a:off x="7602539" y="1336676"/>
            <a:ext cx="530225" cy="582613"/>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4835" name="Line 19"/>
          <p:cNvSpPr>
            <a:spLocks noChangeShapeType="1"/>
          </p:cNvSpPr>
          <p:nvPr/>
        </p:nvSpPr>
        <p:spPr bwMode="auto">
          <a:xfrm flipV="1">
            <a:off x="7912101" y="1336676"/>
            <a:ext cx="220663" cy="703263"/>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4836" name="Rectangle 20"/>
          <p:cNvSpPr>
            <a:spLocks/>
          </p:cNvSpPr>
          <p:nvPr/>
        </p:nvSpPr>
        <p:spPr bwMode="auto">
          <a:xfrm>
            <a:off x="1809751" y="641351"/>
            <a:ext cx="3578225" cy="4401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76200" indent="-76200">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2000">
                <a:solidFill>
                  <a:srgbClr val="FF0000"/>
                </a:solidFill>
              </a:rPr>
              <a:t>GAME PHASE</a:t>
            </a:r>
          </a:p>
          <a:p>
            <a:endParaRPr lang="it-IT" altLang="it-IT" sz="2000">
              <a:solidFill>
                <a:srgbClr val="FF0000"/>
              </a:solidFill>
            </a:endParaRPr>
          </a:p>
          <a:p>
            <a:r>
              <a:rPr lang="it-IT" altLang="it-IT" sz="2000">
                <a:solidFill>
                  <a:srgbClr val="FF0000"/>
                </a:solidFill>
              </a:rPr>
              <a:t>EXERCISE N°8 FOR THE GK</a:t>
            </a:r>
          </a:p>
          <a:p>
            <a:endParaRPr lang="it-IT" altLang="it-IT" sz="2000">
              <a:solidFill>
                <a:srgbClr val="FF0000"/>
              </a:solidFill>
            </a:endParaRPr>
          </a:p>
          <a:p>
            <a:r>
              <a:rPr lang="it-IT" altLang="it-IT" sz="2000"/>
              <a:t>Ten players are positioned on the edge of the shooting . Each player has 10 balls and one by one they pull towards the goalkeeper .</a:t>
            </a:r>
          </a:p>
          <a:p>
            <a:endParaRPr lang="it-IT" altLang="it-IT" sz="2000">
              <a:solidFill>
                <a:srgbClr val="FF0000"/>
              </a:solidFill>
            </a:endParaRPr>
          </a:p>
          <a:p>
            <a:r>
              <a:rPr lang="it-IT" altLang="it-IT" sz="2000">
                <a:solidFill>
                  <a:srgbClr val="FF0000"/>
                </a:solidFill>
              </a:rPr>
              <a:t>SKILL AQUISITION:</a:t>
            </a:r>
          </a:p>
          <a:p>
            <a:pPr>
              <a:buSzPct val="100000"/>
              <a:buFontTx/>
              <a:buChar char="-"/>
            </a:pPr>
            <a:r>
              <a:rPr lang="it-IT" altLang="it-IT" sz="2000"/>
              <a:t>Drive, push, reverse hit, sweep hit.</a:t>
            </a:r>
          </a:p>
          <a:p>
            <a:pPr>
              <a:buSzPct val="100000"/>
              <a:buFontTx/>
              <a:buChar char="-"/>
            </a:pPr>
            <a:r>
              <a:rPr lang="it-IT" altLang="it-IT" sz="2000"/>
              <a:t>Placement of the goalkeeper</a:t>
            </a:r>
          </a:p>
        </p:txBody>
      </p:sp>
      <p:grpSp>
        <p:nvGrpSpPr>
          <p:cNvPr id="34837" name="Group 21"/>
          <p:cNvGrpSpPr>
            <a:grpSpLocks/>
          </p:cNvGrpSpPr>
          <p:nvPr/>
        </p:nvGrpSpPr>
        <p:grpSpPr bwMode="auto">
          <a:xfrm>
            <a:off x="1998663" y="6500815"/>
            <a:ext cx="684020" cy="200055"/>
            <a:chOff x="0" y="0"/>
            <a:chExt cx="684292" cy="200988"/>
          </a:xfrm>
        </p:grpSpPr>
        <p:sp>
          <p:nvSpPr>
            <p:cNvPr id="34838" name="Rectangle 22"/>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34839" name="Picture 23"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199633041"/>
      </p:ext>
    </p:extLst>
  </p:cSld>
  <p:clrMapOvr>
    <a:masterClrMapping/>
  </p:clrMapOvr>
  <p:transition spd="med"/>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5842" name="Line 2"/>
          <p:cNvSpPr>
            <a:spLocks noChangeShapeType="1"/>
          </p:cNvSpPr>
          <p:nvPr/>
        </p:nvSpPr>
        <p:spPr bwMode="auto">
          <a:xfrm>
            <a:off x="8064500" y="3084513"/>
            <a:ext cx="12700" cy="2703512"/>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5843" name="AutoShape 3"/>
          <p:cNvSpPr>
            <a:spLocks/>
          </p:cNvSpPr>
          <p:nvPr/>
        </p:nvSpPr>
        <p:spPr bwMode="auto">
          <a:xfrm>
            <a:off x="7940675" y="3084514"/>
            <a:ext cx="204788" cy="21907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44" name="AutoShape 4"/>
          <p:cNvSpPr>
            <a:spLocks/>
          </p:cNvSpPr>
          <p:nvPr/>
        </p:nvSpPr>
        <p:spPr bwMode="auto">
          <a:xfrm>
            <a:off x="7975600" y="3713164"/>
            <a:ext cx="204788" cy="21907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45" name="AutoShape 5"/>
          <p:cNvSpPr>
            <a:spLocks/>
          </p:cNvSpPr>
          <p:nvPr/>
        </p:nvSpPr>
        <p:spPr bwMode="auto">
          <a:xfrm>
            <a:off x="7991475" y="4889501"/>
            <a:ext cx="204788" cy="21907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46" name="AutoShape 6"/>
          <p:cNvSpPr>
            <a:spLocks/>
          </p:cNvSpPr>
          <p:nvPr/>
        </p:nvSpPr>
        <p:spPr bwMode="auto">
          <a:xfrm>
            <a:off x="7985125" y="5570539"/>
            <a:ext cx="204788" cy="217487"/>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47" name="AutoShape 7"/>
          <p:cNvSpPr>
            <a:spLocks/>
          </p:cNvSpPr>
          <p:nvPr/>
        </p:nvSpPr>
        <p:spPr bwMode="auto">
          <a:xfrm>
            <a:off x="6084888" y="3303589"/>
            <a:ext cx="190500" cy="219075"/>
          </a:xfrm>
          <a:prstGeom prst="diamond">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48" name="AutoShape 8"/>
          <p:cNvSpPr>
            <a:spLocks/>
          </p:cNvSpPr>
          <p:nvPr/>
        </p:nvSpPr>
        <p:spPr bwMode="auto">
          <a:xfrm>
            <a:off x="5851525" y="4113214"/>
            <a:ext cx="192088" cy="219075"/>
          </a:xfrm>
          <a:prstGeom prst="diamond">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49" name="AutoShape 9"/>
          <p:cNvSpPr>
            <a:spLocks/>
          </p:cNvSpPr>
          <p:nvPr/>
        </p:nvSpPr>
        <p:spPr bwMode="auto">
          <a:xfrm>
            <a:off x="6954839" y="4113214"/>
            <a:ext cx="192087" cy="219075"/>
          </a:xfrm>
          <a:prstGeom prst="diamond">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50" name="AutoShape 10"/>
          <p:cNvSpPr>
            <a:spLocks/>
          </p:cNvSpPr>
          <p:nvPr/>
        </p:nvSpPr>
        <p:spPr bwMode="auto">
          <a:xfrm>
            <a:off x="7046913" y="5302250"/>
            <a:ext cx="190500" cy="217488"/>
          </a:xfrm>
          <a:prstGeom prst="diamond">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51" name="AutoShape 11"/>
          <p:cNvSpPr>
            <a:spLocks/>
          </p:cNvSpPr>
          <p:nvPr/>
        </p:nvSpPr>
        <p:spPr bwMode="auto">
          <a:xfrm>
            <a:off x="6043613" y="4856164"/>
            <a:ext cx="190500" cy="217487"/>
          </a:xfrm>
          <a:prstGeom prst="diamond">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52" name="AutoShape 12"/>
          <p:cNvSpPr>
            <a:spLocks/>
          </p:cNvSpPr>
          <p:nvPr/>
        </p:nvSpPr>
        <p:spPr bwMode="auto">
          <a:xfrm>
            <a:off x="8534400" y="3679825"/>
            <a:ext cx="179388" cy="153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718"/>
                </a:moveTo>
                <a:lnTo>
                  <a:pt x="3734" y="0"/>
                </a:lnTo>
                <a:lnTo>
                  <a:pt x="10800" y="6282"/>
                </a:lnTo>
                <a:lnTo>
                  <a:pt x="17866" y="0"/>
                </a:lnTo>
                <a:lnTo>
                  <a:pt x="21600" y="5718"/>
                </a:lnTo>
                <a:lnTo>
                  <a:pt x="15883" y="10800"/>
                </a:lnTo>
                <a:lnTo>
                  <a:pt x="21600" y="15882"/>
                </a:lnTo>
                <a:lnTo>
                  <a:pt x="17866" y="21600"/>
                </a:lnTo>
                <a:lnTo>
                  <a:pt x="10800" y="15318"/>
                </a:lnTo>
                <a:lnTo>
                  <a:pt x="3734" y="21600"/>
                </a:lnTo>
                <a:lnTo>
                  <a:pt x="0" y="15882"/>
                </a:lnTo>
                <a:lnTo>
                  <a:pt x="5717" y="10800"/>
                </a:lnTo>
                <a:close/>
              </a:path>
            </a:pathLst>
          </a:cu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53" name="AutoShape 13"/>
          <p:cNvSpPr>
            <a:spLocks/>
          </p:cNvSpPr>
          <p:nvPr/>
        </p:nvSpPr>
        <p:spPr bwMode="auto">
          <a:xfrm>
            <a:off x="8534400" y="4703764"/>
            <a:ext cx="179388" cy="1539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718"/>
                </a:moveTo>
                <a:lnTo>
                  <a:pt x="3734" y="0"/>
                </a:lnTo>
                <a:lnTo>
                  <a:pt x="10800" y="6282"/>
                </a:lnTo>
                <a:lnTo>
                  <a:pt x="17866" y="0"/>
                </a:lnTo>
                <a:lnTo>
                  <a:pt x="21600" y="5718"/>
                </a:lnTo>
                <a:lnTo>
                  <a:pt x="15883" y="10800"/>
                </a:lnTo>
                <a:lnTo>
                  <a:pt x="21600" y="15882"/>
                </a:lnTo>
                <a:lnTo>
                  <a:pt x="17866" y="21600"/>
                </a:lnTo>
                <a:lnTo>
                  <a:pt x="10800" y="15318"/>
                </a:lnTo>
                <a:lnTo>
                  <a:pt x="3734" y="21600"/>
                </a:lnTo>
                <a:lnTo>
                  <a:pt x="0" y="15882"/>
                </a:lnTo>
                <a:lnTo>
                  <a:pt x="5717" y="10800"/>
                </a:lnTo>
                <a:close/>
              </a:path>
            </a:pathLst>
          </a:cu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54" name="AutoShape 14"/>
          <p:cNvSpPr>
            <a:spLocks/>
          </p:cNvSpPr>
          <p:nvPr/>
        </p:nvSpPr>
        <p:spPr bwMode="auto">
          <a:xfrm>
            <a:off x="9574214" y="5140325"/>
            <a:ext cx="179387" cy="153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718"/>
                </a:moveTo>
                <a:lnTo>
                  <a:pt x="3734" y="0"/>
                </a:lnTo>
                <a:lnTo>
                  <a:pt x="10800" y="6282"/>
                </a:lnTo>
                <a:lnTo>
                  <a:pt x="17866" y="0"/>
                </a:lnTo>
                <a:lnTo>
                  <a:pt x="21600" y="5718"/>
                </a:lnTo>
                <a:lnTo>
                  <a:pt x="15883" y="10800"/>
                </a:lnTo>
                <a:lnTo>
                  <a:pt x="21600" y="15882"/>
                </a:lnTo>
                <a:lnTo>
                  <a:pt x="17866" y="21600"/>
                </a:lnTo>
                <a:lnTo>
                  <a:pt x="10800" y="15318"/>
                </a:lnTo>
                <a:lnTo>
                  <a:pt x="3734" y="21600"/>
                </a:lnTo>
                <a:lnTo>
                  <a:pt x="0" y="15882"/>
                </a:lnTo>
                <a:lnTo>
                  <a:pt x="5717" y="10800"/>
                </a:lnTo>
                <a:close/>
              </a:path>
            </a:pathLst>
          </a:cu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55" name="AutoShape 15"/>
          <p:cNvSpPr>
            <a:spLocks/>
          </p:cNvSpPr>
          <p:nvPr/>
        </p:nvSpPr>
        <p:spPr bwMode="auto">
          <a:xfrm>
            <a:off x="9134476" y="4202114"/>
            <a:ext cx="180975" cy="1539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718"/>
                </a:moveTo>
                <a:lnTo>
                  <a:pt x="3734" y="0"/>
                </a:lnTo>
                <a:lnTo>
                  <a:pt x="10800" y="6282"/>
                </a:lnTo>
                <a:lnTo>
                  <a:pt x="17866" y="0"/>
                </a:lnTo>
                <a:lnTo>
                  <a:pt x="21600" y="5718"/>
                </a:lnTo>
                <a:lnTo>
                  <a:pt x="15883" y="10800"/>
                </a:lnTo>
                <a:lnTo>
                  <a:pt x="21600" y="15882"/>
                </a:lnTo>
                <a:lnTo>
                  <a:pt x="17866" y="21600"/>
                </a:lnTo>
                <a:lnTo>
                  <a:pt x="10800" y="15318"/>
                </a:lnTo>
                <a:lnTo>
                  <a:pt x="3734" y="21600"/>
                </a:lnTo>
                <a:lnTo>
                  <a:pt x="0" y="15882"/>
                </a:lnTo>
                <a:lnTo>
                  <a:pt x="5717" y="10800"/>
                </a:lnTo>
                <a:close/>
              </a:path>
            </a:pathLst>
          </a:cu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56" name="AutoShape 16"/>
          <p:cNvSpPr>
            <a:spLocks/>
          </p:cNvSpPr>
          <p:nvPr/>
        </p:nvSpPr>
        <p:spPr bwMode="auto">
          <a:xfrm>
            <a:off x="9574214" y="3478214"/>
            <a:ext cx="179387" cy="155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718"/>
                </a:moveTo>
                <a:lnTo>
                  <a:pt x="3734" y="0"/>
                </a:lnTo>
                <a:lnTo>
                  <a:pt x="10800" y="6282"/>
                </a:lnTo>
                <a:lnTo>
                  <a:pt x="17866" y="0"/>
                </a:lnTo>
                <a:lnTo>
                  <a:pt x="21600" y="5718"/>
                </a:lnTo>
                <a:lnTo>
                  <a:pt x="15883" y="10800"/>
                </a:lnTo>
                <a:lnTo>
                  <a:pt x="21600" y="15882"/>
                </a:lnTo>
                <a:lnTo>
                  <a:pt x="17866" y="21600"/>
                </a:lnTo>
                <a:lnTo>
                  <a:pt x="10800" y="15318"/>
                </a:lnTo>
                <a:lnTo>
                  <a:pt x="3734" y="21600"/>
                </a:lnTo>
                <a:lnTo>
                  <a:pt x="0" y="15882"/>
                </a:lnTo>
                <a:lnTo>
                  <a:pt x="5717" y="10800"/>
                </a:lnTo>
                <a:close/>
              </a:path>
            </a:pathLst>
          </a:cu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57" name="Line 17"/>
          <p:cNvSpPr>
            <a:spLocks noChangeShapeType="1"/>
          </p:cNvSpPr>
          <p:nvPr/>
        </p:nvSpPr>
        <p:spPr bwMode="auto">
          <a:xfrm flipH="1">
            <a:off x="7764463" y="3446463"/>
            <a:ext cx="715962" cy="7620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5858" name="Line 18"/>
          <p:cNvSpPr>
            <a:spLocks noChangeShapeType="1"/>
          </p:cNvSpPr>
          <p:nvPr/>
        </p:nvSpPr>
        <p:spPr bwMode="auto">
          <a:xfrm>
            <a:off x="7764463" y="5326063"/>
            <a:ext cx="614362" cy="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5859" name="Rectangle 19"/>
          <p:cNvSpPr>
            <a:spLocks/>
          </p:cNvSpPr>
          <p:nvPr/>
        </p:nvSpPr>
        <p:spPr bwMode="auto">
          <a:xfrm>
            <a:off x="1865313" y="422276"/>
            <a:ext cx="3522662" cy="359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GAME PHASE</a:t>
            </a:r>
          </a:p>
          <a:p>
            <a:endParaRPr lang="it-IT" altLang="it-IT" sz="2000">
              <a:solidFill>
                <a:srgbClr val="FF0000"/>
              </a:solidFill>
            </a:endParaRPr>
          </a:p>
          <a:p>
            <a:r>
              <a:rPr lang="it-IT" altLang="it-IT" sz="2000">
                <a:solidFill>
                  <a:srgbClr val="FF0000"/>
                </a:solidFill>
              </a:rPr>
              <a:t>EXERCISE N°9</a:t>
            </a:r>
          </a:p>
          <a:p>
            <a:r>
              <a:rPr lang="it-IT" altLang="it-IT" sz="2000"/>
              <a:t>Two teams . Each team must remain in his own half and must run within the field leading the ball forehand and backhand . On the coach's whistle , both teams must occupy the part of the opponent's field entering one of the two doors .</a:t>
            </a:r>
          </a:p>
        </p:txBody>
      </p:sp>
      <p:grpSp>
        <p:nvGrpSpPr>
          <p:cNvPr id="35860" name="Group 20"/>
          <p:cNvGrpSpPr>
            <a:grpSpLocks/>
          </p:cNvGrpSpPr>
          <p:nvPr/>
        </p:nvGrpSpPr>
        <p:grpSpPr bwMode="auto">
          <a:xfrm>
            <a:off x="1998663" y="6500815"/>
            <a:ext cx="684020" cy="200055"/>
            <a:chOff x="0" y="0"/>
            <a:chExt cx="684292" cy="200988"/>
          </a:xfrm>
        </p:grpSpPr>
        <p:sp>
          <p:nvSpPr>
            <p:cNvPr id="35861" name="Rectangle 21"/>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35862" name="Picture 22"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65604205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7410" name="Group 2"/>
          <p:cNvGrpSpPr>
            <a:grpSpLocks/>
          </p:cNvGrpSpPr>
          <p:nvPr/>
        </p:nvGrpSpPr>
        <p:grpSpPr bwMode="auto">
          <a:xfrm>
            <a:off x="2880519" y="171450"/>
            <a:ext cx="1620044" cy="653072"/>
            <a:chOff x="0" y="0"/>
            <a:chExt cx="3240005" cy="1305741"/>
          </a:xfrm>
        </p:grpSpPr>
        <p:sp>
          <p:nvSpPr>
            <p:cNvPr id="17411" name="Rectangle 3"/>
            <p:cNvSpPr>
              <a:spLocks/>
            </p:cNvSpPr>
            <p:nvPr/>
          </p:nvSpPr>
          <p:spPr bwMode="auto">
            <a:xfrm>
              <a:off x="0" y="0"/>
              <a:ext cx="3240005" cy="1305741"/>
            </a:xfrm>
            <a:prstGeom prst="rect">
              <a:avLst/>
            </a:prstGeom>
            <a:solidFill>
              <a:srgbClr val="F76028"/>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1500">
                <a:solidFill>
                  <a:srgbClr val="FFFFFF"/>
                </a:solidFill>
                <a:latin typeface="Calibri" charset="0"/>
                <a:ea typeface="Calibri" charset="0"/>
                <a:cs typeface="Calibri" charset="0"/>
                <a:sym typeface="Calibri" charset="0"/>
              </a:endParaRPr>
            </a:p>
          </p:txBody>
        </p:sp>
        <p:sp>
          <p:nvSpPr>
            <p:cNvPr id="17412" name="Rectangle 4"/>
            <p:cNvSpPr>
              <a:spLocks/>
            </p:cNvSpPr>
            <p:nvPr/>
          </p:nvSpPr>
          <p:spPr bwMode="auto">
            <a:xfrm>
              <a:off x="520939" y="382806"/>
              <a:ext cx="2198126" cy="553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algn="l"/>
              <a:r>
                <a:rPr lang="it-IT" altLang="it-IT" sz="1500" b="1" i="1">
                  <a:latin typeface="Calibri" charset="0"/>
                  <a:ea typeface="Calibri" charset="0"/>
                  <a:cs typeface="Calibri" charset="0"/>
                  <a:sym typeface="Calibri" charset="0"/>
                </a:rPr>
                <a:t>Game Phase</a:t>
              </a:r>
            </a:p>
          </p:txBody>
        </p:sp>
      </p:grpSp>
      <p:sp>
        <p:nvSpPr>
          <p:cNvPr id="17413" name="AutoShape 5"/>
          <p:cNvSpPr>
            <a:spLocks/>
          </p:cNvSpPr>
          <p:nvPr/>
        </p:nvSpPr>
        <p:spPr bwMode="auto">
          <a:xfrm>
            <a:off x="7571582" y="3163094"/>
            <a:ext cx="166688" cy="199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14" name="AutoShape 6"/>
          <p:cNvSpPr>
            <a:spLocks/>
          </p:cNvSpPr>
          <p:nvPr/>
        </p:nvSpPr>
        <p:spPr bwMode="auto">
          <a:xfrm>
            <a:off x="8322469" y="3213100"/>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15" name="AutoShape 7"/>
          <p:cNvSpPr>
            <a:spLocks/>
          </p:cNvSpPr>
          <p:nvPr/>
        </p:nvSpPr>
        <p:spPr bwMode="auto">
          <a:xfrm>
            <a:off x="10786269" y="3163094"/>
            <a:ext cx="166688" cy="199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16" name="AutoShape 8"/>
          <p:cNvSpPr>
            <a:spLocks/>
          </p:cNvSpPr>
          <p:nvPr/>
        </p:nvSpPr>
        <p:spPr bwMode="auto">
          <a:xfrm>
            <a:off x="11535569" y="3213100"/>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17" name="AutoShape 9"/>
          <p:cNvSpPr>
            <a:spLocks/>
          </p:cNvSpPr>
          <p:nvPr/>
        </p:nvSpPr>
        <p:spPr bwMode="auto">
          <a:xfrm>
            <a:off x="11535569" y="19288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18" name="AutoShape 10"/>
          <p:cNvSpPr>
            <a:spLocks/>
          </p:cNvSpPr>
          <p:nvPr/>
        </p:nvSpPr>
        <p:spPr bwMode="auto">
          <a:xfrm>
            <a:off x="10786269" y="19288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19" name="AutoShape 11"/>
          <p:cNvSpPr>
            <a:spLocks/>
          </p:cNvSpPr>
          <p:nvPr/>
        </p:nvSpPr>
        <p:spPr bwMode="auto">
          <a:xfrm>
            <a:off x="8322469" y="19288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20" name="AutoShape 12"/>
          <p:cNvSpPr>
            <a:spLocks/>
          </p:cNvSpPr>
          <p:nvPr/>
        </p:nvSpPr>
        <p:spPr bwMode="auto">
          <a:xfrm>
            <a:off x="7571582" y="19288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21" name="Oval 13"/>
          <p:cNvSpPr>
            <a:spLocks/>
          </p:cNvSpPr>
          <p:nvPr/>
        </p:nvSpPr>
        <p:spPr bwMode="auto">
          <a:xfrm>
            <a:off x="8308182" y="2256632"/>
            <a:ext cx="204788"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22" name="Oval 14"/>
          <p:cNvSpPr>
            <a:spLocks/>
          </p:cNvSpPr>
          <p:nvPr/>
        </p:nvSpPr>
        <p:spPr bwMode="auto">
          <a:xfrm>
            <a:off x="10480675" y="2325688"/>
            <a:ext cx="204788" cy="1865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23" name="Oval 15"/>
          <p:cNvSpPr>
            <a:spLocks/>
          </p:cNvSpPr>
          <p:nvPr/>
        </p:nvSpPr>
        <p:spPr bwMode="auto">
          <a:xfrm>
            <a:off x="9501982" y="3119438"/>
            <a:ext cx="204788" cy="1865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7424" name="Group 16"/>
          <p:cNvGrpSpPr>
            <a:grpSpLocks/>
          </p:cNvGrpSpPr>
          <p:nvPr/>
        </p:nvGrpSpPr>
        <p:grpSpPr bwMode="auto">
          <a:xfrm>
            <a:off x="8308182" y="2444750"/>
            <a:ext cx="123825" cy="138113"/>
            <a:chOff x="-2" y="-1"/>
            <a:chExt cx="248376" cy="275880"/>
          </a:xfrm>
        </p:grpSpPr>
        <p:pic>
          <p:nvPicPr>
            <p:cNvPr id="17425" name="Picture 17"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1"/>
              <a:ext cx="248376" cy="275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26" name="Picture 18"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5" y="83009"/>
              <a:ext cx="94236" cy="109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7427" name="Oval 19"/>
          <p:cNvSpPr>
            <a:spLocks/>
          </p:cNvSpPr>
          <p:nvPr/>
        </p:nvSpPr>
        <p:spPr bwMode="auto">
          <a:xfrm>
            <a:off x="8205788" y="2814638"/>
            <a:ext cx="204788" cy="186532"/>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28" name="Oval 20"/>
          <p:cNvSpPr>
            <a:spLocks/>
          </p:cNvSpPr>
          <p:nvPr/>
        </p:nvSpPr>
        <p:spPr bwMode="auto">
          <a:xfrm>
            <a:off x="9132888" y="3005138"/>
            <a:ext cx="204788" cy="186532"/>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29" name="Oval 21"/>
          <p:cNvSpPr>
            <a:spLocks/>
          </p:cNvSpPr>
          <p:nvPr/>
        </p:nvSpPr>
        <p:spPr bwMode="auto">
          <a:xfrm>
            <a:off x="10249694" y="2725738"/>
            <a:ext cx="204788" cy="186532"/>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30" name="Rectangle 22"/>
          <p:cNvSpPr>
            <a:spLocks/>
          </p:cNvSpPr>
          <p:nvPr/>
        </p:nvSpPr>
        <p:spPr bwMode="auto">
          <a:xfrm>
            <a:off x="316707" y="1033016"/>
            <a:ext cx="7081838" cy="4360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latin typeface="Helvetica Light" charset="0"/>
                <a:ea typeface="Helvetica Light" charset="0"/>
                <a:cs typeface="Helvetica Light" charset="0"/>
                <a:sym typeface="Helvetica Light" charset="0"/>
              </a:rPr>
              <a:t>3v3 a 4 porte</a:t>
            </a:r>
          </a:p>
          <a:p>
            <a:pPr algn="l"/>
            <a:endParaRPr lang="it-IT" altLang="it-IT" sz="20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L’obiettivo è quello di stimolare il gioco in ampiezza ed il cambio del peso del gioco.</a:t>
            </a:r>
          </a:p>
          <a:p>
            <a:pPr algn="l"/>
            <a:r>
              <a:rPr lang="it-IT" altLang="it-IT" sz="1600">
                <a:latin typeface="Helvetica Light" charset="0"/>
                <a:ea typeface="Helvetica Light" charset="0"/>
                <a:cs typeface="Helvetica Light" charset="0"/>
                <a:sym typeface="Helvetica Light" charset="0"/>
              </a:rPr>
              <a:t>Il gol vale in conduzione.</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1</a:t>
            </a:r>
          </a:p>
          <a:p>
            <a:pPr algn="l"/>
            <a:r>
              <a:rPr lang="it-IT" altLang="it-IT" sz="1600">
                <a:latin typeface="Helvetica Light" charset="0"/>
                <a:ea typeface="Helvetica Light" charset="0"/>
                <a:cs typeface="Helvetica Light" charset="0"/>
                <a:sym typeface="Helvetica Light" charset="0"/>
              </a:rPr>
              <a:t>Il gol è valido anche con passaggio dietro le porte.</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2</a:t>
            </a:r>
          </a:p>
          <a:p>
            <a:pPr algn="l"/>
            <a:r>
              <a:rPr lang="it-IT" altLang="it-IT" sz="1600">
                <a:latin typeface="Helvetica Light" charset="0"/>
                <a:ea typeface="Helvetica Light" charset="0"/>
                <a:cs typeface="Helvetica Light" charset="0"/>
                <a:sym typeface="Helvetica Light" charset="0"/>
              </a:rPr>
              <a:t>Un giocatore per squadra rimane obbligatoriamente in profondità dietro la linea delle porte.</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3</a:t>
            </a:r>
          </a:p>
          <a:p>
            <a:pPr algn="l"/>
            <a:r>
              <a:rPr lang="it-IT" altLang="it-IT" sz="1600">
                <a:latin typeface="Helvetica Light" charset="0"/>
                <a:ea typeface="Helvetica Light" charset="0"/>
                <a:cs typeface="Helvetica Light" charset="0"/>
                <a:sym typeface="Helvetica Light" charset="0"/>
              </a:rPr>
              <a:t>Aggiungere o diminuire i giocatori ed eventualmente cambiare anche gli spazi. Si possono creare diverse varianti di giochi, come 4v3, 4v4, 5v4, 5v5 e così via.</a:t>
            </a:r>
          </a:p>
        </p:txBody>
      </p:sp>
      <p:grpSp>
        <p:nvGrpSpPr>
          <p:cNvPr id="17431" name="Group 23"/>
          <p:cNvGrpSpPr>
            <a:grpSpLocks/>
          </p:cNvGrpSpPr>
          <p:nvPr/>
        </p:nvGrpSpPr>
        <p:grpSpPr bwMode="auto">
          <a:xfrm>
            <a:off x="392113" y="6448426"/>
            <a:ext cx="406161" cy="146194"/>
            <a:chOff x="0" y="0"/>
            <a:chExt cx="812358" cy="291489"/>
          </a:xfrm>
        </p:grpSpPr>
        <p:sp>
          <p:nvSpPr>
            <p:cNvPr id="17432" name="Rectangle 24"/>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17433" name="Picture 25"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564746978"/>
      </p:ext>
    </p:extLst>
  </p:cSld>
  <p:clrMapOvr>
    <a:masterClrMapping/>
  </p:clrMapOvr>
  <p:transition spd="med"/>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215152" y="1909483"/>
            <a:ext cx="1896035" cy="646331"/>
          </a:xfrm>
          <a:prstGeom prst="rect">
            <a:avLst/>
          </a:prstGeom>
          <a:noFill/>
        </p:spPr>
        <p:txBody>
          <a:bodyPr wrap="square" rtlCol="0">
            <a:spAutoFit/>
          </a:bodyPr>
          <a:lstStyle/>
          <a:p>
            <a:pPr algn="ctr"/>
            <a:r>
              <a:rPr lang="it-IT" dirty="0" smtClean="0"/>
              <a:t>Tecnico Federale</a:t>
            </a:r>
          </a:p>
          <a:p>
            <a:pPr algn="ctr"/>
            <a:r>
              <a:rPr lang="it-IT" dirty="0" smtClean="0"/>
              <a:t>Filippo Treno</a:t>
            </a:r>
            <a:endParaRPr lang="it-IT" dirty="0"/>
          </a:p>
        </p:txBody>
      </p:sp>
    </p:spTree>
    <p:extLst>
      <p:ext uri="{BB962C8B-B14F-4D97-AF65-F5344CB8AC3E}">
        <p14:creationId xmlns:p14="http://schemas.microsoft.com/office/powerpoint/2010/main" val="1296556562"/>
      </p:ext>
    </p:extLst>
  </p:cSld>
  <p:clrMapOvr>
    <a:masterClrMapping/>
  </p:clrMapOvr>
  <p:transition spd="med"/>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0"/>
            <a:ext cx="3609975" cy="348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8" name="Picture 2"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3375026"/>
            <a:ext cx="3609975" cy="348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9" name="AutoShape 3"/>
          <p:cNvSpPr>
            <a:spLocks/>
          </p:cNvSpPr>
          <p:nvPr/>
        </p:nvSpPr>
        <p:spPr bwMode="auto">
          <a:xfrm>
            <a:off x="7453314" y="1855788"/>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0" name="AutoShape 4"/>
          <p:cNvSpPr>
            <a:spLocks/>
          </p:cNvSpPr>
          <p:nvPr/>
        </p:nvSpPr>
        <p:spPr bwMode="auto">
          <a:xfrm>
            <a:off x="7453314" y="2498725"/>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1" name="Oval 5"/>
          <p:cNvSpPr>
            <a:spLocks/>
          </p:cNvSpPr>
          <p:nvPr/>
        </p:nvSpPr>
        <p:spPr bwMode="auto">
          <a:xfrm>
            <a:off x="8024814" y="2212976"/>
            <a:ext cx="71437" cy="730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2" name="Oval 6"/>
          <p:cNvSpPr>
            <a:spLocks/>
          </p:cNvSpPr>
          <p:nvPr/>
        </p:nvSpPr>
        <p:spPr bwMode="auto">
          <a:xfrm>
            <a:off x="7381875" y="2284414"/>
            <a:ext cx="122238"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3" name="Oval 7"/>
          <p:cNvSpPr>
            <a:spLocks/>
          </p:cNvSpPr>
          <p:nvPr/>
        </p:nvSpPr>
        <p:spPr bwMode="auto">
          <a:xfrm>
            <a:off x="7381875" y="2070100"/>
            <a:ext cx="122238" cy="12223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4" name="AutoShape 8"/>
          <p:cNvSpPr>
            <a:spLocks/>
          </p:cNvSpPr>
          <p:nvPr/>
        </p:nvSpPr>
        <p:spPr bwMode="auto">
          <a:xfrm>
            <a:off x="8667750" y="1855788"/>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5" name="AutoShape 9"/>
          <p:cNvSpPr>
            <a:spLocks/>
          </p:cNvSpPr>
          <p:nvPr/>
        </p:nvSpPr>
        <p:spPr bwMode="auto">
          <a:xfrm>
            <a:off x="8667750" y="249872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6" name="Line 10"/>
          <p:cNvSpPr>
            <a:spLocks noChangeShapeType="1"/>
          </p:cNvSpPr>
          <p:nvPr/>
        </p:nvSpPr>
        <p:spPr bwMode="auto">
          <a:xfrm>
            <a:off x="7596189" y="2141539"/>
            <a:ext cx="357187" cy="7143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7" name="Line 11"/>
          <p:cNvSpPr>
            <a:spLocks noChangeShapeType="1"/>
          </p:cNvSpPr>
          <p:nvPr/>
        </p:nvSpPr>
        <p:spPr bwMode="auto">
          <a:xfrm flipV="1">
            <a:off x="7596189" y="2284413"/>
            <a:ext cx="357187" cy="6191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8" name="AutoShape 12"/>
          <p:cNvSpPr>
            <a:spLocks/>
          </p:cNvSpPr>
          <p:nvPr/>
        </p:nvSpPr>
        <p:spPr bwMode="auto">
          <a:xfrm>
            <a:off x="9667875" y="357187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9" name="AutoShape 13"/>
          <p:cNvSpPr>
            <a:spLocks/>
          </p:cNvSpPr>
          <p:nvPr/>
        </p:nvSpPr>
        <p:spPr bwMode="auto">
          <a:xfrm>
            <a:off x="9667875" y="3786188"/>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0" name="AutoShape 14"/>
          <p:cNvSpPr>
            <a:spLocks/>
          </p:cNvSpPr>
          <p:nvPr/>
        </p:nvSpPr>
        <p:spPr bwMode="auto">
          <a:xfrm>
            <a:off x="9453564" y="3571875"/>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1" name="AutoShape 15"/>
          <p:cNvSpPr>
            <a:spLocks/>
          </p:cNvSpPr>
          <p:nvPr/>
        </p:nvSpPr>
        <p:spPr bwMode="auto">
          <a:xfrm>
            <a:off x="9453564" y="3786188"/>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2" name="AutoShape 16"/>
          <p:cNvSpPr>
            <a:spLocks/>
          </p:cNvSpPr>
          <p:nvPr/>
        </p:nvSpPr>
        <p:spPr bwMode="auto">
          <a:xfrm>
            <a:off x="9882189" y="3571875"/>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3" name="AutoShape 17"/>
          <p:cNvSpPr>
            <a:spLocks/>
          </p:cNvSpPr>
          <p:nvPr/>
        </p:nvSpPr>
        <p:spPr bwMode="auto">
          <a:xfrm>
            <a:off x="9882189" y="3786188"/>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cxnSp>
        <p:nvCxnSpPr>
          <p:cNvPr id="4114" name="AutoShape 18"/>
          <p:cNvCxnSpPr>
            <a:cxnSpLocks noChangeShapeType="1"/>
            <a:stCxn id="4110" idx="0"/>
            <a:endCxn id="4111" idx="0"/>
          </p:cNvCxnSpPr>
          <p:nvPr/>
        </p:nvCxnSpPr>
        <p:spPr bwMode="auto">
          <a:xfrm>
            <a:off x="9498013" y="3638551"/>
            <a:ext cx="0" cy="214313"/>
          </a:xfrm>
          <a:prstGeom prst="straightConnector1">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115" name="AutoShape 19"/>
          <p:cNvCxnSpPr>
            <a:cxnSpLocks noChangeShapeType="1"/>
            <a:stCxn id="4108" idx="0"/>
            <a:endCxn id="4109" idx="0"/>
          </p:cNvCxnSpPr>
          <p:nvPr/>
        </p:nvCxnSpPr>
        <p:spPr bwMode="auto">
          <a:xfrm>
            <a:off x="9712325" y="3638551"/>
            <a:ext cx="0" cy="214313"/>
          </a:xfrm>
          <a:prstGeom prst="straightConnector1">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116" name="AutoShape 20"/>
          <p:cNvCxnSpPr>
            <a:cxnSpLocks noChangeShapeType="1"/>
            <a:stCxn id="4112" idx="0"/>
            <a:endCxn id="4113" idx="0"/>
          </p:cNvCxnSpPr>
          <p:nvPr/>
        </p:nvCxnSpPr>
        <p:spPr bwMode="auto">
          <a:xfrm>
            <a:off x="9926638" y="3638551"/>
            <a:ext cx="0" cy="214313"/>
          </a:xfrm>
          <a:prstGeom prst="straightConnector1">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4117" name="Line 21"/>
          <p:cNvSpPr>
            <a:spLocks noChangeShapeType="1"/>
          </p:cNvSpPr>
          <p:nvPr/>
        </p:nvSpPr>
        <p:spPr bwMode="auto">
          <a:xfrm flipV="1">
            <a:off x="8894764" y="4286250"/>
            <a:ext cx="1587" cy="490538"/>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8" name="Line 22"/>
          <p:cNvSpPr>
            <a:spLocks noChangeShapeType="1"/>
          </p:cNvSpPr>
          <p:nvPr/>
        </p:nvSpPr>
        <p:spPr bwMode="auto">
          <a:xfrm flipH="1">
            <a:off x="8939214" y="3786189"/>
            <a:ext cx="300037" cy="4286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9" name="Line 23"/>
          <p:cNvSpPr>
            <a:spLocks noChangeShapeType="1"/>
          </p:cNvSpPr>
          <p:nvPr/>
        </p:nvSpPr>
        <p:spPr bwMode="auto">
          <a:xfrm flipH="1" flipV="1">
            <a:off x="8810625" y="3686175"/>
            <a:ext cx="0" cy="33813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0" name="Line 24"/>
          <p:cNvSpPr>
            <a:spLocks noChangeShapeType="1"/>
          </p:cNvSpPr>
          <p:nvPr/>
        </p:nvSpPr>
        <p:spPr bwMode="auto">
          <a:xfrm flipV="1">
            <a:off x="8894764" y="3929063"/>
            <a:ext cx="1587" cy="28575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1" name="Line 25"/>
          <p:cNvSpPr>
            <a:spLocks noChangeShapeType="1"/>
          </p:cNvSpPr>
          <p:nvPr/>
        </p:nvSpPr>
        <p:spPr bwMode="auto">
          <a:xfrm flipV="1">
            <a:off x="8810626" y="3929063"/>
            <a:ext cx="85725" cy="9525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2" name="AutoShape 26"/>
          <p:cNvSpPr>
            <a:spLocks/>
          </p:cNvSpPr>
          <p:nvPr/>
        </p:nvSpPr>
        <p:spPr bwMode="auto">
          <a:xfrm rot="19130229">
            <a:off x="9874251" y="3708401"/>
            <a:ext cx="111125" cy="106363"/>
          </a:xfrm>
          <a:custGeom>
            <a:avLst/>
            <a:gdLst>
              <a:gd name="T0" fmla="*/ 10800 w 21600"/>
              <a:gd name="T1" fmla="+- 0 11070 541"/>
              <a:gd name="T2" fmla="*/ 11070 h 21059"/>
              <a:gd name="T3" fmla="*/ 10800 w 21600"/>
              <a:gd name="T4" fmla="+- 0 11070 541"/>
              <a:gd name="T5" fmla="*/ 11070 h 21059"/>
              <a:gd name="T6" fmla="*/ 10800 w 21600"/>
              <a:gd name="T7" fmla="+- 0 11070 541"/>
              <a:gd name="T8" fmla="*/ 11070 h 21059"/>
              <a:gd name="T9" fmla="*/ 10800 w 21600"/>
              <a:gd name="T10" fmla="+- 0 11070 541"/>
              <a:gd name="T11" fmla="*/ 11070 h 21059"/>
            </a:gdLst>
            <a:ahLst/>
            <a:cxnLst>
              <a:cxn ang="0">
                <a:pos x="T0" y="T2"/>
              </a:cxn>
              <a:cxn ang="0">
                <a:pos x="T3" y="T5"/>
              </a:cxn>
              <a:cxn ang="0">
                <a:pos x="T6" y="T8"/>
              </a:cxn>
              <a:cxn ang="0">
                <a:pos x="T9" y="T11"/>
              </a:cxn>
            </a:cxnLst>
            <a:rect l="0" t="0" r="r" b="b"/>
            <a:pathLst>
              <a:path w="21600" h="21059">
                <a:moveTo>
                  <a:pt x="0" y="26"/>
                </a:moveTo>
                <a:cubicBezTo>
                  <a:pt x="11362" y="-541"/>
                  <a:pt x="21021" y="8417"/>
                  <a:pt x="21576" y="20033"/>
                </a:cubicBezTo>
                <a:cubicBezTo>
                  <a:pt x="21592" y="20375"/>
                  <a:pt x="21600" y="20717"/>
                  <a:pt x="21600" y="21059"/>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23" name="AutoShape 27"/>
          <p:cNvSpPr>
            <a:spLocks/>
          </p:cNvSpPr>
          <p:nvPr/>
        </p:nvSpPr>
        <p:spPr bwMode="auto">
          <a:xfrm rot="19130229">
            <a:off x="9659939" y="3703638"/>
            <a:ext cx="111125" cy="106362"/>
          </a:xfrm>
          <a:custGeom>
            <a:avLst/>
            <a:gdLst>
              <a:gd name="T0" fmla="*/ 10800 w 21600"/>
              <a:gd name="T1" fmla="+- 0 11070 541"/>
              <a:gd name="T2" fmla="*/ 11070 h 21059"/>
              <a:gd name="T3" fmla="*/ 10800 w 21600"/>
              <a:gd name="T4" fmla="+- 0 11070 541"/>
              <a:gd name="T5" fmla="*/ 11070 h 21059"/>
              <a:gd name="T6" fmla="*/ 10800 w 21600"/>
              <a:gd name="T7" fmla="+- 0 11070 541"/>
              <a:gd name="T8" fmla="*/ 11070 h 21059"/>
              <a:gd name="T9" fmla="*/ 10800 w 21600"/>
              <a:gd name="T10" fmla="+- 0 11070 541"/>
              <a:gd name="T11" fmla="*/ 11070 h 21059"/>
            </a:gdLst>
            <a:ahLst/>
            <a:cxnLst>
              <a:cxn ang="0">
                <a:pos x="T0" y="T2"/>
              </a:cxn>
              <a:cxn ang="0">
                <a:pos x="T3" y="T5"/>
              </a:cxn>
              <a:cxn ang="0">
                <a:pos x="T6" y="T8"/>
              </a:cxn>
              <a:cxn ang="0">
                <a:pos x="T9" y="T11"/>
              </a:cxn>
            </a:cxnLst>
            <a:rect l="0" t="0" r="r" b="b"/>
            <a:pathLst>
              <a:path w="21600" h="21059">
                <a:moveTo>
                  <a:pt x="0" y="26"/>
                </a:moveTo>
                <a:cubicBezTo>
                  <a:pt x="11362" y="-541"/>
                  <a:pt x="21021" y="8417"/>
                  <a:pt x="21576" y="20033"/>
                </a:cubicBezTo>
                <a:cubicBezTo>
                  <a:pt x="21592" y="20375"/>
                  <a:pt x="21600" y="20717"/>
                  <a:pt x="21600" y="21059"/>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24" name="AutoShape 28"/>
          <p:cNvSpPr>
            <a:spLocks/>
          </p:cNvSpPr>
          <p:nvPr/>
        </p:nvSpPr>
        <p:spPr bwMode="auto">
          <a:xfrm rot="19130229">
            <a:off x="9436101" y="3700463"/>
            <a:ext cx="111125" cy="107950"/>
          </a:xfrm>
          <a:custGeom>
            <a:avLst/>
            <a:gdLst>
              <a:gd name="T0" fmla="*/ 10800 w 21600"/>
              <a:gd name="T1" fmla="+- 0 11070 541"/>
              <a:gd name="T2" fmla="*/ 11070 h 21059"/>
              <a:gd name="T3" fmla="*/ 10800 w 21600"/>
              <a:gd name="T4" fmla="+- 0 11070 541"/>
              <a:gd name="T5" fmla="*/ 11070 h 21059"/>
              <a:gd name="T6" fmla="*/ 10800 w 21600"/>
              <a:gd name="T7" fmla="+- 0 11070 541"/>
              <a:gd name="T8" fmla="*/ 11070 h 21059"/>
              <a:gd name="T9" fmla="*/ 10800 w 21600"/>
              <a:gd name="T10" fmla="+- 0 11070 541"/>
              <a:gd name="T11" fmla="*/ 11070 h 21059"/>
            </a:gdLst>
            <a:ahLst/>
            <a:cxnLst>
              <a:cxn ang="0">
                <a:pos x="T0" y="T2"/>
              </a:cxn>
              <a:cxn ang="0">
                <a:pos x="T3" y="T5"/>
              </a:cxn>
              <a:cxn ang="0">
                <a:pos x="T6" y="T8"/>
              </a:cxn>
              <a:cxn ang="0">
                <a:pos x="T9" y="T11"/>
              </a:cxn>
            </a:cxnLst>
            <a:rect l="0" t="0" r="r" b="b"/>
            <a:pathLst>
              <a:path w="21600" h="21059">
                <a:moveTo>
                  <a:pt x="0" y="26"/>
                </a:moveTo>
                <a:cubicBezTo>
                  <a:pt x="11362" y="-541"/>
                  <a:pt x="21021" y="8417"/>
                  <a:pt x="21576" y="20033"/>
                </a:cubicBezTo>
                <a:cubicBezTo>
                  <a:pt x="21592" y="20375"/>
                  <a:pt x="21600" y="20717"/>
                  <a:pt x="21600" y="21059"/>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25" name="Line 29"/>
          <p:cNvSpPr>
            <a:spLocks noChangeShapeType="1"/>
          </p:cNvSpPr>
          <p:nvPr/>
        </p:nvSpPr>
        <p:spPr bwMode="auto">
          <a:xfrm flipH="1">
            <a:off x="10007601" y="3763964"/>
            <a:ext cx="98425" cy="1587"/>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6" name="Line 30"/>
          <p:cNvSpPr>
            <a:spLocks noChangeShapeType="1"/>
          </p:cNvSpPr>
          <p:nvPr/>
        </p:nvSpPr>
        <p:spPr bwMode="auto">
          <a:xfrm flipH="1" flipV="1">
            <a:off x="9256713" y="3751263"/>
            <a:ext cx="157162"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7" name="Oval 31"/>
          <p:cNvSpPr>
            <a:spLocks/>
          </p:cNvSpPr>
          <p:nvPr/>
        </p:nvSpPr>
        <p:spPr bwMode="auto">
          <a:xfrm>
            <a:off x="10139364" y="3725864"/>
            <a:ext cx="71437" cy="71437"/>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8" name="AutoShape 32"/>
          <p:cNvSpPr>
            <a:spLocks/>
          </p:cNvSpPr>
          <p:nvPr/>
        </p:nvSpPr>
        <p:spPr bwMode="auto">
          <a:xfrm rot="11789296">
            <a:off x="7596188" y="2078038"/>
            <a:ext cx="442912" cy="74612"/>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29" name="AutoShape 33"/>
          <p:cNvSpPr>
            <a:spLocks/>
          </p:cNvSpPr>
          <p:nvPr/>
        </p:nvSpPr>
        <p:spPr bwMode="auto">
          <a:xfrm>
            <a:off x="8135938" y="2278063"/>
            <a:ext cx="565150" cy="114300"/>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30" name="Line 34"/>
          <p:cNvSpPr>
            <a:spLocks noChangeShapeType="1"/>
          </p:cNvSpPr>
          <p:nvPr/>
        </p:nvSpPr>
        <p:spPr bwMode="auto">
          <a:xfrm flipH="1" flipV="1">
            <a:off x="7540625" y="2071688"/>
            <a:ext cx="58738"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31" name="Line 35"/>
          <p:cNvSpPr>
            <a:spLocks noChangeShapeType="1"/>
          </p:cNvSpPr>
          <p:nvPr/>
        </p:nvSpPr>
        <p:spPr bwMode="auto">
          <a:xfrm flipV="1">
            <a:off x="8693150" y="2316163"/>
            <a:ext cx="69850"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cxnSp>
        <p:nvCxnSpPr>
          <p:cNvPr id="4132" name="AutoShape 36"/>
          <p:cNvCxnSpPr>
            <a:cxnSpLocks noChangeShapeType="1"/>
            <a:stCxn id="4122" idx="0"/>
            <a:endCxn id="4123" idx="0"/>
          </p:cNvCxnSpPr>
          <p:nvPr/>
        </p:nvCxnSpPr>
        <p:spPr bwMode="auto">
          <a:xfrm flipH="1" flipV="1">
            <a:off x="9715501" y="3756026"/>
            <a:ext cx="214313" cy="4763"/>
          </a:xfrm>
          <a:prstGeom prst="straightConnector1">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133" name="AutoShape 37"/>
          <p:cNvCxnSpPr>
            <a:cxnSpLocks noChangeShapeType="1"/>
            <a:stCxn id="4123" idx="0"/>
            <a:endCxn id="4124" idx="0"/>
          </p:cNvCxnSpPr>
          <p:nvPr/>
        </p:nvCxnSpPr>
        <p:spPr bwMode="auto">
          <a:xfrm flipH="1" flipV="1">
            <a:off x="9491664" y="3754439"/>
            <a:ext cx="223837" cy="1587"/>
          </a:xfrm>
          <a:prstGeom prst="straightConnector1">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4134" name="Oval 38"/>
          <p:cNvSpPr>
            <a:spLocks/>
          </p:cNvSpPr>
          <p:nvPr/>
        </p:nvSpPr>
        <p:spPr bwMode="auto">
          <a:xfrm>
            <a:off x="8796339" y="3527425"/>
            <a:ext cx="122237" cy="12223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35" name="Rectangle 39"/>
          <p:cNvSpPr>
            <a:spLocks/>
          </p:cNvSpPr>
          <p:nvPr/>
        </p:nvSpPr>
        <p:spPr bwMode="auto">
          <a:xfrm>
            <a:off x="1874838" y="495301"/>
            <a:ext cx="5040312" cy="203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A e B corrono verso la palla. Se arriva prima A la protegge e torna indietro per superare la linea di partenza. B anticipa in jab per superare la porta davanti a se.</a:t>
            </a:r>
          </a:p>
          <a:p>
            <a:pPr algn="just"/>
            <a:r>
              <a:rPr lang="it-IT" altLang="it-IT" sz="1400"/>
              <a:t>OBIETTIVI: 1 VS 1.</a:t>
            </a:r>
          </a:p>
          <a:p>
            <a:pPr algn="just"/>
            <a:endParaRPr lang="it-IT" altLang="it-IT" sz="1400"/>
          </a:p>
          <a:p>
            <a:pPr algn="just"/>
            <a:r>
              <a:rPr lang="it-IT" altLang="it-IT" sz="1400"/>
              <a:t>DESCRIPTION: A and B run towards the ball. If A arrives first, he protects the ball and runs back to the start line. B anticipates with the jab to run towards the end line.</a:t>
            </a:r>
          </a:p>
          <a:p>
            <a:pPr algn="just"/>
            <a:r>
              <a:rPr lang="it-IT" altLang="it-IT" sz="1400"/>
              <a:t>AIMS: 1 VS 1.</a:t>
            </a:r>
          </a:p>
        </p:txBody>
      </p:sp>
      <p:sp>
        <p:nvSpPr>
          <p:cNvPr id="4136" name="Rectangle 40"/>
          <p:cNvSpPr>
            <a:spLocks/>
          </p:cNvSpPr>
          <p:nvPr/>
        </p:nvSpPr>
        <p:spPr bwMode="auto">
          <a:xfrm>
            <a:off x="1892301" y="3759200"/>
            <a:ext cx="5040313" cy="181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A conduce sollevando la palla oltre gli ostacoli dopodiché scarica la palla a B per il tiro in porta.</a:t>
            </a:r>
          </a:p>
          <a:p>
            <a:pPr algn="just"/>
            <a:r>
              <a:rPr lang="it-IT" altLang="it-IT" sz="1400"/>
              <a:t>OBIETTIVI: conduzione 3D, tiro in porta.</a:t>
            </a:r>
          </a:p>
          <a:p>
            <a:pPr algn="just"/>
            <a:endParaRPr lang="it-IT" altLang="it-IT" sz="1400"/>
          </a:p>
          <a:p>
            <a:pPr algn="just"/>
            <a:r>
              <a:rPr lang="it-IT" altLang="it-IT" sz="1400"/>
              <a:t>DESCRIPTION: A lifts the ball over the obstacles, then passes the ball to B for the shoot.</a:t>
            </a:r>
          </a:p>
          <a:p>
            <a:pPr algn="just"/>
            <a:r>
              <a:rPr lang="it-IT" altLang="it-IT" sz="1400"/>
              <a:t>AIMS: 3D dribbling, goal scoring.</a:t>
            </a:r>
          </a:p>
          <a:p>
            <a:pPr algn="just"/>
            <a:endParaRPr lang="it-IT" altLang="it-IT" sz="1400"/>
          </a:p>
        </p:txBody>
      </p:sp>
      <p:sp>
        <p:nvSpPr>
          <p:cNvPr id="4137" name="Rectangle 41"/>
          <p:cNvSpPr>
            <a:spLocks/>
          </p:cNvSpPr>
          <p:nvPr/>
        </p:nvSpPr>
        <p:spPr bwMode="auto">
          <a:xfrm>
            <a:off x="7212014" y="1958976"/>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4138" name="Rectangle 42"/>
          <p:cNvSpPr>
            <a:spLocks/>
          </p:cNvSpPr>
          <p:nvPr/>
        </p:nvSpPr>
        <p:spPr bwMode="auto">
          <a:xfrm>
            <a:off x="7207251" y="2189164"/>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4139" name="Rectangle 43"/>
          <p:cNvSpPr>
            <a:spLocks/>
          </p:cNvSpPr>
          <p:nvPr/>
        </p:nvSpPr>
        <p:spPr bwMode="auto">
          <a:xfrm>
            <a:off x="10256839" y="3694114"/>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4140" name="Rectangle 44"/>
          <p:cNvSpPr>
            <a:spLocks/>
          </p:cNvSpPr>
          <p:nvPr/>
        </p:nvSpPr>
        <p:spPr bwMode="auto">
          <a:xfrm>
            <a:off x="8858251" y="4879976"/>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4141" name="Oval 45"/>
          <p:cNvSpPr>
            <a:spLocks/>
          </p:cNvSpPr>
          <p:nvPr/>
        </p:nvSpPr>
        <p:spPr bwMode="auto">
          <a:xfrm>
            <a:off x="10229850" y="3660775"/>
            <a:ext cx="122238"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42" name="Oval 46"/>
          <p:cNvSpPr>
            <a:spLocks/>
          </p:cNvSpPr>
          <p:nvPr/>
        </p:nvSpPr>
        <p:spPr bwMode="auto">
          <a:xfrm>
            <a:off x="8843964" y="4835525"/>
            <a:ext cx="122237"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grpSp>
        <p:nvGrpSpPr>
          <p:cNvPr id="4143" name="Group 47"/>
          <p:cNvGrpSpPr>
            <a:grpSpLocks/>
          </p:cNvGrpSpPr>
          <p:nvPr/>
        </p:nvGrpSpPr>
        <p:grpSpPr bwMode="auto">
          <a:xfrm>
            <a:off x="2092326" y="6348415"/>
            <a:ext cx="748107" cy="200055"/>
            <a:chOff x="0" y="0"/>
            <a:chExt cx="748545" cy="199441"/>
          </a:xfrm>
        </p:grpSpPr>
        <p:sp>
          <p:nvSpPr>
            <p:cNvPr id="4144" name="Rectangle 48"/>
            <p:cNvSpPr>
              <a:spLocks/>
            </p:cNvSpPr>
            <p:nvPr/>
          </p:nvSpPr>
          <p:spPr bwMode="auto">
            <a:xfrm>
              <a:off x="174975" y="0"/>
              <a:ext cx="573570" cy="19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Filippo Treno</a:t>
              </a:r>
            </a:p>
          </p:txBody>
        </p:sp>
        <p:pic>
          <p:nvPicPr>
            <p:cNvPr id="4145" name="Picture 49"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803804648"/>
      </p:ext>
    </p:extLst>
  </p:cSld>
  <p:clrMapOvr>
    <a:masterClrMapping/>
  </p:clrMapOvr>
  <p:transition spd="med"/>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0"/>
            <a:ext cx="3609975" cy="348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2" name="Picture 2"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3375026"/>
            <a:ext cx="3609975" cy="348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AutoShape 3"/>
          <p:cNvSpPr>
            <a:spLocks/>
          </p:cNvSpPr>
          <p:nvPr/>
        </p:nvSpPr>
        <p:spPr bwMode="auto">
          <a:xfrm>
            <a:off x="8020050" y="84137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24" name="Oval 4"/>
          <p:cNvSpPr>
            <a:spLocks/>
          </p:cNvSpPr>
          <p:nvPr/>
        </p:nvSpPr>
        <p:spPr bwMode="auto">
          <a:xfrm>
            <a:off x="9698039" y="1214439"/>
            <a:ext cx="71437" cy="71437"/>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25" name="Oval 5"/>
          <p:cNvSpPr>
            <a:spLocks/>
          </p:cNvSpPr>
          <p:nvPr/>
        </p:nvSpPr>
        <p:spPr bwMode="auto">
          <a:xfrm>
            <a:off x="7745414" y="1279525"/>
            <a:ext cx="122237"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26" name="Oval 6"/>
          <p:cNvSpPr>
            <a:spLocks/>
          </p:cNvSpPr>
          <p:nvPr/>
        </p:nvSpPr>
        <p:spPr bwMode="auto">
          <a:xfrm>
            <a:off x="9382125" y="960439"/>
            <a:ext cx="122238" cy="122237"/>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27" name="Line 7"/>
          <p:cNvSpPr>
            <a:spLocks noChangeShapeType="1"/>
          </p:cNvSpPr>
          <p:nvPr/>
        </p:nvSpPr>
        <p:spPr bwMode="auto">
          <a:xfrm flipV="1">
            <a:off x="8191501" y="3724276"/>
            <a:ext cx="385763" cy="52387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28" name="AutoShape 8"/>
          <p:cNvSpPr>
            <a:spLocks/>
          </p:cNvSpPr>
          <p:nvPr/>
        </p:nvSpPr>
        <p:spPr bwMode="auto">
          <a:xfrm>
            <a:off x="9186864" y="1074738"/>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29" name="AutoShape 9"/>
          <p:cNvSpPr>
            <a:spLocks/>
          </p:cNvSpPr>
          <p:nvPr/>
        </p:nvSpPr>
        <p:spPr bwMode="auto">
          <a:xfrm>
            <a:off x="9563100" y="846138"/>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0" name="AutoShape 10"/>
          <p:cNvSpPr>
            <a:spLocks/>
          </p:cNvSpPr>
          <p:nvPr/>
        </p:nvSpPr>
        <p:spPr bwMode="auto">
          <a:xfrm>
            <a:off x="8372475" y="106997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1" name="Oval 11"/>
          <p:cNvSpPr>
            <a:spLocks/>
          </p:cNvSpPr>
          <p:nvPr/>
        </p:nvSpPr>
        <p:spPr bwMode="auto">
          <a:xfrm>
            <a:off x="7845425" y="1189039"/>
            <a:ext cx="71438" cy="730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2" name="Oval 12"/>
          <p:cNvSpPr>
            <a:spLocks/>
          </p:cNvSpPr>
          <p:nvPr/>
        </p:nvSpPr>
        <p:spPr bwMode="auto">
          <a:xfrm>
            <a:off x="8148639" y="950914"/>
            <a:ext cx="122237" cy="122237"/>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3" name="Oval 13"/>
          <p:cNvSpPr>
            <a:spLocks/>
          </p:cNvSpPr>
          <p:nvPr/>
        </p:nvSpPr>
        <p:spPr bwMode="auto">
          <a:xfrm>
            <a:off x="8786814" y="588964"/>
            <a:ext cx="122237" cy="122237"/>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4" name="Oval 14"/>
          <p:cNvSpPr>
            <a:spLocks/>
          </p:cNvSpPr>
          <p:nvPr/>
        </p:nvSpPr>
        <p:spPr bwMode="auto">
          <a:xfrm>
            <a:off x="9755189" y="1284289"/>
            <a:ext cx="122237"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5" name="Oval 15"/>
          <p:cNvSpPr>
            <a:spLocks/>
          </p:cNvSpPr>
          <p:nvPr/>
        </p:nvSpPr>
        <p:spPr bwMode="auto">
          <a:xfrm>
            <a:off x="8826500" y="1587500"/>
            <a:ext cx="122238"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6" name="Oval 16"/>
          <p:cNvSpPr>
            <a:spLocks/>
          </p:cNvSpPr>
          <p:nvPr/>
        </p:nvSpPr>
        <p:spPr bwMode="auto">
          <a:xfrm>
            <a:off x="8858250" y="1493839"/>
            <a:ext cx="71438" cy="730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7" name="Oval 17"/>
          <p:cNvSpPr>
            <a:spLocks/>
          </p:cNvSpPr>
          <p:nvPr/>
        </p:nvSpPr>
        <p:spPr bwMode="auto">
          <a:xfrm>
            <a:off x="8786814" y="179389"/>
            <a:ext cx="122237" cy="122237"/>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8" name="Oval 18"/>
          <p:cNvSpPr>
            <a:spLocks/>
          </p:cNvSpPr>
          <p:nvPr/>
        </p:nvSpPr>
        <p:spPr bwMode="auto">
          <a:xfrm>
            <a:off x="8786814" y="3557589"/>
            <a:ext cx="122237" cy="122237"/>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9" name="AutoShape 19"/>
          <p:cNvSpPr>
            <a:spLocks/>
          </p:cNvSpPr>
          <p:nvPr/>
        </p:nvSpPr>
        <p:spPr bwMode="auto">
          <a:xfrm>
            <a:off x="7953375" y="430847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0" name="AutoShape 20"/>
          <p:cNvSpPr>
            <a:spLocks/>
          </p:cNvSpPr>
          <p:nvPr/>
        </p:nvSpPr>
        <p:spPr bwMode="auto">
          <a:xfrm>
            <a:off x="8853489" y="5080000"/>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1" name="AutoShape 21"/>
          <p:cNvSpPr>
            <a:spLocks/>
          </p:cNvSpPr>
          <p:nvPr/>
        </p:nvSpPr>
        <p:spPr bwMode="auto">
          <a:xfrm>
            <a:off x="9663114" y="4332288"/>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2" name="Oval 22"/>
          <p:cNvSpPr>
            <a:spLocks/>
          </p:cNvSpPr>
          <p:nvPr/>
        </p:nvSpPr>
        <p:spPr bwMode="auto">
          <a:xfrm>
            <a:off x="8043864" y="4284664"/>
            <a:ext cx="122237"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3" name="Oval 23"/>
          <p:cNvSpPr>
            <a:spLocks/>
          </p:cNvSpPr>
          <p:nvPr/>
        </p:nvSpPr>
        <p:spPr bwMode="auto">
          <a:xfrm>
            <a:off x="9544050" y="4256089"/>
            <a:ext cx="122238"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4" name="Oval 24"/>
          <p:cNvSpPr>
            <a:spLocks/>
          </p:cNvSpPr>
          <p:nvPr/>
        </p:nvSpPr>
        <p:spPr bwMode="auto">
          <a:xfrm>
            <a:off x="8834439" y="4932364"/>
            <a:ext cx="122237"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5" name="Line 25"/>
          <p:cNvSpPr>
            <a:spLocks noChangeShapeType="1"/>
          </p:cNvSpPr>
          <p:nvPr/>
        </p:nvSpPr>
        <p:spPr bwMode="auto">
          <a:xfrm>
            <a:off x="8272463" y="4476751"/>
            <a:ext cx="557212" cy="4095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6" name="Line 26"/>
          <p:cNvSpPr>
            <a:spLocks noChangeShapeType="1"/>
          </p:cNvSpPr>
          <p:nvPr/>
        </p:nvSpPr>
        <p:spPr bwMode="auto">
          <a:xfrm flipH="1" flipV="1">
            <a:off x="8972550" y="3770313"/>
            <a:ext cx="228600" cy="31591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7" name="Line 27"/>
          <p:cNvSpPr>
            <a:spLocks noChangeShapeType="1"/>
          </p:cNvSpPr>
          <p:nvPr/>
        </p:nvSpPr>
        <p:spPr bwMode="auto">
          <a:xfrm flipV="1">
            <a:off x="8920164" y="4424364"/>
            <a:ext cx="581025" cy="45243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8" name="Oval 28"/>
          <p:cNvSpPr>
            <a:spLocks/>
          </p:cNvSpPr>
          <p:nvPr/>
        </p:nvSpPr>
        <p:spPr bwMode="auto">
          <a:xfrm>
            <a:off x="8167689" y="4398964"/>
            <a:ext cx="71437" cy="730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9" name="Line 29"/>
          <p:cNvSpPr>
            <a:spLocks noChangeShapeType="1"/>
          </p:cNvSpPr>
          <p:nvPr/>
        </p:nvSpPr>
        <p:spPr bwMode="auto">
          <a:xfrm>
            <a:off x="9191626" y="3938588"/>
            <a:ext cx="233363" cy="26670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0" name="Line 30"/>
          <p:cNvSpPr>
            <a:spLocks noChangeShapeType="1"/>
          </p:cNvSpPr>
          <p:nvPr/>
        </p:nvSpPr>
        <p:spPr bwMode="auto">
          <a:xfrm>
            <a:off x="9193213" y="3938588"/>
            <a:ext cx="12700" cy="15240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1" name="AutoShape 31"/>
          <p:cNvSpPr>
            <a:spLocks/>
          </p:cNvSpPr>
          <p:nvPr/>
        </p:nvSpPr>
        <p:spPr bwMode="auto">
          <a:xfrm>
            <a:off x="7662864" y="1370013"/>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2" name="AutoShape 32"/>
          <p:cNvSpPr>
            <a:spLocks/>
          </p:cNvSpPr>
          <p:nvPr/>
        </p:nvSpPr>
        <p:spPr bwMode="auto">
          <a:xfrm>
            <a:off x="8953500" y="1627188"/>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3" name="AutoShape 33"/>
          <p:cNvSpPr>
            <a:spLocks/>
          </p:cNvSpPr>
          <p:nvPr/>
        </p:nvSpPr>
        <p:spPr bwMode="auto">
          <a:xfrm>
            <a:off x="9874250" y="1377950"/>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4" name="Rectangle 34"/>
          <p:cNvSpPr>
            <a:spLocks/>
          </p:cNvSpPr>
          <p:nvPr/>
        </p:nvSpPr>
        <p:spPr bwMode="auto">
          <a:xfrm>
            <a:off x="1836738" y="495301"/>
            <a:ext cx="5040312" cy="203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A cerca di superare la , porta difesa da B. C raddoppia se necessario. Se A non riesce a tirare in porta, D entra in area in conduzione per tirare. Alternato dx / sx.</a:t>
            </a:r>
          </a:p>
          <a:p>
            <a:pPr algn="just"/>
            <a:r>
              <a:rPr lang="it-IT" altLang="it-IT" sz="1400"/>
              <a:t>OBIETTIVI: 1 VS 2, tiro in porta.</a:t>
            </a:r>
          </a:p>
          <a:p>
            <a:pPr algn="just"/>
            <a:endParaRPr lang="it-IT" altLang="it-IT" sz="1400"/>
          </a:p>
          <a:p>
            <a:pPr algn="just"/>
            <a:r>
              <a:rPr lang="it-IT" altLang="it-IT" sz="1400"/>
              <a:t>DESCRIPTION: A trys to pass through the line protected by B. C double covers B if it’s necessary. If A can’t shot, D carries the ball in the D to score. Left/right alternation.</a:t>
            </a:r>
          </a:p>
          <a:p>
            <a:pPr algn="just"/>
            <a:r>
              <a:rPr lang="it-IT" altLang="it-IT" sz="1400"/>
              <a:t>AIMS: 1 VS 2, goal scoring.</a:t>
            </a:r>
          </a:p>
        </p:txBody>
      </p:sp>
      <p:sp>
        <p:nvSpPr>
          <p:cNvPr id="5155" name="Rectangle 35"/>
          <p:cNvSpPr>
            <a:spLocks/>
          </p:cNvSpPr>
          <p:nvPr/>
        </p:nvSpPr>
        <p:spPr bwMode="auto">
          <a:xfrm>
            <a:off x="1866901" y="3711575"/>
            <a:ext cx="5040313" cy="181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A passaggio a B e si muove verso la porta, B passaggio a C per il tiro.</a:t>
            </a:r>
          </a:p>
          <a:p>
            <a:pPr algn="just"/>
            <a:r>
              <a:rPr lang="it-IT" altLang="it-IT" sz="1400"/>
              <a:t>OBIETTIVI: spostare la palla da sx a dx, tiro in porta (C), movimento senza palla (A).</a:t>
            </a:r>
          </a:p>
          <a:p>
            <a:pPr algn="just"/>
            <a:endParaRPr lang="it-IT" altLang="it-IT" sz="1400"/>
          </a:p>
          <a:p>
            <a:pPr algn="just"/>
            <a:r>
              <a:rPr lang="it-IT" altLang="it-IT" sz="1400"/>
              <a:t>DESCRIPTION: A passes the ball to B  and runs to the post, B passes the ball to C for the shoot. </a:t>
            </a:r>
          </a:p>
          <a:p>
            <a:pPr algn="just"/>
            <a:r>
              <a:rPr lang="it-IT" altLang="it-IT" sz="1400"/>
              <a:t>AIMS: left to right pass, goal scoring (C), off-the-ball movement (A).</a:t>
            </a:r>
          </a:p>
        </p:txBody>
      </p:sp>
      <p:sp>
        <p:nvSpPr>
          <p:cNvPr id="5156" name="Rectangle 36"/>
          <p:cNvSpPr>
            <a:spLocks/>
          </p:cNvSpPr>
          <p:nvPr/>
        </p:nvSpPr>
        <p:spPr bwMode="auto">
          <a:xfrm>
            <a:off x="8886826" y="4930776"/>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5157" name="Rectangle 37"/>
          <p:cNvSpPr>
            <a:spLocks/>
          </p:cNvSpPr>
          <p:nvPr/>
        </p:nvSpPr>
        <p:spPr bwMode="auto">
          <a:xfrm>
            <a:off x="7889876" y="4111626"/>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5158" name="Rectangle 38"/>
          <p:cNvSpPr>
            <a:spLocks/>
          </p:cNvSpPr>
          <p:nvPr/>
        </p:nvSpPr>
        <p:spPr bwMode="auto">
          <a:xfrm>
            <a:off x="9591676" y="4103689"/>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5159" name="Rectangle 39"/>
          <p:cNvSpPr>
            <a:spLocks/>
          </p:cNvSpPr>
          <p:nvPr/>
        </p:nvSpPr>
        <p:spPr bwMode="auto">
          <a:xfrm>
            <a:off x="8151814" y="1017589"/>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5160" name="Rectangle 40"/>
          <p:cNvSpPr>
            <a:spLocks/>
          </p:cNvSpPr>
          <p:nvPr/>
        </p:nvSpPr>
        <p:spPr bwMode="auto">
          <a:xfrm>
            <a:off x="7788276" y="1322389"/>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5161" name="Rectangle 41"/>
          <p:cNvSpPr>
            <a:spLocks/>
          </p:cNvSpPr>
          <p:nvPr/>
        </p:nvSpPr>
        <p:spPr bwMode="auto">
          <a:xfrm>
            <a:off x="8812214" y="614364"/>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5162" name="Rectangle 42"/>
          <p:cNvSpPr>
            <a:spLocks/>
          </p:cNvSpPr>
          <p:nvPr/>
        </p:nvSpPr>
        <p:spPr bwMode="auto">
          <a:xfrm>
            <a:off x="8748714" y="1652589"/>
            <a:ext cx="17088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a:t>
            </a:r>
          </a:p>
        </p:txBody>
      </p:sp>
      <p:grpSp>
        <p:nvGrpSpPr>
          <p:cNvPr id="5163" name="Group 43"/>
          <p:cNvGrpSpPr>
            <a:grpSpLocks/>
          </p:cNvGrpSpPr>
          <p:nvPr/>
        </p:nvGrpSpPr>
        <p:grpSpPr bwMode="auto">
          <a:xfrm>
            <a:off x="2092326" y="6348415"/>
            <a:ext cx="748107" cy="200055"/>
            <a:chOff x="0" y="0"/>
            <a:chExt cx="748545" cy="199441"/>
          </a:xfrm>
        </p:grpSpPr>
        <p:sp>
          <p:nvSpPr>
            <p:cNvPr id="5164" name="Rectangle 44"/>
            <p:cNvSpPr>
              <a:spLocks/>
            </p:cNvSpPr>
            <p:nvPr/>
          </p:nvSpPr>
          <p:spPr bwMode="auto">
            <a:xfrm>
              <a:off x="174975" y="0"/>
              <a:ext cx="573570" cy="19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Filippo Treno</a:t>
              </a:r>
            </a:p>
          </p:txBody>
        </p:sp>
        <p:pic>
          <p:nvPicPr>
            <p:cNvPr id="5165" name="Picture 45"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872579306"/>
      </p:ext>
    </p:extLst>
  </p:cSld>
  <p:clrMapOvr>
    <a:masterClrMapping/>
  </p:clrMapOvr>
  <p:transition spd="med"/>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0"/>
            <a:ext cx="3609975" cy="348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6" name="Picture 2"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3375026"/>
            <a:ext cx="3609975" cy="348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7" name="Line 3"/>
          <p:cNvSpPr>
            <a:spLocks noChangeShapeType="1"/>
          </p:cNvSpPr>
          <p:nvPr/>
        </p:nvSpPr>
        <p:spPr bwMode="auto">
          <a:xfrm flipH="1" flipV="1">
            <a:off x="9240839" y="1150939"/>
            <a:ext cx="34925" cy="75723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48" name="Oval 4"/>
          <p:cNvSpPr>
            <a:spLocks/>
          </p:cNvSpPr>
          <p:nvPr/>
        </p:nvSpPr>
        <p:spPr bwMode="auto">
          <a:xfrm>
            <a:off x="8797925" y="158750"/>
            <a:ext cx="122238" cy="12223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49" name="AutoShape 5"/>
          <p:cNvSpPr>
            <a:spLocks/>
          </p:cNvSpPr>
          <p:nvPr/>
        </p:nvSpPr>
        <p:spPr bwMode="auto">
          <a:xfrm>
            <a:off x="8267700" y="2005013"/>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0" name="Oval 6"/>
          <p:cNvSpPr>
            <a:spLocks/>
          </p:cNvSpPr>
          <p:nvPr/>
        </p:nvSpPr>
        <p:spPr bwMode="auto">
          <a:xfrm>
            <a:off x="8380414" y="1947864"/>
            <a:ext cx="122237"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1" name="Line 7"/>
          <p:cNvSpPr>
            <a:spLocks noChangeShapeType="1"/>
          </p:cNvSpPr>
          <p:nvPr/>
        </p:nvSpPr>
        <p:spPr bwMode="auto">
          <a:xfrm flipH="1">
            <a:off x="8532814" y="1992314"/>
            <a:ext cx="554037" cy="793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2" name="Oval 8"/>
          <p:cNvSpPr>
            <a:spLocks/>
          </p:cNvSpPr>
          <p:nvPr/>
        </p:nvSpPr>
        <p:spPr bwMode="auto">
          <a:xfrm>
            <a:off x="9113839" y="1979614"/>
            <a:ext cx="71437" cy="71437"/>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3" name="AutoShape 9"/>
          <p:cNvSpPr>
            <a:spLocks/>
          </p:cNvSpPr>
          <p:nvPr/>
        </p:nvSpPr>
        <p:spPr bwMode="auto">
          <a:xfrm>
            <a:off x="8275639" y="1060450"/>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4" name="AutoShape 10"/>
          <p:cNvSpPr>
            <a:spLocks/>
          </p:cNvSpPr>
          <p:nvPr/>
        </p:nvSpPr>
        <p:spPr bwMode="auto">
          <a:xfrm>
            <a:off x="9353550" y="2001838"/>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5" name="Oval 11"/>
          <p:cNvSpPr>
            <a:spLocks/>
          </p:cNvSpPr>
          <p:nvPr/>
        </p:nvSpPr>
        <p:spPr bwMode="auto">
          <a:xfrm>
            <a:off x="9209089" y="1933575"/>
            <a:ext cx="122237"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6" name="Oval 12"/>
          <p:cNvSpPr>
            <a:spLocks/>
          </p:cNvSpPr>
          <p:nvPr/>
        </p:nvSpPr>
        <p:spPr bwMode="auto">
          <a:xfrm>
            <a:off x="8385175" y="1130300"/>
            <a:ext cx="122238"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7" name="Line 13"/>
          <p:cNvSpPr>
            <a:spLocks noChangeShapeType="1"/>
          </p:cNvSpPr>
          <p:nvPr/>
        </p:nvSpPr>
        <p:spPr bwMode="auto">
          <a:xfrm flipH="1" flipV="1">
            <a:off x="8499476" y="1282700"/>
            <a:ext cx="3175" cy="6286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8" name="Line 14"/>
          <p:cNvSpPr>
            <a:spLocks noChangeShapeType="1"/>
          </p:cNvSpPr>
          <p:nvPr/>
        </p:nvSpPr>
        <p:spPr bwMode="auto">
          <a:xfrm>
            <a:off x="8524875" y="1243013"/>
            <a:ext cx="628650" cy="1460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9" name="Line 15"/>
          <p:cNvSpPr>
            <a:spLocks noChangeShapeType="1"/>
          </p:cNvSpPr>
          <p:nvPr/>
        </p:nvSpPr>
        <p:spPr bwMode="auto">
          <a:xfrm flipH="1" flipV="1">
            <a:off x="8901114" y="407988"/>
            <a:ext cx="161925" cy="39211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0" name="Line 16"/>
          <p:cNvSpPr>
            <a:spLocks noChangeShapeType="1"/>
          </p:cNvSpPr>
          <p:nvPr/>
        </p:nvSpPr>
        <p:spPr bwMode="auto">
          <a:xfrm>
            <a:off x="9083675" y="654050"/>
            <a:ext cx="147638" cy="350838"/>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1" name="Line 17"/>
          <p:cNvSpPr>
            <a:spLocks noChangeShapeType="1"/>
          </p:cNvSpPr>
          <p:nvPr/>
        </p:nvSpPr>
        <p:spPr bwMode="auto">
          <a:xfrm flipH="1">
            <a:off x="9064625" y="657226"/>
            <a:ext cx="19050" cy="138113"/>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2" name="Line 18"/>
          <p:cNvSpPr>
            <a:spLocks noChangeShapeType="1"/>
          </p:cNvSpPr>
          <p:nvPr/>
        </p:nvSpPr>
        <p:spPr bwMode="auto">
          <a:xfrm flipH="1" flipV="1">
            <a:off x="8224839" y="5689600"/>
            <a:ext cx="434975"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3" name="AutoShape 19"/>
          <p:cNvSpPr>
            <a:spLocks/>
          </p:cNvSpPr>
          <p:nvPr/>
        </p:nvSpPr>
        <p:spPr bwMode="auto">
          <a:xfrm>
            <a:off x="7540625" y="5300663"/>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4" name="AutoShape 20"/>
          <p:cNvSpPr>
            <a:spLocks/>
          </p:cNvSpPr>
          <p:nvPr/>
        </p:nvSpPr>
        <p:spPr bwMode="auto">
          <a:xfrm>
            <a:off x="7540625" y="590232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5" name="AutoShape 21"/>
          <p:cNvSpPr>
            <a:spLocks/>
          </p:cNvSpPr>
          <p:nvPr/>
        </p:nvSpPr>
        <p:spPr bwMode="auto">
          <a:xfrm>
            <a:off x="8840789" y="5657850"/>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6" name="AutoShape 22"/>
          <p:cNvSpPr>
            <a:spLocks/>
          </p:cNvSpPr>
          <p:nvPr/>
        </p:nvSpPr>
        <p:spPr bwMode="auto">
          <a:xfrm>
            <a:off x="8001000" y="5653089"/>
            <a:ext cx="90488" cy="96837"/>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7" name="Line 23"/>
          <p:cNvSpPr>
            <a:spLocks noChangeShapeType="1"/>
          </p:cNvSpPr>
          <p:nvPr/>
        </p:nvSpPr>
        <p:spPr bwMode="auto">
          <a:xfrm flipV="1">
            <a:off x="7672389" y="5761038"/>
            <a:ext cx="960437" cy="37941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8" name="Line 24"/>
          <p:cNvSpPr>
            <a:spLocks noChangeShapeType="1"/>
          </p:cNvSpPr>
          <p:nvPr/>
        </p:nvSpPr>
        <p:spPr bwMode="auto">
          <a:xfrm>
            <a:off x="7764464" y="5392739"/>
            <a:ext cx="434975" cy="26828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9" name="Oval 25"/>
          <p:cNvSpPr>
            <a:spLocks/>
          </p:cNvSpPr>
          <p:nvPr/>
        </p:nvSpPr>
        <p:spPr bwMode="auto">
          <a:xfrm>
            <a:off x="8675689" y="5684839"/>
            <a:ext cx="71437" cy="71437"/>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70" name="Oval 26"/>
          <p:cNvSpPr>
            <a:spLocks/>
          </p:cNvSpPr>
          <p:nvPr/>
        </p:nvSpPr>
        <p:spPr bwMode="auto">
          <a:xfrm>
            <a:off x="8742364" y="5573714"/>
            <a:ext cx="122237"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71" name="Oval 27"/>
          <p:cNvSpPr>
            <a:spLocks/>
          </p:cNvSpPr>
          <p:nvPr/>
        </p:nvSpPr>
        <p:spPr bwMode="auto">
          <a:xfrm>
            <a:off x="7634289" y="5280025"/>
            <a:ext cx="122237"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72" name="AutoShape 28"/>
          <p:cNvSpPr>
            <a:spLocks/>
          </p:cNvSpPr>
          <p:nvPr/>
        </p:nvSpPr>
        <p:spPr bwMode="auto">
          <a:xfrm rot="13263960">
            <a:off x="7723188" y="5372100"/>
            <a:ext cx="620712" cy="82550"/>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73" name="AutoShape 29"/>
          <p:cNvSpPr>
            <a:spLocks/>
          </p:cNvSpPr>
          <p:nvPr/>
        </p:nvSpPr>
        <p:spPr bwMode="auto">
          <a:xfrm rot="16200000">
            <a:off x="7270751" y="5500688"/>
            <a:ext cx="373062" cy="42863"/>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74" name="AutoShape 30"/>
          <p:cNvSpPr>
            <a:spLocks/>
          </p:cNvSpPr>
          <p:nvPr/>
        </p:nvSpPr>
        <p:spPr bwMode="auto">
          <a:xfrm rot="15379202">
            <a:off x="7334250" y="5803900"/>
            <a:ext cx="292100" cy="63500"/>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75" name="AutoShape 31"/>
          <p:cNvSpPr>
            <a:spLocks/>
          </p:cNvSpPr>
          <p:nvPr/>
        </p:nvSpPr>
        <p:spPr bwMode="auto">
          <a:xfrm rot="18689476">
            <a:off x="7460457" y="5152232"/>
            <a:ext cx="334962" cy="238125"/>
          </a:xfrm>
          <a:custGeom>
            <a:avLst/>
            <a:gdLst>
              <a:gd name="T0" fmla="*/ 10333 w 20667"/>
              <a:gd name="T1" fmla="+- 0 11619 1638"/>
              <a:gd name="T2" fmla="*/ 11619 h 19962"/>
              <a:gd name="T3" fmla="*/ 10333 w 20667"/>
              <a:gd name="T4" fmla="+- 0 11619 1638"/>
              <a:gd name="T5" fmla="*/ 11619 h 19962"/>
              <a:gd name="T6" fmla="*/ 10333 w 20667"/>
              <a:gd name="T7" fmla="+- 0 11619 1638"/>
              <a:gd name="T8" fmla="*/ 11619 h 19962"/>
              <a:gd name="T9" fmla="*/ 10333 w 20667"/>
              <a:gd name="T10" fmla="+- 0 11619 1638"/>
              <a:gd name="T11" fmla="*/ 11619 h 19962"/>
            </a:gdLst>
            <a:ahLst/>
            <a:cxnLst>
              <a:cxn ang="0">
                <a:pos x="T0" y="T2"/>
              </a:cxn>
              <a:cxn ang="0">
                <a:pos x="T3" y="T5"/>
              </a:cxn>
              <a:cxn ang="0">
                <a:pos x="T6" y="T8"/>
              </a:cxn>
              <a:cxn ang="0">
                <a:pos x="T9" y="T11"/>
              </a:cxn>
            </a:cxnLst>
            <a:rect l="0" t="0" r="r" b="b"/>
            <a:pathLst>
              <a:path w="20667" h="19962">
                <a:moveTo>
                  <a:pt x="0" y="2874"/>
                </a:moveTo>
                <a:cubicBezTo>
                  <a:pt x="5474" y="-1638"/>
                  <a:pt x="13474" y="-740"/>
                  <a:pt x="17868" y="4881"/>
                </a:cubicBezTo>
                <a:cubicBezTo>
                  <a:pt x="21251" y="9207"/>
                  <a:pt x="21600" y="15256"/>
                  <a:pt x="18738" y="19962"/>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76" name="AutoShape 32"/>
          <p:cNvSpPr>
            <a:spLocks/>
          </p:cNvSpPr>
          <p:nvPr/>
        </p:nvSpPr>
        <p:spPr bwMode="auto">
          <a:xfrm rot="12109656">
            <a:off x="7459663" y="5989639"/>
            <a:ext cx="125412" cy="128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1929" y="0"/>
                  <a:pt x="21600" y="9179"/>
                  <a:pt x="21600" y="20502"/>
                </a:cubicBezTo>
                <a:cubicBezTo>
                  <a:pt x="21600" y="20868"/>
                  <a:pt x="21590" y="21234"/>
                  <a:pt x="21569" y="2160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77" name="Line 33"/>
          <p:cNvSpPr>
            <a:spLocks noChangeShapeType="1"/>
          </p:cNvSpPr>
          <p:nvPr/>
        </p:nvSpPr>
        <p:spPr bwMode="auto">
          <a:xfrm flipV="1">
            <a:off x="7569201" y="6135689"/>
            <a:ext cx="55563" cy="31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78" name="Rectangle 34"/>
          <p:cNvSpPr>
            <a:spLocks/>
          </p:cNvSpPr>
          <p:nvPr/>
        </p:nvSpPr>
        <p:spPr bwMode="auto">
          <a:xfrm>
            <a:off x="9355139" y="1881189"/>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6179" name="Rectangle 35"/>
          <p:cNvSpPr>
            <a:spLocks/>
          </p:cNvSpPr>
          <p:nvPr/>
        </p:nvSpPr>
        <p:spPr bwMode="auto">
          <a:xfrm>
            <a:off x="8099426" y="1873251"/>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6180" name="Rectangle 36"/>
          <p:cNvSpPr>
            <a:spLocks/>
          </p:cNvSpPr>
          <p:nvPr/>
        </p:nvSpPr>
        <p:spPr bwMode="auto">
          <a:xfrm>
            <a:off x="8099426" y="946151"/>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6181" name="Rectangle 37"/>
          <p:cNvSpPr>
            <a:spLocks/>
          </p:cNvSpPr>
          <p:nvPr/>
        </p:nvSpPr>
        <p:spPr bwMode="auto">
          <a:xfrm>
            <a:off x="1760538" y="476250"/>
            <a:ext cx="5040312" cy="181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A passa a B, B passa a C, C passa ad A che si è mosso senza palla per riceverla ed andare al tiro.</a:t>
            </a:r>
          </a:p>
          <a:p>
            <a:pPr algn="just"/>
            <a:r>
              <a:rPr lang="it-IT" altLang="it-IT" sz="1400"/>
              <a:t>OBIETTIVI: passaggio, ricezione, movimento senza palla, tiro in porta.</a:t>
            </a:r>
          </a:p>
          <a:p>
            <a:pPr algn="just"/>
            <a:endParaRPr lang="it-IT" altLang="it-IT" sz="1400"/>
          </a:p>
          <a:p>
            <a:pPr algn="just"/>
            <a:r>
              <a:rPr lang="it-IT" altLang="it-IT" sz="1400"/>
              <a:t>DESCRIPTION: A passes to B, B passes to C, C passes to A who moved ahead without the ball, who receives and shoots.</a:t>
            </a:r>
          </a:p>
          <a:p>
            <a:pPr algn="just"/>
            <a:r>
              <a:rPr lang="it-IT" altLang="it-IT" sz="1400"/>
              <a:t>AIMS: pass, stop, off-ball-movement, goal scoring.</a:t>
            </a:r>
          </a:p>
        </p:txBody>
      </p:sp>
      <p:sp>
        <p:nvSpPr>
          <p:cNvPr id="6182" name="Rectangle 38"/>
          <p:cNvSpPr>
            <a:spLocks/>
          </p:cNvSpPr>
          <p:nvPr/>
        </p:nvSpPr>
        <p:spPr bwMode="auto">
          <a:xfrm>
            <a:off x="8683626" y="5389564"/>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6183" name="Rectangle 39"/>
          <p:cNvSpPr>
            <a:spLocks/>
          </p:cNvSpPr>
          <p:nvPr/>
        </p:nvSpPr>
        <p:spPr bwMode="auto">
          <a:xfrm>
            <a:off x="7554914" y="5108576"/>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6184" name="Rectangle 40"/>
          <p:cNvSpPr>
            <a:spLocks/>
          </p:cNvSpPr>
          <p:nvPr/>
        </p:nvSpPr>
        <p:spPr bwMode="auto">
          <a:xfrm>
            <a:off x="1808163" y="3584575"/>
            <a:ext cx="5040312" cy="160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A passa verso 2, B corre in anticipo, recupera la palla e prosegue in conduzione fino a posizione 4 per ripassare ad A.</a:t>
            </a:r>
          </a:p>
          <a:p>
            <a:pPr algn="just"/>
            <a:r>
              <a:rPr lang="it-IT" altLang="it-IT" sz="1400"/>
              <a:t>OBIETTIVI: anticipo, protezione palla, conduzione, passaggio.</a:t>
            </a:r>
          </a:p>
          <a:p>
            <a:pPr algn="just"/>
            <a:endParaRPr lang="it-IT" altLang="it-IT" sz="1400"/>
          </a:p>
          <a:p>
            <a:pPr algn="just"/>
            <a:r>
              <a:rPr lang="it-IT" altLang="it-IT" sz="1400"/>
              <a:t>DESCRIPTION: A passes to 2, B anticipates and carries the ball until position 4, then passes back to A.</a:t>
            </a:r>
          </a:p>
          <a:p>
            <a:pPr algn="just"/>
            <a:r>
              <a:rPr lang="it-IT" altLang="it-IT" sz="1400"/>
              <a:t>AIMS: anticipation, ball protection, ball carrying, pass.</a:t>
            </a:r>
          </a:p>
        </p:txBody>
      </p:sp>
      <p:sp>
        <p:nvSpPr>
          <p:cNvPr id="6185" name="Rectangle 41"/>
          <p:cNvSpPr>
            <a:spLocks/>
          </p:cNvSpPr>
          <p:nvPr/>
        </p:nvSpPr>
        <p:spPr bwMode="auto">
          <a:xfrm>
            <a:off x="8764588" y="5697539"/>
            <a:ext cx="169862"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000"/>
              <a:t>1</a:t>
            </a:r>
          </a:p>
        </p:txBody>
      </p:sp>
      <p:sp>
        <p:nvSpPr>
          <p:cNvPr id="6186" name="Rectangle 42"/>
          <p:cNvSpPr>
            <a:spLocks/>
          </p:cNvSpPr>
          <p:nvPr/>
        </p:nvSpPr>
        <p:spPr bwMode="auto">
          <a:xfrm>
            <a:off x="7929564" y="5694364"/>
            <a:ext cx="16827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000"/>
              <a:t>2</a:t>
            </a:r>
          </a:p>
        </p:txBody>
      </p:sp>
      <p:sp>
        <p:nvSpPr>
          <p:cNvPr id="6187" name="Rectangle 43"/>
          <p:cNvSpPr>
            <a:spLocks/>
          </p:cNvSpPr>
          <p:nvPr/>
        </p:nvSpPr>
        <p:spPr bwMode="auto">
          <a:xfrm>
            <a:off x="7470776" y="5340351"/>
            <a:ext cx="16827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000"/>
              <a:t>3</a:t>
            </a:r>
          </a:p>
        </p:txBody>
      </p:sp>
      <p:sp>
        <p:nvSpPr>
          <p:cNvPr id="6188" name="Rectangle 44"/>
          <p:cNvSpPr>
            <a:spLocks/>
          </p:cNvSpPr>
          <p:nvPr/>
        </p:nvSpPr>
        <p:spPr bwMode="auto">
          <a:xfrm>
            <a:off x="7480301" y="5934076"/>
            <a:ext cx="16827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000"/>
              <a:t>4</a:t>
            </a:r>
          </a:p>
        </p:txBody>
      </p:sp>
      <p:grpSp>
        <p:nvGrpSpPr>
          <p:cNvPr id="6189" name="Group 45"/>
          <p:cNvGrpSpPr>
            <a:grpSpLocks/>
          </p:cNvGrpSpPr>
          <p:nvPr/>
        </p:nvGrpSpPr>
        <p:grpSpPr bwMode="auto">
          <a:xfrm>
            <a:off x="2092326" y="6348415"/>
            <a:ext cx="748107" cy="200055"/>
            <a:chOff x="0" y="0"/>
            <a:chExt cx="748545" cy="199441"/>
          </a:xfrm>
        </p:grpSpPr>
        <p:sp>
          <p:nvSpPr>
            <p:cNvPr id="6190" name="Rectangle 46"/>
            <p:cNvSpPr>
              <a:spLocks/>
            </p:cNvSpPr>
            <p:nvPr/>
          </p:nvSpPr>
          <p:spPr bwMode="auto">
            <a:xfrm>
              <a:off x="174975" y="0"/>
              <a:ext cx="573570" cy="19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Filippo Treno</a:t>
              </a:r>
            </a:p>
          </p:txBody>
        </p:sp>
        <p:pic>
          <p:nvPicPr>
            <p:cNvPr id="6191" name="Picture 47"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067549157"/>
      </p:ext>
    </p:extLst>
  </p:cSld>
  <p:clrMapOvr>
    <a:masterClrMapping/>
  </p:clrMapOvr>
  <p:transition spd="med"/>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0"/>
            <a:ext cx="3609975" cy="348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0" name="Picture 2"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3375026"/>
            <a:ext cx="3609975" cy="348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1" name="Line 3"/>
          <p:cNvSpPr>
            <a:spLocks noChangeShapeType="1"/>
          </p:cNvSpPr>
          <p:nvPr/>
        </p:nvSpPr>
        <p:spPr bwMode="auto">
          <a:xfrm flipH="1" flipV="1">
            <a:off x="8359776" y="492125"/>
            <a:ext cx="1209675" cy="12446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72" name="Line 4"/>
          <p:cNvSpPr>
            <a:spLocks noChangeShapeType="1"/>
          </p:cNvSpPr>
          <p:nvPr/>
        </p:nvSpPr>
        <p:spPr bwMode="auto">
          <a:xfrm>
            <a:off x="7964488" y="301625"/>
            <a:ext cx="347662" cy="15240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73" name="Oval 5"/>
          <p:cNvSpPr>
            <a:spLocks/>
          </p:cNvSpPr>
          <p:nvPr/>
        </p:nvSpPr>
        <p:spPr bwMode="auto">
          <a:xfrm>
            <a:off x="9758364" y="192089"/>
            <a:ext cx="122237"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74" name="AutoShape 6"/>
          <p:cNvSpPr>
            <a:spLocks/>
          </p:cNvSpPr>
          <p:nvPr/>
        </p:nvSpPr>
        <p:spPr bwMode="auto">
          <a:xfrm rot="10800000">
            <a:off x="9675814" y="1679576"/>
            <a:ext cx="561975" cy="106363"/>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7175" name="Line 7"/>
          <p:cNvSpPr>
            <a:spLocks noChangeShapeType="1"/>
          </p:cNvSpPr>
          <p:nvPr/>
        </p:nvSpPr>
        <p:spPr bwMode="auto">
          <a:xfrm flipH="1">
            <a:off x="9602789" y="1744664"/>
            <a:ext cx="66675" cy="31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76" name="AutoShape 8"/>
          <p:cNvSpPr>
            <a:spLocks/>
          </p:cNvSpPr>
          <p:nvPr/>
        </p:nvSpPr>
        <p:spPr bwMode="auto">
          <a:xfrm>
            <a:off x="8094664" y="1824038"/>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77" name="AutoShape 9"/>
          <p:cNvSpPr>
            <a:spLocks/>
          </p:cNvSpPr>
          <p:nvPr/>
        </p:nvSpPr>
        <p:spPr bwMode="auto">
          <a:xfrm>
            <a:off x="9574214" y="1824038"/>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78" name="Oval 10"/>
          <p:cNvSpPr>
            <a:spLocks/>
          </p:cNvSpPr>
          <p:nvPr/>
        </p:nvSpPr>
        <p:spPr bwMode="auto">
          <a:xfrm>
            <a:off x="7799389" y="198439"/>
            <a:ext cx="122237"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79" name="Oval 11"/>
          <p:cNvSpPr>
            <a:spLocks/>
          </p:cNvSpPr>
          <p:nvPr/>
        </p:nvSpPr>
        <p:spPr bwMode="auto">
          <a:xfrm>
            <a:off x="7264400" y="1649414"/>
            <a:ext cx="122238"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0" name="Oval 12"/>
          <p:cNvSpPr>
            <a:spLocks/>
          </p:cNvSpPr>
          <p:nvPr/>
        </p:nvSpPr>
        <p:spPr bwMode="auto">
          <a:xfrm>
            <a:off x="10337800" y="1663700"/>
            <a:ext cx="122238"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1" name="Oval 13"/>
          <p:cNvSpPr>
            <a:spLocks/>
          </p:cNvSpPr>
          <p:nvPr/>
        </p:nvSpPr>
        <p:spPr bwMode="auto">
          <a:xfrm>
            <a:off x="8788400" y="173039"/>
            <a:ext cx="122238" cy="122237"/>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2" name="Oval 14"/>
          <p:cNvSpPr>
            <a:spLocks/>
          </p:cNvSpPr>
          <p:nvPr/>
        </p:nvSpPr>
        <p:spPr bwMode="auto">
          <a:xfrm>
            <a:off x="7397750" y="1701800"/>
            <a:ext cx="71438"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3" name="Oval 15"/>
          <p:cNvSpPr>
            <a:spLocks/>
          </p:cNvSpPr>
          <p:nvPr/>
        </p:nvSpPr>
        <p:spPr bwMode="auto">
          <a:xfrm>
            <a:off x="10255250" y="1720850"/>
            <a:ext cx="71438"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4" name="Line 16"/>
          <p:cNvSpPr>
            <a:spLocks noChangeShapeType="1"/>
          </p:cNvSpPr>
          <p:nvPr/>
        </p:nvSpPr>
        <p:spPr bwMode="auto">
          <a:xfrm flipH="1">
            <a:off x="9369425" y="309563"/>
            <a:ext cx="350838" cy="15875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5" name="AutoShape 17"/>
          <p:cNvSpPr>
            <a:spLocks/>
          </p:cNvSpPr>
          <p:nvPr/>
        </p:nvSpPr>
        <p:spPr bwMode="auto">
          <a:xfrm>
            <a:off x="7493001" y="1717675"/>
            <a:ext cx="614363" cy="71438"/>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7186" name="Line 18"/>
          <p:cNvSpPr>
            <a:spLocks noChangeShapeType="1"/>
          </p:cNvSpPr>
          <p:nvPr/>
        </p:nvSpPr>
        <p:spPr bwMode="auto">
          <a:xfrm flipV="1">
            <a:off x="8085139" y="1731963"/>
            <a:ext cx="71437" cy="63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7" name="Line 19"/>
          <p:cNvSpPr>
            <a:spLocks noChangeShapeType="1"/>
          </p:cNvSpPr>
          <p:nvPr/>
        </p:nvSpPr>
        <p:spPr bwMode="auto">
          <a:xfrm flipV="1">
            <a:off x="8202613" y="501650"/>
            <a:ext cx="1143000" cy="12446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8" name="Line 20"/>
          <p:cNvSpPr>
            <a:spLocks noChangeShapeType="1"/>
          </p:cNvSpPr>
          <p:nvPr/>
        </p:nvSpPr>
        <p:spPr bwMode="auto">
          <a:xfrm flipH="1" flipV="1">
            <a:off x="9001125" y="315914"/>
            <a:ext cx="173038" cy="1047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9" name="Line 21"/>
          <p:cNvSpPr>
            <a:spLocks noChangeShapeType="1"/>
          </p:cNvSpPr>
          <p:nvPr/>
        </p:nvSpPr>
        <p:spPr bwMode="auto">
          <a:xfrm>
            <a:off x="9182100" y="355600"/>
            <a:ext cx="139700" cy="8890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0" name="Line 22"/>
          <p:cNvSpPr>
            <a:spLocks noChangeShapeType="1"/>
          </p:cNvSpPr>
          <p:nvPr/>
        </p:nvSpPr>
        <p:spPr bwMode="auto">
          <a:xfrm flipH="1">
            <a:off x="9174163" y="363538"/>
            <a:ext cx="11112" cy="5715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1" name="Line 23"/>
          <p:cNvSpPr>
            <a:spLocks noChangeShapeType="1"/>
          </p:cNvSpPr>
          <p:nvPr/>
        </p:nvSpPr>
        <p:spPr bwMode="auto">
          <a:xfrm flipV="1">
            <a:off x="8474075" y="290514"/>
            <a:ext cx="146050" cy="1238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2" name="Line 24"/>
          <p:cNvSpPr>
            <a:spLocks noChangeShapeType="1"/>
          </p:cNvSpPr>
          <p:nvPr/>
        </p:nvSpPr>
        <p:spPr bwMode="auto">
          <a:xfrm flipH="1">
            <a:off x="8362950" y="358776"/>
            <a:ext cx="101600" cy="100013"/>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3" name="Line 25"/>
          <p:cNvSpPr>
            <a:spLocks noChangeShapeType="1"/>
          </p:cNvSpPr>
          <p:nvPr/>
        </p:nvSpPr>
        <p:spPr bwMode="auto">
          <a:xfrm flipH="1" flipV="1">
            <a:off x="8462963" y="361951"/>
            <a:ext cx="11112" cy="49213"/>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4" name="AutoShape 26"/>
          <p:cNvSpPr>
            <a:spLocks/>
          </p:cNvSpPr>
          <p:nvPr/>
        </p:nvSpPr>
        <p:spPr bwMode="auto">
          <a:xfrm>
            <a:off x="8520114" y="6046788"/>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5" name="AutoShape 27"/>
          <p:cNvSpPr>
            <a:spLocks/>
          </p:cNvSpPr>
          <p:nvPr/>
        </p:nvSpPr>
        <p:spPr bwMode="auto">
          <a:xfrm>
            <a:off x="8505825" y="5435600"/>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6" name="AutoShape 28"/>
          <p:cNvSpPr>
            <a:spLocks/>
          </p:cNvSpPr>
          <p:nvPr/>
        </p:nvSpPr>
        <p:spPr bwMode="auto">
          <a:xfrm>
            <a:off x="9223375" y="5221288"/>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7" name="AutoShape 29"/>
          <p:cNvSpPr>
            <a:spLocks/>
          </p:cNvSpPr>
          <p:nvPr/>
        </p:nvSpPr>
        <p:spPr bwMode="auto">
          <a:xfrm>
            <a:off x="9217025" y="5424488"/>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8" name="AutoShape 30"/>
          <p:cNvSpPr>
            <a:spLocks/>
          </p:cNvSpPr>
          <p:nvPr/>
        </p:nvSpPr>
        <p:spPr bwMode="auto">
          <a:xfrm>
            <a:off x="9213850" y="605472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9" name="AutoShape 31"/>
          <p:cNvSpPr>
            <a:spLocks/>
          </p:cNvSpPr>
          <p:nvPr/>
        </p:nvSpPr>
        <p:spPr bwMode="auto">
          <a:xfrm>
            <a:off x="9217025" y="5018088"/>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0" name="AutoShape 32"/>
          <p:cNvSpPr>
            <a:spLocks/>
          </p:cNvSpPr>
          <p:nvPr/>
        </p:nvSpPr>
        <p:spPr bwMode="auto">
          <a:xfrm>
            <a:off x="8688389" y="5275263"/>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1" name="AutoShape 33"/>
          <p:cNvSpPr>
            <a:spLocks/>
          </p:cNvSpPr>
          <p:nvPr/>
        </p:nvSpPr>
        <p:spPr bwMode="auto">
          <a:xfrm>
            <a:off x="9210675" y="4819650"/>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2" name="AutoShape 34"/>
          <p:cNvSpPr>
            <a:spLocks/>
          </p:cNvSpPr>
          <p:nvPr/>
        </p:nvSpPr>
        <p:spPr bwMode="auto">
          <a:xfrm>
            <a:off x="8866189" y="5121275"/>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3" name="Oval 35"/>
          <p:cNvSpPr>
            <a:spLocks/>
          </p:cNvSpPr>
          <p:nvPr/>
        </p:nvSpPr>
        <p:spPr bwMode="auto">
          <a:xfrm>
            <a:off x="9280525" y="5961064"/>
            <a:ext cx="122238"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4" name="Oval 36"/>
          <p:cNvSpPr>
            <a:spLocks/>
          </p:cNvSpPr>
          <p:nvPr/>
        </p:nvSpPr>
        <p:spPr bwMode="auto">
          <a:xfrm>
            <a:off x="9190039" y="5972175"/>
            <a:ext cx="71437"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5" name="Line 37"/>
          <p:cNvSpPr>
            <a:spLocks noChangeShapeType="1"/>
          </p:cNvSpPr>
          <p:nvPr/>
        </p:nvSpPr>
        <p:spPr bwMode="auto">
          <a:xfrm flipV="1">
            <a:off x="8636000" y="5876926"/>
            <a:ext cx="604838" cy="47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6" name="Oval 38"/>
          <p:cNvSpPr>
            <a:spLocks/>
          </p:cNvSpPr>
          <p:nvPr/>
        </p:nvSpPr>
        <p:spPr bwMode="auto">
          <a:xfrm>
            <a:off x="8389939" y="5953125"/>
            <a:ext cx="122237"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7" name="Line 39"/>
          <p:cNvSpPr>
            <a:spLocks noChangeShapeType="1"/>
          </p:cNvSpPr>
          <p:nvPr/>
        </p:nvSpPr>
        <p:spPr bwMode="auto">
          <a:xfrm flipV="1">
            <a:off x="8631239" y="5661025"/>
            <a:ext cx="612775" cy="63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8" name="Line 40"/>
          <p:cNvSpPr>
            <a:spLocks noChangeShapeType="1"/>
          </p:cNvSpPr>
          <p:nvPr/>
        </p:nvSpPr>
        <p:spPr bwMode="auto">
          <a:xfrm flipH="1" flipV="1">
            <a:off x="8628064" y="5767389"/>
            <a:ext cx="573087" cy="158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9" name="Line 41"/>
          <p:cNvSpPr>
            <a:spLocks noChangeShapeType="1"/>
          </p:cNvSpPr>
          <p:nvPr/>
        </p:nvSpPr>
        <p:spPr bwMode="auto">
          <a:xfrm flipH="1">
            <a:off x="8623300" y="5994401"/>
            <a:ext cx="522288" cy="47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0" name="Line 42"/>
          <p:cNvSpPr>
            <a:spLocks noChangeShapeType="1"/>
          </p:cNvSpPr>
          <p:nvPr/>
        </p:nvSpPr>
        <p:spPr bwMode="auto">
          <a:xfrm flipV="1">
            <a:off x="9391650" y="5588000"/>
            <a:ext cx="1588" cy="33020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1" name="Line 43"/>
          <p:cNvSpPr>
            <a:spLocks noChangeShapeType="1"/>
          </p:cNvSpPr>
          <p:nvPr/>
        </p:nvSpPr>
        <p:spPr bwMode="auto">
          <a:xfrm flipV="1">
            <a:off x="8434388" y="5435601"/>
            <a:ext cx="0" cy="449263"/>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2" name="Line 44"/>
          <p:cNvSpPr>
            <a:spLocks noChangeShapeType="1"/>
          </p:cNvSpPr>
          <p:nvPr/>
        </p:nvSpPr>
        <p:spPr bwMode="auto">
          <a:xfrm flipV="1">
            <a:off x="8459789" y="4667250"/>
            <a:ext cx="858837" cy="70485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3" name="Line 45"/>
          <p:cNvSpPr>
            <a:spLocks noChangeShapeType="1"/>
          </p:cNvSpPr>
          <p:nvPr/>
        </p:nvSpPr>
        <p:spPr bwMode="auto">
          <a:xfrm flipV="1">
            <a:off x="9385301" y="4718050"/>
            <a:ext cx="4763" cy="80803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4" name="Line 46"/>
          <p:cNvSpPr>
            <a:spLocks noChangeShapeType="1"/>
          </p:cNvSpPr>
          <p:nvPr/>
        </p:nvSpPr>
        <p:spPr bwMode="auto">
          <a:xfrm flipH="1" flipV="1">
            <a:off x="8916988" y="3719513"/>
            <a:ext cx="201612" cy="29686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5" name="Line 47"/>
          <p:cNvSpPr>
            <a:spLocks noChangeShapeType="1"/>
          </p:cNvSpPr>
          <p:nvPr/>
        </p:nvSpPr>
        <p:spPr bwMode="auto">
          <a:xfrm flipH="1" flipV="1">
            <a:off x="9099551" y="3875088"/>
            <a:ext cx="271463" cy="398462"/>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6" name="Line 48"/>
          <p:cNvSpPr>
            <a:spLocks noChangeShapeType="1"/>
          </p:cNvSpPr>
          <p:nvPr/>
        </p:nvSpPr>
        <p:spPr bwMode="auto">
          <a:xfrm>
            <a:off x="9102725" y="3881439"/>
            <a:ext cx="12700" cy="128587"/>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7" name="Oval 49"/>
          <p:cNvSpPr>
            <a:spLocks/>
          </p:cNvSpPr>
          <p:nvPr/>
        </p:nvSpPr>
        <p:spPr bwMode="auto">
          <a:xfrm>
            <a:off x="8791575" y="3532189"/>
            <a:ext cx="122238" cy="122237"/>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8" name="AutoShape 50"/>
          <p:cNvSpPr>
            <a:spLocks/>
          </p:cNvSpPr>
          <p:nvPr/>
        </p:nvSpPr>
        <p:spPr bwMode="auto">
          <a:xfrm>
            <a:off x="9883775" y="215900"/>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9" name="AutoShape 51"/>
          <p:cNvSpPr>
            <a:spLocks/>
          </p:cNvSpPr>
          <p:nvPr/>
        </p:nvSpPr>
        <p:spPr bwMode="auto">
          <a:xfrm>
            <a:off x="7708900" y="217488"/>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20" name="AutoShape 52"/>
          <p:cNvSpPr>
            <a:spLocks/>
          </p:cNvSpPr>
          <p:nvPr/>
        </p:nvSpPr>
        <p:spPr bwMode="auto">
          <a:xfrm>
            <a:off x="9009064" y="4976813"/>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21" name="AutoShape 53"/>
          <p:cNvSpPr>
            <a:spLocks/>
          </p:cNvSpPr>
          <p:nvPr/>
        </p:nvSpPr>
        <p:spPr bwMode="auto">
          <a:xfrm rot="15484026">
            <a:off x="9294020" y="4544220"/>
            <a:ext cx="193675" cy="42863"/>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7222" name="Line 54"/>
          <p:cNvSpPr>
            <a:spLocks noChangeShapeType="1"/>
          </p:cNvSpPr>
          <p:nvPr/>
        </p:nvSpPr>
        <p:spPr bwMode="auto">
          <a:xfrm flipH="1" flipV="1">
            <a:off x="9359900" y="4405314"/>
            <a:ext cx="1588" cy="3333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23" name="Rectangle 55"/>
          <p:cNvSpPr>
            <a:spLocks/>
          </p:cNvSpPr>
          <p:nvPr/>
        </p:nvSpPr>
        <p:spPr bwMode="auto">
          <a:xfrm>
            <a:off x="1846263" y="503239"/>
            <a:ext cx="5040312" cy="253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A conduce lungo i 23 verso 1 per effettuare un drive per B che andando incontro alla palla dovrà stoppare e tirare in porta. Alternando dalla parte opposta.</a:t>
            </a:r>
          </a:p>
          <a:p>
            <a:pPr algn="just"/>
            <a:r>
              <a:rPr lang="it-IT" altLang="it-IT" sz="1400"/>
              <a:t>OBIETTIVI: conduzione, passaggio di drive in diagonale, stop in movimento e tiro in porta.</a:t>
            </a:r>
          </a:p>
          <a:p>
            <a:pPr algn="just"/>
            <a:endParaRPr lang="it-IT" altLang="it-IT" sz="1400"/>
          </a:p>
          <a:p>
            <a:pPr algn="just"/>
            <a:r>
              <a:rPr lang="it-IT" altLang="it-IT" sz="1400"/>
              <a:t>DESCRIPTION: A carries the ball along the 23 line until position 1,then hits the ball for B , who receives and shoots. The same on the other side.</a:t>
            </a:r>
          </a:p>
          <a:p>
            <a:pPr algn="just"/>
            <a:r>
              <a:rPr lang="it-IT" altLang="it-IT" sz="1400"/>
              <a:t>AIMS: ball carrying, diagonal hit pass, receiving in movement, goal scoring.</a:t>
            </a:r>
          </a:p>
        </p:txBody>
      </p:sp>
      <p:sp>
        <p:nvSpPr>
          <p:cNvPr id="7224" name="Rectangle 56"/>
          <p:cNvSpPr>
            <a:spLocks/>
          </p:cNvSpPr>
          <p:nvPr/>
        </p:nvSpPr>
        <p:spPr bwMode="auto">
          <a:xfrm>
            <a:off x="9685339" y="269876"/>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7225" name="Rectangle 57"/>
          <p:cNvSpPr>
            <a:spLocks/>
          </p:cNvSpPr>
          <p:nvPr/>
        </p:nvSpPr>
        <p:spPr bwMode="auto">
          <a:xfrm>
            <a:off x="7210426" y="1722439"/>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7226" name="Rectangle 58"/>
          <p:cNvSpPr>
            <a:spLocks/>
          </p:cNvSpPr>
          <p:nvPr/>
        </p:nvSpPr>
        <p:spPr bwMode="auto">
          <a:xfrm>
            <a:off x="8013701" y="1876426"/>
            <a:ext cx="1580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1</a:t>
            </a:r>
          </a:p>
        </p:txBody>
      </p:sp>
      <p:sp>
        <p:nvSpPr>
          <p:cNvPr id="7227" name="Rectangle 59"/>
          <p:cNvSpPr>
            <a:spLocks/>
          </p:cNvSpPr>
          <p:nvPr/>
        </p:nvSpPr>
        <p:spPr bwMode="auto">
          <a:xfrm>
            <a:off x="1890714" y="3868738"/>
            <a:ext cx="5038725" cy="181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passaggi frequenti in movimento fra A e B. B da posizione 1 corre verso 2 per ricevere un passaggio da A sul rovescio per entrare in area e tirare.</a:t>
            </a:r>
          </a:p>
          <a:p>
            <a:pPr algn="just"/>
            <a:r>
              <a:rPr lang="it-IT" altLang="it-IT" sz="1400"/>
              <a:t>OBIETTIVI: passaggi in movimento, stop di rovescio, tiro in porta.</a:t>
            </a:r>
          </a:p>
          <a:p>
            <a:pPr algn="just"/>
            <a:endParaRPr lang="it-IT" altLang="it-IT" sz="1400"/>
          </a:p>
          <a:p>
            <a:pPr algn="just"/>
            <a:r>
              <a:rPr lang="it-IT" altLang="it-IT" sz="1400"/>
              <a:t>DESCRIPTION:  frequent passes between A and B. B runs from 1 to 2 ,receives the ball from A on the reverse,enters the D and shoots.</a:t>
            </a:r>
          </a:p>
          <a:p>
            <a:pPr algn="just"/>
            <a:r>
              <a:rPr lang="it-IT" altLang="it-IT" sz="1400"/>
              <a:t>AIMS : passes in movement, reverse stop, goal scoring.</a:t>
            </a:r>
          </a:p>
        </p:txBody>
      </p:sp>
      <p:sp>
        <p:nvSpPr>
          <p:cNvPr id="7228" name="Rectangle 60"/>
          <p:cNvSpPr>
            <a:spLocks/>
          </p:cNvSpPr>
          <p:nvPr/>
        </p:nvSpPr>
        <p:spPr bwMode="auto">
          <a:xfrm>
            <a:off x="8212139" y="5895976"/>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7229" name="Rectangle 61"/>
          <p:cNvSpPr>
            <a:spLocks/>
          </p:cNvSpPr>
          <p:nvPr/>
        </p:nvSpPr>
        <p:spPr bwMode="auto">
          <a:xfrm>
            <a:off x="9329739" y="5892801"/>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7230" name="Rectangle 62"/>
          <p:cNvSpPr>
            <a:spLocks/>
          </p:cNvSpPr>
          <p:nvPr/>
        </p:nvSpPr>
        <p:spPr bwMode="auto">
          <a:xfrm>
            <a:off x="8515351" y="5373689"/>
            <a:ext cx="1580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1</a:t>
            </a:r>
          </a:p>
        </p:txBody>
      </p:sp>
      <p:sp>
        <p:nvSpPr>
          <p:cNvPr id="7231" name="Rectangle 63"/>
          <p:cNvSpPr>
            <a:spLocks/>
          </p:cNvSpPr>
          <p:nvPr/>
        </p:nvSpPr>
        <p:spPr bwMode="auto">
          <a:xfrm>
            <a:off x="9051926" y="4738689"/>
            <a:ext cx="1580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2</a:t>
            </a:r>
          </a:p>
        </p:txBody>
      </p:sp>
      <p:grpSp>
        <p:nvGrpSpPr>
          <p:cNvPr id="7232" name="Group 64"/>
          <p:cNvGrpSpPr>
            <a:grpSpLocks/>
          </p:cNvGrpSpPr>
          <p:nvPr/>
        </p:nvGrpSpPr>
        <p:grpSpPr bwMode="auto">
          <a:xfrm>
            <a:off x="2092326" y="6348415"/>
            <a:ext cx="748107" cy="200055"/>
            <a:chOff x="0" y="0"/>
            <a:chExt cx="748545" cy="199441"/>
          </a:xfrm>
        </p:grpSpPr>
        <p:sp>
          <p:nvSpPr>
            <p:cNvPr id="7233" name="Rectangle 65"/>
            <p:cNvSpPr>
              <a:spLocks/>
            </p:cNvSpPr>
            <p:nvPr/>
          </p:nvSpPr>
          <p:spPr bwMode="auto">
            <a:xfrm>
              <a:off x="174975" y="0"/>
              <a:ext cx="573570" cy="19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Filippo Treno</a:t>
              </a:r>
            </a:p>
          </p:txBody>
        </p:sp>
        <p:pic>
          <p:nvPicPr>
            <p:cNvPr id="7234" name="Picture 66"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72811014"/>
      </p:ext>
    </p:extLst>
  </p:cSld>
  <p:clrMapOvr>
    <a:masterClrMapping/>
  </p:clrMapOvr>
  <p:transition spd="med"/>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0"/>
            <a:ext cx="3609975" cy="348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194" name="Picture 2"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3375026"/>
            <a:ext cx="3609975" cy="348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5" name="Rectangle 3"/>
          <p:cNvSpPr>
            <a:spLocks/>
          </p:cNvSpPr>
          <p:nvPr/>
        </p:nvSpPr>
        <p:spPr bwMode="auto">
          <a:xfrm>
            <a:off x="1824038" y="485775"/>
            <a:ext cx="5040312" cy="160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A passa a B, B passa a C, C conduce, supera l’ostacolo in flick e tira in porta. Alternato dx / sx.</a:t>
            </a:r>
          </a:p>
          <a:p>
            <a:pPr algn="just"/>
            <a:r>
              <a:rPr lang="it-IT" altLang="it-IT" sz="1400"/>
              <a:t>OBIETTIVI: passaggio, stop, conduzione, tiro in porta.</a:t>
            </a:r>
          </a:p>
          <a:p>
            <a:pPr algn="just"/>
            <a:endParaRPr lang="it-IT" altLang="it-IT" sz="1400"/>
          </a:p>
          <a:p>
            <a:pPr algn="just"/>
            <a:r>
              <a:rPr lang="it-IT" altLang="it-IT" sz="1400"/>
              <a:t>DESCRIPTION: A passes to B, B passes to C, who carries the ball, lifts the ball over the obstacle and shoots. Left/right alternation.</a:t>
            </a:r>
            <a:br>
              <a:rPr lang="it-IT" altLang="it-IT" sz="1400"/>
            </a:br>
            <a:r>
              <a:rPr lang="it-IT" altLang="it-IT" sz="1400"/>
              <a:t>AIMS: pass, stop, ball carrying, goal scoring.</a:t>
            </a:r>
          </a:p>
        </p:txBody>
      </p:sp>
      <p:sp>
        <p:nvSpPr>
          <p:cNvPr id="8196" name="Rectangle 4"/>
          <p:cNvSpPr>
            <a:spLocks/>
          </p:cNvSpPr>
          <p:nvPr/>
        </p:nvSpPr>
        <p:spPr bwMode="auto">
          <a:xfrm>
            <a:off x="1825626" y="3875088"/>
            <a:ext cx="5038725" cy="2677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A corre lungo la fascia dopo aver passato a B, B passa a C, C passa ad A che stoppa in movimento e conduce per poi effettuare un passaggio in profondità per D che ripassa in area a C per il tiro.</a:t>
            </a:r>
          </a:p>
          <a:p>
            <a:pPr algn="just"/>
            <a:r>
              <a:rPr lang="it-IT" altLang="it-IT" sz="1400"/>
              <a:t>OBIETTIVI: passaggio verticale, movimento senza palla, 2 VS 1, movimento della punta.</a:t>
            </a:r>
          </a:p>
          <a:p>
            <a:pPr algn="just"/>
            <a:endParaRPr lang="it-IT" altLang="it-IT" sz="1400"/>
          </a:p>
          <a:p>
            <a:pPr algn="just"/>
            <a:r>
              <a:rPr lang="it-IT" altLang="it-IT" sz="1400"/>
              <a:t>DESCRIPTION: A passes the ball to B, then runs on the right side. B passes to C, C passes to A, who receives in movement, carries the ball and passes to D ,who stops and passes to C inside the D for the shoot.</a:t>
            </a:r>
          </a:p>
          <a:p>
            <a:pPr algn="just"/>
            <a:r>
              <a:rPr lang="it-IT" altLang="it-IT" sz="1400"/>
              <a:t>AIMS: deep pass, off-the-ball movement, 2 VS 1, striker movement.</a:t>
            </a:r>
          </a:p>
        </p:txBody>
      </p:sp>
      <p:sp>
        <p:nvSpPr>
          <p:cNvPr id="8197" name="AutoShape 5"/>
          <p:cNvSpPr>
            <a:spLocks/>
          </p:cNvSpPr>
          <p:nvPr/>
        </p:nvSpPr>
        <p:spPr bwMode="auto">
          <a:xfrm>
            <a:off x="8524875" y="142557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198" name="AutoShape 6"/>
          <p:cNvSpPr>
            <a:spLocks/>
          </p:cNvSpPr>
          <p:nvPr/>
        </p:nvSpPr>
        <p:spPr bwMode="auto">
          <a:xfrm>
            <a:off x="9115425" y="142557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199" name="AutoShape 7"/>
          <p:cNvSpPr>
            <a:spLocks/>
          </p:cNvSpPr>
          <p:nvPr/>
        </p:nvSpPr>
        <p:spPr bwMode="auto">
          <a:xfrm>
            <a:off x="9347200" y="931863"/>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00" name="AutoShape 8"/>
          <p:cNvSpPr>
            <a:spLocks/>
          </p:cNvSpPr>
          <p:nvPr/>
        </p:nvSpPr>
        <p:spPr bwMode="auto">
          <a:xfrm>
            <a:off x="8183564" y="898525"/>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01" name="AutoShape 9"/>
          <p:cNvSpPr>
            <a:spLocks/>
          </p:cNvSpPr>
          <p:nvPr/>
        </p:nvSpPr>
        <p:spPr bwMode="auto">
          <a:xfrm>
            <a:off x="7685089" y="1423988"/>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02" name="AutoShape 10"/>
          <p:cNvSpPr>
            <a:spLocks/>
          </p:cNvSpPr>
          <p:nvPr/>
        </p:nvSpPr>
        <p:spPr bwMode="auto">
          <a:xfrm>
            <a:off x="9839325" y="1427163"/>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03" name="Oval 11"/>
          <p:cNvSpPr>
            <a:spLocks/>
          </p:cNvSpPr>
          <p:nvPr/>
        </p:nvSpPr>
        <p:spPr bwMode="auto">
          <a:xfrm>
            <a:off x="7766050" y="1382714"/>
            <a:ext cx="122238"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04" name="Oval 12"/>
          <p:cNvSpPr>
            <a:spLocks/>
          </p:cNvSpPr>
          <p:nvPr/>
        </p:nvSpPr>
        <p:spPr bwMode="auto">
          <a:xfrm>
            <a:off x="8143875" y="1012825"/>
            <a:ext cx="122238"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05" name="Oval 13"/>
          <p:cNvSpPr>
            <a:spLocks/>
          </p:cNvSpPr>
          <p:nvPr/>
        </p:nvSpPr>
        <p:spPr bwMode="auto">
          <a:xfrm>
            <a:off x="8415339" y="1374775"/>
            <a:ext cx="122237"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06" name="Oval 14"/>
          <p:cNvSpPr>
            <a:spLocks/>
          </p:cNvSpPr>
          <p:nvPr/>
        </p:nvSpPr>
        <p:spPr bwMode="auto">
          <a:xfrm>
            <a:off x="9191625" y="1389064"/>
            <a:ext cx="122238"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07" name="Oval 15"/>
          <p:cNvSpPr>
            <a:spLocks/>
          </p:cNvSpPr>
          <p:nvPr/>
        </p:nvSpPr>
        <p:spPr bwMode="auto">
          <a:xfrm>
            <a:off x="9717089" y="1406525"/>
            <a:ext cx="122237"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08" name="Oval 16"/>
          <p:cNvSpPr>
            <a:spLocks/>
          </p:cNvSpPr>
          <p:nvPr/>
        </p:nvSpPr>
        <p:spPr bwMode="auto">
          <a:xfrm>
            <a:off x="9344025" y="1049339"/>
            <a:ext cx="122238"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09" name="AutoShape 17"/>
          <p:cNvSpPr>
            <a:spLocks/>
          </p:cNvSpPr>
          <p:nvPr/>
        </p:nvSpPr>
        <p:spPr bwMode="auto">
          <a:xfrm rot="2482679">
            <a:off x="9059863" y="1254126"/>
            <a:ext cx="158750" cy="42863"/>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8210" name="Line 18"/>
          <p:cNvSpPr>
            <a:spLocks noChangeShapeType="1"/>
          </p:cNvSpPr>
          <p:nvPr/>
        </p:nvSpPr>
        <p:spPr bwMode="auto">
          <a:xfrm flipH="1" flipV="1">
            <a:off x="9083676" y="1162050"/>
            <a:ext cx="9525" cy="381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1" name="Line 19"/>
          <p:cNvSpPr>
            <a:spLocks noChangeShapeType="1"/>
          </p:cNvSpPr>
          <p:nvPr/>
        </p:nvSpPr>
        <p:spPr bwMode="auto">
          <a:xfrm flipV="1">
            <a:off x="7927975" y="1152526"/>
            <a:ext cx="234950" cy="2635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2" name="Line 20"/>
          <p:cNvSpPr>
            <a:spLocks noChangeShapeType="1"/>
          </p:cNvSpPr>
          <p:nvPr/>
        </p:nvSpPr>
        <p:spPr bwMode="auto">
          <a:xfrm>
            <a:off x="8251825" y="1155701"/>
            <a:ext cx="192088" cy="1952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3" name="Line 21"/>
          <p:cNvSpPr>
            <a:spLocks noChangeShapeType="1"/>
          </p:cNvSpPr>
          <p:nvPr/>
        </p:nvSpPr>
        <p:spPr bwMode="auto">
          <a:xfrm flipH="1">
            <a:off x="9283700" y="1195388"/>
            <a:ext cx="88900" cy="16351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4" name="Line 22"/>
          <p:cNvSpPr>
            <a:spLocks noChangeShapeType="1"/>
          </p:cNvSpPr>
          <p:nvPr/>
        </p:nvSpPr>
        <p:spPr bwMode="auto">
          <a:xfrm flipH="1" flipV="1">
            <a:off x="9485313" y="1162050"/>
            <a:ext cx="239712" cy="21748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5" name="Line 23"/>
          <p:cNvSpPr>
            <a:spLocks noChangeShapeType="1"/>
          </p:cNvSpPr>
          <p:nvPr/>
        </p:nvSpPr>
        <p:spPr bwMode="auto">
          <a:xfrm flipV="1">
            <a:off x="8763001" y="331788"/>
            <a:ext cx="41275" cy="3429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6" name="AutoShape 24"/>
          <p:cNvSpPr>
            <a:spLocks/>
          </p:cNvSpPr>
          <p:nvPr/>
        </p:nvSpPr>
        <p:spPr bwMode="auto">
          <a:xfrm rot="7833994" flipV="1">
            <a:off x="8468519" y="1242219"/>
            <a:ext cx="158750" cy="42862"/>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8217" name="Line 25"/>
          <p:cNvSpPr>
            <a:spLocks noChangeShapeType="1"/>
          </p:cNvSpPr>
          <p:nvPr/>
        </p:nvSpPr>
        <p:spPr bwMode="auto">
          <a:xfrm flipV="1">
            <a:off x="8585200" y="1152525"/>
            <a:ext cx="1588" cy="444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8" name="Oval 26"/>
          <p:cNvSpPr>
            <a:spLocks/>
          </p:cNvSpPr>
          <p:nvPr/>
        </p:nvSpPr>
        <p:spPr bwMode="auto">
          <a:xfrm>
            <a:off x="7899400" y="1431925"/>
            <a:ext cx="71438"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9" name="Oval 27"/>
          <p:cNvSpPr>
            <a:spLocks/>
          </p:cNvSpPr>
          <p:nvPr/>
        </p:nvSpPr>
        <p:spPr bwMode="auto">
          <a:xfrm>
            <a:off x="9636125" y="1449389"/>
            <a:ext cx="71438" cy="71437"/>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20" name="Oval 28"/>
          <p:cNvSpPr>
            <a:spLocks/>
          </p:cNvSpPr>
          <p:nvPr/>
        </p:nvSpPr>
        <p:spPr bwMode="auto">
          <a:xfrm>
            <a:off x="8794750" y="169864"/>
            <a:ext cx="122238" cy="122237"/>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21" name="Line 29"/>
          <p:cNvSpPr>
            <a:spLocks noChangeShapeType="1"/>
          </p:cNvSpPr>
          <p:nvPr/>
        </p:nvSpPr>
        <p:spPr bwMode="auto">
          <a:xfrm flipV="1">
            <a:off x="8624888" y="576263"/>
            <a:ext cx="63500" cy="39370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22" name="Line 30"/>
          <p:cNvSpPr>
            <a:spLocks noChangeShapeType="1"/>
          </p:cNvSpPr>
          <p:nvPr/>
        </p:nvSpPr>
        <p:spPr bwMode="auto">
          <a:xfrm flipH="1" flipV="1">
            <a:off x="8680450" y="571500"/>
            <a:ext cx="77788" cy="103188"/>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23" name="Line 31"/>
          <p:cNvSpPr>
            <a:spLocks noChangeShapeType="1"/>
          </p:cNvSpPr>
          <p:nvPr/>
        </p:nvSpPr>
        <p:spPr bwMode="auto">
          <a:xfrm flipH="1" flipV="1">
            <a:off x="8972551" y="328613"/>
            <a:ext cx="106363" cy="34131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24" name="Line 32"/>
          <p:cNvSpPr>
            <a:spLocks noChangeShapeType="1"/>
          </p:cNvSpPr>
          <p:nvPr/>
        </p:nvSpPr>
        <p:spPr bwMode="auto">
          <a:xfrm flipH="1" flipV="1">
            <a:off x="8956675" y="576263"/>
            <a:ext cx="84138" cy="417512"/>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25" name="Line 33"/>
          <p:cNvSpPr>
            <a:spLocks noChangeShapeType="1"/>
          </p:cNvSpPr>
          <p:nvPr/>
        </p:nvSpPr>
        <p:spPr bwMode="auto">
          <a:xfrm flipH="1" flipV="1">
            <a:off x="8959851" y="584201"/>
            <a:ext cx="119063" cy="85725"/>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26" name="AutoShape 34"/>
          <p:cNvSpPr>
            <a:spLocks/>
          </p:cNvSpPr>
          <p:nvPr/>
        </p:nvSpPr>
        <p:spPr bwMode="auto">
          <a:xfrm>
            <a:off x="9282114" y="4794250"/>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27" name="AutoShape 35"/>
          <p:cNvSpPr>
            <a:spLocks/>
          </p:cNvSpPr>
          <p:nvPr/>
        </p:nvSpPr>
        <p:spPr bwMode="auto">
          <a:xfrm>
            <a:off x="9321800" y="614997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28" name="AutoShape 36"/>
          <p:cNvSpPr>
            <a:spLocks/>
          </p:cNvSpPr>
          <p:nvPr/>
        </p:nvSpPr>
        <p:spPr bwMode="auto">
          <a:xfrm>
            <a:off x="9355139" y="3771900"/>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29" name="AutoShape 37"/>
          <p:cNvSpPr>
            <a:spLocks/>
          </p:cNvSpPr>
          <p:nvPr/>
        </p:nvSpPr>
        <p:spPr bwMode="auto">
          <a:xfrm>
            <a:off x="10353675" y="6154738"/>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30" name="Oval 38"/>
          <p:cNvSpPr>
            <a:spLocks/>
          </p:cNvSpPr>
          <p:nvPr/>
        </p:nvSpPr>
        <p:spPr bwMode="auto">
          <a:xfrm>
            <a:off x="9448800" y="3736975"/>
            <a:ext cx="122238"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31" name="Oval 39"/>
          <p:cNvSpPr>
            <a:spLocks/>
          </p:cNvSpPr>
          <p:nvPr/>
        </p:nvSpPr>
        <p:spPr bwMode="auto">
          <a:xfrm>
            <a:off x="10212389" y="6134100"/>
            <a:ext cx="122237"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32" name="Oval 40"/>
          <p:cNvSpPr>
            <a:spLocks/>
          </p:cNvSpPr>
          <p:nvPr/>
        </p:nvSpPr>
        <p:spPr bwMode="auto">
          <a:xfrm>
            <a:off x="9351964" y="4908550"/>
            <a:ext cx="122237"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33" name="Oval 41"/>
          <p:cNvSpPr>
            <a:spLocks/>
          </p:cNvSpPr>
          <p:nvPr/>
        </p:nvSpPr>
        <p:spPr bwMode="auto">
          <a:xfrm>
            <a:off x="9424989" y="6132514"/>
            <a:ext cx="122237"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34" name="AutoShape 42"/>
          <p:cNvSpPr>
            <a:spLocks/>
          </p:cNvSpPr>
          <p:nvPr/>
        </p:nvSpPr>
        <p:spPr bwMode="auto">
          <a:xfrm rot="5836577" flipV="1">
            <a:off x="10044114" y="5241926"/>
            <a:ext cx="401637" cy="68263"/>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8235" name="Line 43"/>
          <p:cNvSpPr>
            <a:spLocks noChangeShapeType="1"/>
          </p:cNvSpPr>
          <p:nvPr/>
        </p:nvSpPr>
        <p:spPr bwMode="auto">
          <a:xfrm flipH="1" flipV="1">
            <a:off x="10225088" y="5011739"/>
            <a:ext cx="19050" cy="793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36" name="Line 44"/>
          <p:cNvSpPr>
            <a:spLocks noChangeShapeType="1"/>
          </p:cNvSpPr>
          <p:nvPr/>
        </p:nvSpPr>
        <p:spPr bwMode="auto">
          <a:xfrm flipH="1" flipV="1">
            <a:off x="9445625" y="5081589"/>
            <a:ext cx="33338" cy="101123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37" name="Line 45"/>
          <p:cNvSpPr>
            <a:spLocks noChangeShapeType="1"/>
          </p:cNvSpPr>
          <p:nvPr/>
        </p:nvSpPr>
        <p:spPr bwMode="auto">
          <a:xfrm flipH="1" flipV="1">
            <a:off x="10225089" y="5522913"/>
            <a:ext cx="15875" cy="55721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38" name="Line 46"/>
          <p:cNvSpPr>
            <a:spLocks noChangeShapeType="1"/>
          </p:cNvSpPr>
          <p:nvPr/>
        </p:nvSpPr>
        <p:spPr bwMode="auto">
          <a:xfrm>
            <a:off x="9486901" y="5072064"/>
            <a:ext cx="695325" cy="38893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39" name="Line 47"/>
          <p:cNvSpPr>
            <a:spLocks noChangeShapeType="1"/>
          </p:cNvSpPr>
          <p:nvPr/>
        </p:nvSpPr>
        <p:spPr bwMode="auto">
          <a:xfrm flipH="1">
            <a:off x="9571038" y="6205538"/>
            <a:ext cx="525462"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40" name="Oval 48"/>
          <p:cNvSpPr>
            <a:spLocks/>
          </p:cNvSpPr>
          <p:nvPr/>
        </p:nvSpPr>
        <p:spPr bwMode="auto">
          <a:xfrm>
            <a:off x="10125075" y="6176964"/>
            <a:ext cx="71438" cy="71437"/>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41" name="Line 49"/>
          <p:cNvSpPr>
            <a:spLocks noChangeShapeType="1"/>
          </p:cNvSpPr>
          <p:nvPr/>
        </p:nvSpPr>
        <p:spPr bwMode="auto">
          <a:xfrm flipH="1" flipV="1">
            <a:off x="9998076" y="3709989"/>
            <a:ext cx="206375" cy="118903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42" name="Line 50"/>
          <p:cNvSpPr>
            <a:spLocks noChangeShapeType="1"/>
          </p:cNvSpPr>
          <p:nvPr/>
        </p:nvSpPr>
        <p:spPr bwMode="auto">
          <a:xfrm flipV="1">
            <a:off x="9599613" y="3657600"/>
            <a:ext cx="381000" cy="8890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43" name="Line 51"/>
          <p:cNvSpPr>
            <a:spLocks noChangeShapeType="1"/>
          </p:cNvSpPr>
          <p:nvPr/>
        </p:nvSpPr>
        <p:spPr bwMode="auto">
          <a:xfrm flipH="1" flipV="1">
            <a:off x="9290051" y="4460876"/>
            <a:ext cx="123825" cy="3905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44" name="Line 52"/>
          <p:cNvSpPr>
            <a:spLocks noChangeShapeType="1"/>
          </p:cNvSpPr>
          <p:nvPr/>
        </p:nvSpPr>
        <p:spPr bwMode="auto">
          <a:xfrm flipH="1">
            <a:off x="9283701" y="3740150"/>
            <a:ext cx="671513" cy="6477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45" name="Line 53"/>
          <p:cNvSpPr>
            <a:spLocks noChangeShapeType="1"/>
          </p:cNvSpPr>
          <p:nvPr/>
        </p:nvSpPr>
        <p:spPr bwMode="auto">
          <a:xfrm flipH="1" flipV="1">
            <a:off x="8997950" y="3617914"/>
            <a:ext cx="147638" cy="3460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46" name="Line 54"/>
          <p:cNvSpPr>
            <a:spLocks noChangeShapeType="1"/>
          </p:cNvSpPr>
          <p:nvPr/>
        </p:nvSpPr>
        <p:spPr bwMode="auto">
          <a:xfrm flipH="1" flipV="1">
            <a:off x="9045575" y="3914775"/>
            <a:ext cx="171450" cy="420688"/>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47" name="Line 55"/>
          <p:cNvSpPr>
            <a:spLocks noChangeShapeType="1"/>
          </p:cNvSpPr>
          <p:nvPr/>
        </p:nvSpPr>
        <p:spPr bwMode="auto">
          <a:xfrm flipH="1" flipV="1">
            <a:off x="9045576" y="3911600"/>
            <a:ext cx="93663" cy="46038"/>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48" name="Oval 56"/>
          <p:cNvSpPr>
            <a:spLocks/>
          </p:cNvSpPr>
          <p:nvPr/>
        </p:nvSpPr>
        <p:spPr bwMode="auto">
          <a:xfrm>
            <a:off x="8791575" y="3532189"/>
            <a:ext cx="122238" cy="122237"/>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49" name="Rectangle 57"/>
          <p:cNvSpPr>
            <a:spLocks/>
          </p:cNvSpPr>
          <p:nvPr/>
        </p:nvSpPr>
        <p:spPr bwMode="auto">
          <a:xfrm>
            <a:off x="7602539" y="1216026"/>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8250" name="Rectangle 58"/>
          <p:cNvSpPr>
            <a:spLocks/>
          </p:cNvSpPr>
          <p:nvPr/>
        </p:nvSpPr>
        <p:spPr bwMode="auto">
          <a:xfrm>
            <a:off x="7953376" y="866776"/>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8251" name="Rectangle 59"/>
          <p:cNvSpPr>
            <a:spLocks/>
          </p:cNvSpPr>
          <p:nvPr/>
        </p:nvSpPr>
        <p:spPr bwMode="auto">
          <a:xfrm>
            <a:off x="8239126" y="1352551"/>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8252" name="Rectangle 60"/>
          <p:cNvSpPr>
            <a:spLocks/>
          </p:cNvSpPr>
          <p:nvPr/>
        </p:nvSpPr>
        <p:spPr bwMode="auto">
          <a:xfrm>
            <a:off x="10204451" y="5957889"/>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8253" name="Rectangle 61"/>
          <p:cNvSpPr>
            <a:spLocks/>
          </p:cNvSpPr>
          <p:nvPr/>
        </p:nvSpPr>
        <p:spPr bwMode="auto">
          <a:xfrm>
            <a:off x="9159876" y="4884739"/>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8254" name="Rectangle 62"/>
          <p:cNvSpPr>
            <a:spLocks/>
          </p:cNvSpPr>
          <p:nvPr/>
        </p:nvSpPr>
        <p:spPr bwMode="auto">
          <a:xfrm>
            <a:off x="9253539" y="5951539"/>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8255" name="Rectangle 63"/>
          <p:cNvSpPr>
            <a:spLocks/>
          </p:cNvSpPr>
          <p:nvPr/>
        </p:nvSpPr>
        <p:spPr bwMode="auto">
          <a:xfrm>
            <a:off x="9307514" y="3563939"/>
            <a:ext cx="17088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a:t>
            </a:r>
          </a:p>
        </p:txBody>
      </p:sp>
      <p:sp>
        <p:nvSpPr>
          <p:cNvPr id="8256" name="AutoShape 64"/>
          <p:cNvSpPr>
            <a:spLocks/>
          </p:cNvSpPr>
          <p:nvPr/>
        </p:nvSpPr>
        <p:spPr bwMode="auto">
          <a:xfrm>
            <a:off x="8559800" y="103187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57" name="AutoShape 65"/>
          <p:cNvSpPr>
            <a:spLocks/>
          </p:cNvSpPr>
          <p:nvPr/>
        </p:nvSpPr>
        <p:spPr bwMode="auto">
          <a:xfrm>
            <a:off x="8740775" y="103187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58" name="AutoShape 66"/>
          <p:cNvSpPr>
            <a:spLocks/>
          </p:cNvSpPr>
          <p:nvPr/>
        </p:nvSpPr>
        <p:spPr bwMode="auto">
          <a:xfrm>
            <a:off x="8651875" y="103187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59" name="AutoShape 67"/>
          <p:cNvSpPr>
            <a:spLocks/>
          </p:cNvSpPr>
          <p:nvPr/>
        </p:nvSpPr>
        <p:spPr bwMode="auto">
          <a:xfrm>
            <a:off x="8828089" y="1031875"/>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60" name="AutoShape 68"/>
          <p:cNvSpPr>
            <a:spLocks/>
          </p:cNvSpPr>
          <p:nvPr/>
        </p:nvSpPr>
        <p:spPr bwMode="auto">
          <a:xfrm>
            <a:off x="8918575" y="1028700"/>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61" name="AutoShape 69"/>
          <p:cNvSpPr>
            <a:spLocks/>
          </p:cNvSpPr>
          <p:nvPr/>
        </p:nvSpPr>
        <p:spPr bwMode="auto">
          <a:xfrm>
            <a:off x="9004300" y="1028700"/>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62" name="Oval 70"/>
          <p:cNvSpPr>
            <a:spLocks/>
          </p:cNvSpPr>
          <p:nvPr/>
        </p:nvSpPr>
        <p:spPr bwMode="auto">
          <a:xfrm>
            <a:off x="9794875" y="4851400"/>
            <a:ext cx="122238" cy="12223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grpSp>
        <p:nvGrpSpPr>
          <p:cNvPr id="8263" name="Group 71"/>
          <p:cNvGrpSpPr>
            <a:grpSpLocks/>
          </p:cNvGrpSpPr>
          <p:nvPr/>
        </p:nvGrpSpPr>
        <p:grpSpPr bwMode="auto">
          <a:xfrm>
            <a:off x="3946526" y="6538915"/>
            <a:ext cx="748107" cy="200055"/>
            <a:chOff x="0" y="0"/>
            <a:chExt cx="748545" cy="199441"/>
          </a:xfrm>
        </p:grpSpPr>
        <p:sp>
          <p:nvSpPr>
            <p:cNvPr id="8264" name="Rectangle 72"/>
            <p:cNvSpPr>
              <a:spLocks/>
            </p:cNvSpPr>
            <p:nvPr/>
          </p:nvSpPr>
          <p:spPr bwMode="auto">
            <a:xfrm>
              <a:off x="174975" y="0"/>
              <a:ext cx="573570" cy="19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Filippo Treno</a:t>
              </a:r>
            </a:p>
          </p:txBody>
        </p:sp>
        <p:pic>
          <p:nvPicPr>
            <p:cNvPr id="8265" name="Picture 73"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816517155"/>
      </p:ext>
    </p:extLst>
  </p:cSld>
  <p:clrMapOvr>
    <a:masterClrMapping/>
  </p:clrMapOvr>
  <p:transition spd="med"/>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0"/>
            <a:ext cx="3609975" cy="348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18" name="Rectangle 2"/>
          <p:cNvSpPr>
            <a:spLocks/>
          </p:cNvSpPr>
          <p:nvPr/>
        </p:nvSpPr>
        <p:spPr bwMode="auto">
          <a:xfrm>
            <a:off x="1836738" y="493714"/>
            <a:ext cx="5040312" cy="2246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A conduce entrando dentro la porta (1), passaggio slap-shot a B, scoop in diagonale sui 23 per C, C VS portiere. </a:t>
            </a:r>
          </a:p>
          <a:p>
            <a:pPr algn="just"/>
            <a:r>
              <a:rPr lang="it-IT" altLang="it-IT" sz="1400"/>
              <a:t>OBIETTIVI: conduzione, passaggio slap-shot, scoop, 1 VS 1 con il portiere.</a:t>
            </a:r>
          </a:p>
          <a:p>
            <a:pPr algn="just"/>
            <a:endParaRPr lang="it-IT" altLang="it-IT" sz="1400"/>
          </a:p>
          <a:p>
            <a:pPr algn="just"/>
            <a:r>
              <a:rPr lang="it-IT" altLang="it-IT" sz="1400"/>
              <a:t>DESCRIPTION : A carries the ball through 1, then slap passes to B, who makes an aerial to C on the 23 line, C receives and plays an 1  VS 1 with the goalkeeper.</a:t>
            </a:r>
          </a:p>
          <a:p>
            <a:pPr algn="just"/>
            <a:r>
              <a:rPr lang="it-IT" altLang="it-IT" sz="1400"/>
              <a:t>AIMS: ball carrying, slap pass, aerial pass, 1 VS 1 with the goalkeeper.</a:t>
            </a:r>
          </a:p>
        </p:txBody>
      </p:sp>
      <p:sp>
        <p:nvSpPr>
          <p:cNvPr id="9219" name="Oval 3"/>
          <p:cNvSpPr>
            <a:spLocks/>
          </p:cNvSpPr>
          <p:nvPr/>
        </p:nvSpPr>
        <p:spPr bwMode="auto">
          <a:xfrm>
            <a:off x="8794750" y="169864"/>
            <a:ext cx="122238" cy="122237"/>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20" name="AutoShape 4"/>
          <p:cNvSpPr>
            <a:spLocks/>
          </p:cNvSpPr>
          <p:nvPr/>
        </p:nvSpPr>
        <p:spPr bwMode="auto">
          <a:xfrm>
            <a:off x="9790114" y="2366963"/>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21" name="AutoShape 5"/>
          <p:cNvSpPr>
            <a:spLocks/>
          </p:cNvSpPr>
          <p:nvPr/>
        </p:nvSpPr>
        <p:spPr bwMode="auto">
          <a:xfrm>
            <a:off x="7693025" y="234632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22" name="Oval 6"/>
          <p:cNvSpPr>
            <a:spLocks/>
          </p:cNvSpPr>
          <p:nvPr/>
        </p:nvSpPr>
        <p:spPr bwMode="auto">
          <a:xfrm>
            <a:off x="7775575" y="2306639"/>
            <a:ext cx="122238"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23" name="Oval 7"/>
          <p:cNvSpPr>
            <a:spLocks/>
          </p:cNvSpPr>
          <p:nvPr/>
        </p:nvSpPr>
        <p:spPr bwMode="auto">
          <a:xfrm>
            <a:off x="9672639" y="2336800"/>
            <a:ext cx="122237"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24" name="AutoShape 8"/>
          <p:cNvSpPr>
            <a:spLocks/>
          </p:cNvSpPr>
          <p:nvPr/>
        </p:nvSpPr>
        <p:spPr bwMode="auto">
          <a:xfrm rot="15346357" flipV="1">
            <a:off x="9211469" y="1335882"/>
            <a:ext cx="463550" cy="42862"/>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9225" name="Line 9"/>
          <p:cNvSpPr>
            <a:spLocks noChangeShapeType="1"/>
          </p:cNvSpPr>
          <p:nvPr/>
        </p:nvSpPr>
        <p:spPr bwMode="auto">
          <a:xfrm flipH="1" flipV="1">
            <a:off x="9366250" y="1066800"/>
            <a:ext cx="19050" cy="5873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26" name="Line 10"/>
          <p:cNvSpPr>
            <a:spLocks noChangeShapeType="1"/>
          </p:cNvSpPr>
          <p:nvPr/>
        </p:nvSpPr>
        <p:spPr bwMode="auto">
          <a:xfrm flipH="1" flipV="1">
            <a:off x="9531350" y="1671638"/>
            <a:ext cx="173038" cy="63341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27" name="AutoShape 11"/>
          <p:cNvSpPr>
            <a:spLocks/>
          </p:cNvSpPr>
          <p:nvPr/>
        </p:nvSpPr>
        <p:spPr bwMode="auto">
          <a:xfrm rot="16451781">
            <a:off x="7346951" y="1635126"/>
            <a:ext cx="1179513" cy="106363"/>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9228" name="Oval 12"/>
          <p:cNvSpPr>
            <a:spLocks/>
          </p:cNvSpPr>
          <p:nvPr/>
        </p:nvSpPr>
        <p:spPr bwMode="auto">
          <a:xfrm>
            <a:off x="7907339" y="2354264"/>
            <a:ext cx="71437" cy="71437"/>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29" name="Oval 13"/>
          <p:cNvSpPr>
            <a:spLocks/>
          </p:cNvSpPr>
          <p:nvPr/>
        </p:nvSpPr>
        <p:spPr bwMode="auto">
          <a:xfrm>
            <a:off x="8794750" y="169864"/>
            <a:ext cx="122238" cy="122237"/>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30" name="Line 14"/>
          <p:cNvSpPr>
            <a:spLocks noChangeShapeType="1"/>
          </p:cNvSpPr>
          <p:nvPr/>
        </p:nvSpPr>
        <p:spPr bwMode="auto">
          <a:xfrm flipH="1" flipV="1">
            <a:off x="9017000" y="333375"/>
            <a:ext cx="190500" cy="34448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31" name="Line 15"/>
          <p:cNvSpPr>
            <a:spLocks noChangeShapeType="1"/>
          </p:cNvSpPr>
          <p:nvPr/>
        </p:nvSpPr>
        <p:spPr bwMode="auto">
          <a:xfrm flipH="1" flipV="1">
            <a:off x="9086850" y="609600"/>
            <a:ext cx="211138" cy="37465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32" name="Line 16"/>
          <p:cNvSpPr>
            <a:spLocks noChangeShapeType="1"/>
          </p:cNvSpPr>
          <p:nvPr/>
        </p:nvSpPr>
        <p:spPr bwMode="auto">
          <a:xfrm flipH="1" flipV="1">
            <a:off x="9083675" y="609601"/>
            <a:ext cx="120650" cy="68263"/>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33" name="AutoShape 17"/>
          <p:cNvSpPr>
            <a:spLocks/>
          </p:cNvSpPr>
          <p:nvPr/>
        </p:nvSpPr>
        <p:spPr bwMode="auto">
          <a:xfrm>
            <a:off x="7813675" y="1066800"/>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34" name="AutoShape 18"/>
          <p:cNvSpPr>
            <a:spLocks/>
          </p:cNvSpPr>
          <p:nvPr/>
        </p:nvSpPr>
        <p:spPr bwMode="auto">
          <a:xfrm>
            <a:off x="7508875" y="106997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35" name="Oval 19"/>
          <p:cNvSpPr>
            <a:spLocks/>
          </p:cNvSpPr>
          <p:nvPr/>
        </p:nvSpPr>
        <p:spPr bwMode="auto">
          <a:xfrm>
            <a:off x="7651750" y="2173289"/>
            <a:ext cx="122238"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36" name="AutoShape 20"/>
          <p:cNvSpPr>
            <a:spLocks/>
          </p:cNvSpPr>
          <p:nvPr/>
        </p:nvSpPr>
        <p:spPr bwMode="auto">
          <a:xfrm>
            <a:off x="7688264" y="874713"/>
            <a:ext cx="307975" cy="271462"/>
          </a:xfrm>
          <a:custGeom>
            <a:avLst/>
            <a:gdLst>
              <a:gd name="T0" fmla="+- 0 11047 1647"/>
              <a:gd name="T1" fmla="*/ T0 w 18801"/>
              <a:gd name="T2" fmla="+- 0 11495 1390"/>
              <a:gd name="T3" fmla="*/ 11495 h 20210"/>
              <a:gd name="T4" fmla="+- 0 11047 1647"/>
              <a:gd name="T5" fmla="*/ T4 w 18801"/>
              <a:gd name="T6" fmla="+- 0 11495 1390"/>
              <a:gd name="T7" fmla="*/ 11495 h 20210"/>
              <a:gd name="T8" fmla="+- 0 11047 1647"/>
              <a:gd name="T9" fmla="*/ T8 w 18801"/>
              <a:gd name="T10" fmla="+- 0 11495 1390"/>
              <a:gd name="T11" fmla="*/ 11495 h 20210"/>
              <a:gd name="T12" fmla="+- 0 11047 1647"/>
              <a:gd name="T13" fmla="*/ T12 w 18801"/>
              <a:gd name="T14" fmla="+- 0 11495 1390"/>
              <a:gd name="T15" fmla="*/ 11495 h 20210"/>
            </a:gdLst>
            <a:ahLst/>
            <a:cxnLst>
              <a:cxn ang="0">
                <a:pos x="T1" y="T3"/>
              </a:cxn>
              <a:cxn ang="0">
                <a:pos x="T5" y="T7"/>
              </a:cxn>
              <a:cxn ang="0">
                <a:pos x="T9" y="T11"/>
              </a:cxn>
              <a:cxn ang="0">
                <a:pos x="T13" y="T15"/>
              </a:cxn>
            </a:cxnLst>
            <a:rect l="0" t="0" r="r" b="b"/>
            <a:pathLst>
              <a:path w="18801" h="20210">
                <a:moveTo>
                  <a:pt x="17228" y="17049"/>
                </a:moveTo>
                <a:cubicBezTo>
                  <a:pt x="18591" y="11294"/>
                  <a:pt x="19953" y="5540"/>
                  <a:pt x="17228" y="2946"/>
                </a:cubicBezTo>
                <a:cubicBezTo>
                  <a:pt x="14503" y="353"/>
                  <a:pt x="3404" y="-1390"/>
                  <a:pt x="879" y="1487"/>
                </a:cubicBezTo>
                <a:cubicBezTo>
                  <a:pt x="-1647" y="4365"/>
                  <a:pt x="2075" y="20210"/>
                  <a:pt x="2075" y="2021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9237" name="Line 21"/>
          <p:cNvSpPr>
            <a:spLocks noChangeShapeType="1"/>
          </p:cNvSpPr>
          <p:nvPr/>
        </p:nvSpPr>
        <p:spPr bwMode="auto">
          <a:xfrm>
            <a:off x="7718425" y="1147764"/>
            <a:ext cx="0" cy="666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38" name="Line 22"/>
          <p:cNvSpPr>
            <a:spLocks noChangeShapeType="1"/>
          </p:cNvSpPr>
          <p:nvPr/>
        </p:nvSpPr>
        <p:spPr bwMode="auto">
          <a:xfrm>
            <a:off x="7715250" y="1260476"/>
            <a:ext cx="6350" cy="8683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39" name="AutoShape 23"/>
          <p:cNvSpPr>
            <a:spLocks/>
          </p:cNvSpPr>
          <p:nvPr/>
        </p:nvSpPr>
        <p:spPr bwMode="auto">
          <a:xfrm rot="15859316">
            <a:off x="8308975" y="968375"/>
            <a:ext cx="795338" cy="1563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1929" y="0"/>
                  <a:pt x="21600" y="5383"/>
                  <a:pt x="21600" y="12022"/>
                </a:cubicBezTo>
                <a:cubicBezTo>
                  <a:pt x="21600" y="15783"/>
                  <a:pt x="18438" y="19327"/>
                  <a:pt x="13055" y="2160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9240" name="Line 24"/>
          <p:cNvSpPr>
            <a:spLocks noChangeShapeType="1"/>
          </p:cNvSpPr>
          <p:nvPr/>
        </p:nvSpPr>
        <p:spPr bwMode="auto">
          <a:xfrm>
            <a:off x="9471026" y="1590675"/>
            <a:ext cx="30163" cy="635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41" name="Rectangle 25"/>
          <p:cNvSpPr>
            <a:spLocks/>
          </p:cNvSpPr>
          <p:nvPr/>
        </p:nvSpPr>
        <p:spPr bwMode="auto">
          <a:xfrm>
            <a:off x="7721601" y="2366964"/>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9242" name="Rectangle 26"/>
          <p:cNvSpPr>
            <a:spLocks/>
          </p:cNvSpPr>
          <p:nvPr/>
        </p:nvSpPr>
        <p:spPr bwMode="auto">
          <a:xfrm>
            <a:off x="7670801" y="914401"/>
            <a:ext cx="1580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1</a:t>
            </a:r>
          </a:p>
        </p:txBody>
      </p:sp>
      <p:sp>
        <p:nvSpPr>
          <p:cNvPr id="9243" name="Rectangle 27"/>
          <p:cNvSpPr>
            <a:spLocks/>
          </p:cNvSpPr>
          <p:nvPr/>
        </p:nvSpPr>
        <p:spPr bwMode="auto">
          <a:xfrm>
            <a:off x="9499601" y="2330451"/>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9244" name="Rectangle 28"/>
          <p:cNvSpPr>
            <a:spLocks/>
          </p:cNvSpPr>
          <p:nvPr/>
        </p:nvSpPr>
        <p:spPr bwMode="auto">
          <a:xfrm>
            <a:off x="7481889" y="2192339"/>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pic>
        <p:nvPicPr>
          <p:cNvPr id="9245" name="Picture 29"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3375026"/>
            <a:ext cx="3609975" cy="348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46" name="Rectangle 30"/>
          <p:cNvSpPr>
            <a:spLocks/>
          </p:cNvSpPr>
          <p:nvPr/>
        </p:nvSpPr>
        <p:spPr bwMode="auto">
          <a:xfrm>
            <a:off x="1806576" y="3798888"/>
            <a:ext cx="5038725" cy="160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A passa a B, B passa a D che conduce per effettuare un passaggio in area per C che nel frattempo si è portato in posizione.</a:t>
            </a:r>
          </a:p>
          <a:p>
            <a:pPr algn="just"/>
            <a:r>
              <a:rPr lang="it-IT" altLang="it-IT" sz="1400"/>
              <a:t>OBIETTIVI: movimento senza palla per ricevere un passaggio.</a:t>
            </a:r>
          </a:p>
          <a:p>
            <a:pPr algn="just"/>
            <a:endParaRPr lang="it-IT" altLang="it-IT" sz="1400"/>
          </a:p>
          <a:p>
            <a:pPr algn="just"/>
            <a:r>
              <a:rPr lang="it-IT" altLang="it-IT" sz="1400"/>
              <a:t>DESCRIPTION : A passes to B, B passes to D, who carries the ball and passes inside the circle to C who ran in the position.</a:t>
            </a:r>
          </a:p>
          <a:p>
            <a:pPr algn="just"/>
            <a:r>
              <a:rPr lang="it-IT" altLang="it-IT" sz="1400"/>
              <a:t>AIMS : off-the-ball movement to receive a pass.</a:t>
            </a:r>
          </a:p>
        </p:txBody>
      </p:sp>
      <p:sp>
        <p:nvSpPr>
          <p:cNvPr id="9247" name="Oval 31"/>
          <p:cNvSpPr>
            <a:spLocks/>
          </p:cNvSpPr>
          <p:nvPr/>
        </p:nvSpPr>
        <p:spPr bwMode="auto">
          <a:xfrm>
            <a:off x="7397750" y="4848225"/>
            <a:ext cx="122238"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48" name="Oval 32"/>
          <p:cNvSpPr>
            <a:spLocks/>
          </p:cNvSpPr>
          <p:nvPr/>
        </p:nvSpPr>
        <p:spPr bwMode="auto">
          <a:xfrm>
            <a:off x="10083800" y="5410200"/>
            <a:ext cx="122238"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49" name="Oval 33"/>
          <p:cNvSpPr>
            <a:spLocks/>
          </p:cNvSpPr>
          <p:nvPr/>
        </p:nvSpPr>
        <p:spPr bwMode="auto">
          <a:xfrm>
            <a:off x="8786814" y="4516439"/>
            <a:ext cx="122237"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50" name="Oval 34"/>
          <p:cNvSpPr>
            <a:spLocks/>
          </p:cNvSpPr>
          <p:nvPr/>
        </p:nvSpPr>
        <p:spPr bwMode="auto">
          <a:xfrm>
            <a:off x="8783639" y="5021264"/>
            <a:ext cx="122237"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51" name="AutoShape 35"/>
          <p:cNvSpPr>
            <a:spLocks/>
          </p:cNvSpPr>
          <p:nvPr/>
        </p:nvSpPr>
        <p:spPr bwMode="auto">
          <a:xfrm rot="14257648">
            <a:off x="7714457" y="3345657"/>
            <a:ext cx="471487" cy="1460500"/>
          </a:xfrm>
          <a:custGeom>
            <a:avLst/>
            <a:gdLst>
              <a:gd name="T0" fmla="*/ 9465 w 18931"/>
              <a:gd name="T1" fmla="*/ 10800 h 21600"/>
              <a:gd name="T2" fmla="*/ 9465 w 18931"/>
              <a:gd name="T3" fmla="*/ 10800 h 21600"/>
              <a:gd name="T4" fmla="*/ 9465 w 18931"/>
              <a:gd name="T5" fmla="*/ 10800 h 21600"/>
              <a:gd name="T6" fmla="*/ 9465 w 18931"/>
              <a:gd name="T7" fmla="*/ 10800 h 21600"/>
            </a:gdLst>
            <a:ahLst/>
            <a:cxnLst>
              <a:cxn ang="0">
                <a:pos x="T0" y="T1"/>
              </a:cxn>
              <a:cxn ang="0">
                <a:pos x="T2" y="T3"/>
              </a:cxn>
              <a:cxn ang="0">
                <a:pos x="T4" y="T5"/>
              </a:cxn>
              <a:cxn ang="0">
                <a:pos x="T6" y="T7"/>
              </a:cxn>
            </a:cxnLst>
            <a:rect l="0" t="0" r="r" b="b"/>
            <a:pathLst>
              <a:path w="18931" h="21600">
                <a:moveTo>
                  <a:pt x="0" y="0"/>
                </a:moveTo>
                <a:lnTo>
                  <a:pt x="0" y="0"/>
                </a:lnTo>
                <a:cubicBezTo>
                  <a:pt x="13483" y="1599"/>
                  <a:pt x="21600" y="7929"/>
                  <a:pt x="18129" y="14139"/>
                </a:cubicBezTo>
                <a:cubicBezTo>
                  <a:pt x="16322" y="17372"/>
                  <a:pt x="11582" y="20090"/>
                  <a:pt x="5117" y="21600"/>
                </a:cubicBezTo>
              </a:path>
            </a:pathLst>
          </a:custGeom>
          <a:noFill/>
          <a:ln w="9525"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9252" name="Line 36"/>
          <p:cNvSpPr>
            <a:spLocks noChangeShapeType="1"/>
          </p:cNvSpPr>
          <p:nvPr/>
        </p:nvSpPr>
        <p:spPr bwMode="auto">
          <a:xfrm>
            <a:off x="8612188" y="3778250"/>
            <a:ext cx="61912" cy="381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53" name="AutoShape 37"/>
          <p:cNvSpPr>
            <a:spLocks/>
          </p:cNvSpPr>
          <p:nvPr/>
        </p:nvSpPr>
        <p:spPr bwMode="auto">
          <a:xfrm>
            <a:off x="7573964" y="4602163"/>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54" name="AutoShape 38"/>
          <p:cNvSpPr>
            <a:spLocks/>
          </p:cNvSpPr>
          <p:nvPr/>
        </p:nvSpPr>
        <p:spPr bwMode="auto">
          <a:xfrm>
            <a:off x="7559675" y="4341813"/>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55" name="AutoShape 39"/>
          <p:cNvSpPr>
            <a:spLocks/>
          </p:cNvSpPr>
          <p:nvPr/>
        </p:nvSpPr>
        <p:spPr bwMode="auto">
          <a:xfrm>
            <a:off x="7858125" y="394652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56" name="AutoShape 40"/>
          <p:cNvSpPr>
            <a:spLocks/>
          </p:cNvSpPr>
          <p:nvPr/>
        </p:nvSpPr>
        <p:spPr bwMode="auto">
          <a:xfrm>
            <a:off x="8801100" y="5168900"/>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57" name="AutoShape 41"/>
          <p:cNvSpPr>
            <a:spLocks/>
          </p:cNvSpPr>
          <p:nvPr/>
        </p:nvSpPr>
        <p:spPr bwMode="auto">
          <a:xfrm>
            <a:off x="7678739" y="4119563"/>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58" name="AutoShape 42"/>
          <p:cNvSpPr>
            <a:spLocks/>
          </p:cNvSpPr>
          <p:nvPr/>
        </p:nvSpPr>
        <p:spPr bwMode="auto">
          <a:xfrm>
            <a:off x="8070850" y="3821113"/>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59" name="AutoShape 43"/>
          <p:cNvSpPr>
            <a:spLocks/>
          </p:cNvSpPr>
          <p:nvPr/>
        </p:nvSpPr>
        <p:spPr bwMode="auto">
          <a:xfrm>
            <a:off x="8801100" y="4402138"/>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60" name="AutoShape 44"/>
          <p:cNvSpPr>
            <a:spLocks/>
          </p:cNvSpPr>
          <p:nvPr/>
        </p:nvSpPr>
        <p:spPr bwMode="auto">
          <a:xfrm>
            <a:off x="10102850" y="555942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61" name="AutoShape 45"/>
          <p:cNvSpPr>
            <a:spLocks/>
          </p:cNvSpPr>
          <p:nvPr/>
        </p:nvSpPr>
        <p:spPr bwMode="auto">
          <a:xfrm>
            <a:off x="8329614" y="3778250"/>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62" name="AutoShape 46"/>
          <p:cNvSpPr>
            <a:spLocks/>
          </p:cNvSpPr>
          <p:nvPr/>
        </p:nvSpPr>
        <p:spPr bwMode="auto">
          <a:xfrm>
            <a:off x="8542339" y="3841750"/>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63" name="Line 47"/>
          <p:cNvSpPr>
            <a:spLocks noChangeShapeType="1"/>
          </p:cNvSpPr>
          <p:nvPr/>
        </p:nvSpPr>
        <p:spPr bwMode="auto">
          <a:xfrm flipH="1" flipV="1">
            <a:off x="8848725" y="4660901"/>
            <a:ext cx="7938" cy="2333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64" name="Oval 48"/>
          <p:cNvSpPr>
            <a:spLocks/>
          </p:cNvSpPr>
          <p:nvPr/>
        </p:nvSpPr>
        <p:spPr bwMode="auto">
          <a:xfrm>
            <a:off x="8832850" y="4929189"/>
            <a:ext cx="71438" cy="71437"/>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65" name="Line 49"/>
          <p:cNvSpPr>
            <a:spLocks noChangeShapeType="1"/>
          </p:cNvSpPr>
          <p:nvPr/>
        </p:nvSpPr>
        <p:spPr bwMode="auto">
          <a:xfrm>
            <a:off x="8955089" y="4630739"/>
            <a:ext cx="1089025" cy="2635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66" name="Line 50"/>
          <p:cNvSpPr>
            <a:spLocks noChangeShapeType="1"/>
          </p:cNvSpPr>
          <p:nvPr/>
        </p:nvSpPr>
        <p:spPr bwMode="auto">
          <a:xfrm flipH="1" flipV="1">
            <a:off x="10137775" y="4973639"/>
            <a:ext cx="6350" cy="39687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67" name="AutoShape 51"/>
          <p:cNvSpPr>
            <a:spLocks/>
          </p:cNvSpPr>
          <p:nvPr/>
        </p:nvSpPr>
        <p:spPr bwMode="auto">
          <a:xfrm rot="14292530">
            <a:off x="9906794" y="4720432"/>
            <a:ext cx="298450" cy="42862"/>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9268" name="Line 52"/>
          <p:cNvSpPr>
            <a:spLocks noChangeShapeType="1"/>
          </p:cNvSpPr>
          <p:nvPr/>
        </p:nvSpPr>
        <p:spPr bwMode="auto">
          <a:xfrm flipH="1" flipV="1">
            <a:off x="9966325" y="4551363"/>
            <a:ext cx="1588" cy="4921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69" name="Line 53"/>
          <p:cNvSpPr>
            <a:spLocks noChangeShapeType="1"/>
          </p:cNvSpPr>
          <p:nvPr/>
        </p:nvSpPr>
        <p:spPr bwMode="auto">
          <a:xfrm flipH="1" flipV="1">
            <a:off x="8947151" y="3940175"/>
            <a:ext cx="1012825" cy="55403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70" name="Line 54"/>
          <p:cNvSpPr>
            <a:spLocks noChangeShapeType="1"/>
          </p:cNvSpPr>
          <p:nvPr/>
        </p:nvSpPr>
        <p:spPr bwMode="auto">
          <a:xfrm flipH="1" flipV="1">
            <a:off x="8826500" y="3648076"/>
            <a:ext cx="57150" cy="1936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71" name="Line 55"/>
          <p:cNvSpPr>
            <a:spLocks noChangeShapeType="1"/>
          </p:cNvSpPr>
          <p:nvPr/>
        </p:nvSpPr>
        <p:spPr bwMode="auto">
          <a:xfrm>
            <a:off x="8905875" y="3767139"/>
            <a:ext cx="50800" cy="147637"/>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72" name="Line 56"/>
          <p:cNvSpPr>
            <a:spLocks noChangeShapeType="1"/>
          </p:cNvSpPr>
          <p:nvPr/>
        </p:nvSpPr>
        <p:spPr bwMode="auto">
          <a:xfrm flipH="1">
            <a:off x="8883650" y="3771901"/>
            <a:ext cx="20638" cy="74613"/>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73" name="Oval 57"/>
          <p:cNvSpPr>
            <a:spLocks/>
          </p:cNvSpPr>
          <p:nvPr/>
        </p:nvSpPr>
        <p:spPr bwMode="auto">
          <a:xfrm>
            <a:off x="8780464" y="3513139"/>
            <a:ext cx="122237" cy="122237"/>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74" name="Rectangle 58"/>
          <p:cNvSpPr>
            <a:spLocks/>
          </p:cNvSpPr>
          <p:nvPr/>
        </p:nvSpPr>
        <p:spPr bwMode="auto">
          <a:xfrm>
            <a:off x="7400926" y="4878389"/>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9275" name="Rectangle 59"/>
          <p:cNvSpPr>
            <a:spLocks/>
          </p:cNvSpPr>
          <p:nvPr/>
        </p:nvSpPr>
        <p:spPr bwMode="auto">
          <a:xfrm>
            <a:off x="8597901" y="4478339"/>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9276" name="Rectangle 60"/>
          <p:cNvSpPr>
            <a:spLocks/>
          </p:cNvSpPr>
          <p:nvPr/>
        </p:nvSpPr>
        <p:spPr bwMode="auto">
          <a:xfrm>
            <a:off x="8612189" y="5005389"/>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9277" name="Rectangle 61"/>
          <p:cNvSpPr>
            <a:spLocks/>
          </p:cNvSpPr>
          <p:nvPr/>
        </p:nvSpPr>
        <p:spPr bwMode="auto">
          <a:xfrm>
            <a:off x="9910764" y="5402264"/>
            <a:ext cx="17088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a:t>
            </a:r>
          </a:p>
        </p:txBody>
      </p:sp>
      <p:grpSp>
        <p:nvGrpSpPr>
          <p:cNvPr id="9278" name="Group 62"/>
          <p:cNvGrpSpPr>
            <a:grpSpLocks/>
          </p:cNvGrpSpPr>
          <p:nvPr/>
        </p:nvGrpSpPr>
        <p:grpSpPr bwMode="auto">
          <a:xfrm>
            <a:off x="2092326" y="6348415"/>
            <a:ext cx="748107" cy="200055"/>
            <a:chOff x="0" y="0"/>
            <a:chExt cx="748545" cy="199441"/>
          </a:xfrm>
        </p:grpSpPr>
        <p:sp>
          <p:nvSpPr>
            <p:cNvPr id="9279" name="Rectangle 63"/>
            <p:cNvSpPr>
              <a:spLocks/>
            </p:cNvSpPr>
            <p:nvPr/>
          </p:nvSpPr>
          <p:spPr bwMode="auto">
            <a:xfrm>
              <a:off x="174975" y="0"/>
              <a:ext cx="573570" cy="19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Filippo Treno</a:t>
              </a:r>
            </a:p>
          </p:txBody>
        </p:sp>
        <p:pic>
          <p:nvPicPr>
            <p:cNvPr id="9280" name="Picture 64"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576298333"/>
      </p:ext>
    </p:extLst>
  </p:cSld>
  <p:clrMapOvr>
    <a:masterClrMapping/>
  </p:clrMapOvr>
  <p:transition spd="med"/>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215152" y="1909483"/>
            <a:ext cx="1896035" cy="646331"/>
          </a:xfrm>
          <a:prstGeom prst="rect">
            <a:avLst/>
          </a:prstGeom>
          <a:noFill/>
        </p:spPr>
        <p:txBody>
          <a:bodyPr wrap="square" rtlCol="0">
            <a:spAutoFit/>
          </a:bodyPr>
          <a:lstStyle/>
          <a:p>
            <a:pPr algn="ctr"/>
            <a:r>
              <a:rPr lang="it-IT" dirty="0" smtClean="0"/>
              <a:t>Tecnico Federale</a:t>
            </a:r>
          </a:p>
          <a:p>
            <a:pPr algn="ctr"/>
            <a:r>
              <a:rPr lang="it-IT" dirty="0" smtClean="0"/>
              <a:t>Elia </a:t>
            </a:r>
            <a:r>
              <a:rPr lang="it-IT" dirty="0" err="1" smtClean="0"/>
              <a:t>Zorzan</a:t>
            </a:r>
            <a:endParaRPr lang="it-IT" dirty="0"/>
          </a:p>
        </p:txBody>
      </p:sp>
    </p:spTree>
    <p:extLst>
      <p:ext uri="{BB962C8B-B14F-4D97-AF65-F5344CB8AC3E}">
        <p14:creationId xmlns:p14="http://schemas.microsoft.com/office/powerpoint/2010/main" val="1694597429"/>
      </p:ext>
    </p:extLst>
  </p:cSld>
  <p:clrMapOvr>
    <a:masterClrMapping/>
  </p:clrMapOvr>
  <p:transition spd="med"/>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ph type="title" idx="4294967295"/>
          </p:nvPr>
        </p:nvSpPr>
        <p:spPr>
          <a:xfrm>
            <a:off x="844550" y="475457"/>
            <a:ext cx="10502900" cy="1143794"/>
          </a:xfrm>
        </p:spPr>
        <p:txBody>
          <a:bodyPr/>
          <a:lstStyle/>
          <a:p>
            <a:r>
              <a:rPr lang="it-IT" altLang="it-IT"/>
              <a:t>Technical Skill</a:t>
            </a:r>
          </a:p>
        </p:txBody>
      </p:sp>
      <p:grpSp>
        <p:nvGrpSpPr>
          <p:cNvPr id="4098" name="Group 2"/>
          <p:cNvGrpSpPr>
            <a:grpSpLocks/>
          </p:cNvGrpSpPr>
          <p:nvPr/>
        </p:nvGrpSpPr>
        <p:grpSpPr bwMode="auto">
          <a:xfrm>
            <a:off x="392113" y="6448426"/>
            <a:ext cx="329254" cy="146194"/>
            <a:chOff x="0" y="0"/>
            <a:chExt cx="658253" cy="291489"/>
          </a:xfrm>
        </p:grpSpPr>
        <p:sp>
          <p:nvSpPr>
            <p:cNvPr id="4099" name="Rectangle 3"/>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4100" name="Picture 4"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53172256"/>
      </p:ext>
    </p:extLst>
  </p:cSld>
  <p:clrMapOvr>
    <a:masterClrMapping/>
  </p:clrMapOvr>
  <p:transition spd="med"/>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2" name="Rectangle 2"/>
          <p:cNvSpPr>
            <a:spLocks/>
          </p:cNvSpPr>
          <p:nvPr/>
        </p:nvSpPr>
        <p:spPr bwMode="auto">
          <a:xfrm>
            <a:off x="335757" y="152400"/>
            <a:ext cx="6840538" cy="5539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050" dirty="0"/>
              <a:t>Drive and pass</a:t>
            </a:r>
          </a:p>
          <a:p>
            <a:pPr algn="l"/>
            <a:r>
              <a:rPr lang="it-IT" altLang="it-IT" sz="1050" dirty="0" err="1"/>
              <a:t>Description</a:t>
            </a:r>
            <a:endParaRPr lang="it-IT" altLang="it-IT" sz="1050" dirty="0"/>
          </a:p>
          <a:p>
            <a:pPr algn="l"/>
            <a:r>
              <a:rPr lang="it-IT" altLang="it-IT" sz="2400" dirty="0"/>
              <a:t>Drive the </a:t>
            </a:r>
            <a:r>
              <a:rPr lang="it-IT" altLang="it-IT" sz="2400" dirty="0" err="1"/>
              <a:t>ball</a:t>
            </a:r>
            <a:r>
              <a:rPr lang="it-IT" altLang="it-IT" sz="2400" dirty="0"/>
              <a:t> from the start (</a:t>
            </a:r>
            <a:r>
              <a:rPr lang="it-IT" altLang="it-IT" sz="2400" dirty="0" err="1"/>
              <a:t>yellow</a:t>
            </a:r>
            <a:r>
              <a:rPr lang="it-IT" altLang="it-IT" sz="2400" dirty="0"/>
              <a:t> player) to </a:t>
            </a:r>
            <a:r>
              <a:rPr lang="it-IT" altLang="it-IT" sz="2400" dirty="0" err="1"/>
              <a:t>central</a:t>
            </a:r>
            <a:r>
              <a:rPr lang="it-IT" altLang="it-IT" sz="2400" dirty="0"/>
              <a:t> </a:t>
            </a:r>
            <a:r>
              <a:rPr lang="it-IT" altLang="it-IT" sz="2400" dirty="0" err="1"/>
              <a:t>cone</a:t>
            </a:r>
            <a:r>
              <a:rPr lang="it-IT" altLang="it-IT" sz="2400" dirty="0"/>
              <a:t>, pass the </a:t>
            </a:r>
            <a:r>
              <a:rPr lang="it-IT" altLang="it-IT" sz="2400" dirty="0" err="1"/>
              <a:t>ball</a:t>
            </a:r>
            <a:r>
              <a:rPr lang="it-IT" altLang="it-IT" sz="2400" dirty="0"/>
              <a:t> to the </a:t>
            </a:r>
            <a:r>
              <a:rPr lang="it-IT" altLang="it-IT" sz="2400" dirty="0" err="1"/>
              <a:t>left</a:t>
            </a:r>
            <a:r>
              <a:rPr lang="it-IT" altLang="it-IT" sz="2400" dirty="0"/>
              <a:t> (blue player) with </a:t>
            </a:r>
            <a:r>
              <a:rPr lang="it-IT" altLang="it-IT" sz="2400" dirty="0" err="1"/>
              <a:t>push</a:t>
            </a:r>
            <a:r>
              <a:rPr lang="it-IT" altLang="it-IT" sz="2400" dirty="0"/>
              <a:t> pass.</a:t>
            </a:r>
          </a:p>
          <a:p>
            <a:pPr algn="l"/>
            <a:endParaRPr lang="it-IT" altLang="it-IT" sz="1050" dirty="0"/>
          </a:p>
          <a:p>
            <a:pPr algn="l"/>
            <a:r>
              <a:rPr lang="it-IT" altLang="it-IT" sz="1050" dirty="0"/>
              <a:t>Development:</a:t>
            </a:r>
          </a:p>
          <a:p>
            <a:pPr algn="l">
              <a:buSzPct val="100000"/>
              <a:buFontTx/>
              <a:buChar char="-"/>
            </a:pPr>
            <a:r>
              <a:rPr lang="it-IT" altLang="it-IT" sz="2400" dirty="0"/>
              <a:t>Starts to drive with a </a:t>
            </a:r>
            <a:r>
              <a:rPr lang="it-IT" altLang="it-IT" sz="2400" dirty="0" err="1"/>
              <a:t>fake</a:t>
            </a:r>
            <a:endParaRPr lang="it-IT" altLang="it-IT" sz="2400" dirty="0"/>
          </a:p>
          <a:p>
            <a:pPr algn="l">
              <a:buSzPct val="100000"/>
              <a:buFontTx/>
              <a:buChar char="-"/>
            </a:pPr>
            <a:r>
              <a:rPr lang="it-IT" altLang="it-IT" sz="2400" dirty="0"/>
              <a:t>Drive over an </a:t>
            </a:r>
            <a:r>
              <a:rPr lang="it-IT" altLang="it-IT" sz="2400" dirty="0" err="1"/>
              <a:t>obstacle</a:t>
            </a:r>
            <a:endParaRPr lang="it-IT" altLang="it-IT" sz="2400" dirty="0"/>
          </a:p>
          <a:p>
            <a:pPr algn="l">
              <a:buSzPct val="100000"/>
              <a:buFontTx/>
              <a:buChar char="-"/>
            </a:pPr>
            <a:r>
              <a:rPr lang="it-IT" altLang="it-IT" sz="2400" dirty="0"/>
              <a:t>To do a “no-look pass”</a:t>
            </a:r>
          </a:p>
          <a:p>
            <a:pPr algn="l">
              <a:buSzPct val="100000"/>
              <a:buFontTx/>
              <a:buChar char="-"/>
            </a:pPr>
            <a:r>
              <a:rPr lang="it-IT" altLang="it-IT" sz="2400" dirty="0"/>
              <a:t>With a reverse </a:t>
            </a:r>
            <a:r>
              <a:rPr lang="it-IT" altLang="it-IT" sz="2400" dirty="0" err="1"/>
              <a:t>push</a:t>
            </a:r>
            <a:r>
              <a:rPr lang="it-IT" altLang="it-IT" sz="2400" dirty="0"/>
              <a:t> pass</a:t>
            </a:r>
          </a:p>
          <a:p>
            <a:pPr algn="l">
              <a:buSzPct val="100000"/>
              <a:buFontTx/>
              <a:buChar char="-"/>
            </a:pPr>
            <a:r>
              <a:rPr lang="it-IT" altLang="it-IT" sz="2400" dirty="0"/>
              <a:t>First player (</a:t>
            </a:r>
            <a:r>
              <a:rPr lang="it-IT" altLang="it-IT" sz="2400" dirty="0" err="1"/>
              <a:t>yellow</a:t>
            </a:r>
            <a:r>
              <a:rPr lang="it-IT" altLang="it-IT" sz="2400" dirty="0"/>
              <a:t> player) drive </a:t>
            </a:r>
            <a:r>
              <a:rPr lang="it-IT" altLang="it-IT" sz="2400" dirty="0" err="1"/>
              <a:t>ball</a:t>
            </a:r>
            <a:r>
              <a:rPr lang="it-IT" altLang="it-IT" sz="2400" dirty="0"/>
              <a:t> from start to the centre and </a:t>
            </a:r>
            <a:r>
              <a:rPr lang="it-IT" altLang="it-IT" sz="2400" dirty="0" err="1"/>
              <a:t>leaves</a:t>
            </a:r>
            <a:r>
              <a:rPr lang="it-IT" altLang="it-IT" sz="2400" dirty="0"/>
              <a:t> </a:t>
            </a:r>
            <a:r>
              <a:rPr lang="it-IT" altLang="it-IT" sz="2400" dirty="0" err="1"/>
              <a:t>ball</a:t>
            </a:r>
            <a:r>
              <a:rPr lang="it-IT" altLang="it-IT" sz="2400" dirty="0"/>
              <a:t> in the centre, </a:t>
            </a:r>
            <a:r>
              <a:rPr lang="it-IT" altLang="it-IT" sz="2400" dirty="0" err="1"/>
              <a:t>second</a:t>
            </a:r>
            <a:r>
              <a:rPr lang="it-IT" altLang="it-IT" sz="2400" dirty="0"/>
              <a:t> player (blue player) </a:t>
            </a:r>
            <a:r>
              <a:rPr lang="it-IT" altLang="it-IT" sz="2400" dirty="0" err="1"/>
              <a:t>pick</a:t>
            </a:r>
            <a:r>
              <a:rPr lang="it-IT" altLang="it-IT" sz="2400" dirty="0"/>
              <a:t> the </a:t>
            </a:r>
            <a:r>
              <a:rPr lang="it-IT" altLang="it-IT" sz="2400" dirty="0" err="1"/>
              <a:t>ball</a:t>
            </a:r>
            <a:r>
              <a:rPr lang="it-IT" altLang="it-IT" sz="2400" dirty="0"/>
              <a:t> and go</a:t>
            </a:r>
          </a:p>
          <a:p>
            <a:pPr algn="l">
              <a:buSzPct val="100000"/>
              <a:buFontTx/>
              <a:buChar char="-"/>
            </a:pPr>
            <a:r>
              <a:rPr lang="it-IT" altLang="it-IT" sz="2400" dirty="0" err="1"/>
              <a:t>All</a:t>
            </a:r>
            <a:r>
              <a:rPr lang="it-IT" altLang="it-IT" sz="2400" dirty="0"/>
              <a:t> </a:t>
            </a:r>
            <a:r>
              <a:rPr lang="it-IT" altLang="it-IT" sz="2400" dirty="0" err="1"/>
              <a:t>together</a:t>
            </a:r>
            <a:r>
              <a:rPr lang="it-IT" altLang="it-IT" sz="2400" dirty="0"/>
              <a:t> </a:t>
            </a:r>
            <a:r>
              <a:rPr lang="it-IT" altLang="it-IT" sz="2400" dirty="0" err="1"/>
              <a:t>starts</a:t>
            </a:r>
            <a:r>
              <a:rPr lang="it-IT" altLang="it-IT" sz="2400" dirty="0"/>
              <a:t> (no </a:t>
            </a:r>
            <a:r>
              <a:rPr lang="it-IT" altLang="it-IT" sz="2400" dirty="0" err="1"/>
              <a:t>collision</a:t>
            </a:r>
            <a:r>
              <a:rPr lang="it-IT" altLang="it-IT" sz="2400" dirty="0"/>
              <a:t>)</a:t>
            </a:r>
          </a:p>
          <a:p>
            <a:pPr algn="l">
              <a:buSzPct val="100000"/>
              <a:buFontTx/>
              <a:buChar char="-"/>
            </a:pPr>
            <a:r>
              <a:rPr lang="it-IT" altLang="it-IT" sz="2400" dirty="0" err="1"/>
              <a:t>Receive</a:t>
            </a:r>
            <a:r>
              <a:rPr lang="it-IT" altLang="it-IT" sz="2400" dirty="0"/>
              <a:t> from </a:t>
            </a:r>
            <a:r>
              <a:rPr lang="it-IT" altLang="it-IT" sz="2400" dirty="0" err="1"/>
              <a:t>frontal</a:t>
            </a:r>
            <a:r>
              <a:rPr lang="it-IT" altLang="it-IT" sz="2400" dirty="0"/>
              <a:t> pass, </a:t>
            </a:r>
            <a:r>
              <a:rPr lang="it-IT" altLang="it-IT" sz="2400" dirty="0" err="1"/>
              <a:t>keep</a:t>
            </a:r>
            <a:r>
              <a:rPr lang="it-IT" altLang="it-IT" sz="2400" dirty="0"/>
              <a:t> the </a:t>
            </a:r>
            <a:r>
              <a:rPr lang="it-IT" altLang="it-IT" sz="2400" dirty="0" err="1"/>
              <a:t>ball</a:t>
            </a:r>
            <a:r>
              <a:rPr lang="it-IT" altLang="it-IT" sz="2400" dirty="0"/>
              <a:t> and pass</a:t>
            </a:r>
          </a:p>
        </p:txBody>
      </p:sp>
      <p:sp>
        <p:nvSpPr>
          <p:cNvPr id="5123" name="AutoShape 3"/>
          <p:cNvSpPr>
            <a:spLocks/>
          </p:cNvSpPr>
          <p:nvPr/>
        </p:nvSpPr>
        <p:spPr bwMode="auto">
          <a:xfrm>
            <a:off x="9120188" y="2240757"/>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24" name="AutoShape 4"/>
          <p:cNvSpPr>
            <a:spLocks/>
          </p:cNvSpPr>
          <p:nvPr/>
        </p:nvSpPr>
        <p:spPr bwMode="auto">
          <a:xfrm>
            <a:off x="9120188" y="2924969"/>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25" name="AutoShape 5"/>
          <p:cNvSpPr>
            <a:spLocks/>
          </p:cNvSpPr>
          <p:nvPr/>
        </p:nvSpPr>
        <p:spPr bwMode="auto">
          <a:xfrm>
            <a:off x="10056813" y="2960688"/>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26" name="AutoShape 6"/>
          <p:cNvSpPr>
            <a:spLocks/>
          </p:cNvSpPr>
          <p:nvPr/>
        </p:nvSpPr>
        <p:spPr bwMode="auto">
          <a:xfrm>
            <a:off x="10056813" y="2240757"/>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27" name="AutoShape 7"/>
          <p:cNvSpPr>
            <a:spLocks/>
          </p:cNvSpPr>
          <p:nvPr/>
        </p:nvSpPr>
        <p:spPr bwMode="auto">
          <a:xfrm>
            <a:off x="9588500" y="2636838"/>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28" name="Oval 8"/>
          <p:cNvSpPr>
            <a:spLocks/>
          </p:cNvSpPr>
          <p:nvPr/>
        </p:nvSpPr>
        <p:spPr bwMode="auto">
          <a:xfrm>
            <a:off x="8868569" y="2132807"/>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29" name="Oval 9"/>
          <p:cNvSpPr>
            <a:spLocks/>
          </p:cNvSpPr>
          <p:nvPr/>
        </p:nvSpPr>
        <p:spPr bwMode="auto">
          <a:xfrm>
            <a:off x="8944769" y="2209007"/>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30" name="Oval 10"/>
          <p:cNvSpPr>
            <a:spLocks/>
          </p:cNvSpPr>
          <p:nvPr/>
        </p:nvSpPr>
        <p:spPr bwMode="auto">
          <a:xfrm>
            <a:off x="10236200" y="3032919"/>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31" name="Oval 11"/>
          <p:cNvSpPr>
            <a:spLocks/>
          </p:cNvSpPr>
          <p:nvPr/>
        </p:nvSpPr>
        <p:spPr bwMode="auto">
          <a:xfrm>
            <a:off x="10128250" y="2997200"/>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32" name="Oval 12"/>
          <p:cNvSpPr>
            <a:spLocks/>
          </p:cNvSpPr>
          <p:nvPr/>
        </p:nvSpPr>
        <p:spPr bwMode="auto">
          <a:xfrm>
            <a:off x="8868569" y="2924969"/>
            <a:ext cx="61119" cy="5953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33" name="Oval 13"/>
          <p:cNvSpPr>
            <a:spLocks/>
          </p:cNvSpPr>
          <p:nvPr/>
        </p:nvSpPr>
        <p:spPr bwMode="auto">
          <a:xfrm>
            <a:off x="8944769" y="3001169"/>
            <a:ext cx="61119" cy="5953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34" name="Oval 14"/>
          <p:cNvSpPr>
            <a:spLocks/>
          </p:cNvSpPr>
          <p:nvPr/>
        </p:nvSpPr>
        <p:spPr bwMode="auto">
          <a:xfrm>
            <a:off x="10236200" y="2168525"/>
            <a:ext cx="61119" cy="5953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35" name="Oval 15"/>
          <p:cNvSpPr>
            <a:spLocks/>
          </p:cNvSpPr>
          <p:nvPr/>
        </p:nvSpPr>
        <p:spPr bwMode="auto">
          <a:xfrm>
            <a:off x="10128250" y="2205038"/>
            <a:ext cx="61119" cy="5953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36" name="Oval 16"/>
          <p:cNvSpPr>
            <a:spLocks/>
          </p:cNvSpPr>
          <p:nvPr/>
        </p:nvSpPr>
        <p:spPr bwMode="auto">
          <a:xfrm>
            <a:off x="9192419" y="2997200"/>
            <a:ext cx="31750" cy="31750"/>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37" name="Oval 17"/>
          <p:cNvSpPr>
            <a:spLocks/>
          </p:cNvSpPr>
          <p:nvPr/>
        </p:nvSpPr>
        <p:spPr bwMode="auto">
          <a:xfrm>
            <a:off x="9948069" y="2240757"/>
            <a:ext cx="31750" cy="31750"/>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38" name="AutoShape 18"/>
          <p:cNvSpPr>
            <a:spLocks/>
          </p:cNvSpPr>
          <p:nvPr/>
        </p:nvSpPr>
        <p:spPr bwMode="auto">
          <a:xfrm rot="5400000">
            <a:off x="9444435" y="2276872"/>
            <a:ext cx="431800" cy="432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25400" cap="flat" cmpd="sng">
            <a:solidFill>
              <a:srgbClr val="000000"/>
            </a:solidFill>
            <a:prstDash val="solid"/>
            <a:miter lim="400000"/>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it-IT" altLang="it-IT" sz="900"/>
          </a:p>
        </p:txBody>
      </p:sp>
      <p:sp>
        <p:nvSpPr>
          <p:cNvPr id="5139" name="AutoShape 19"/>
          <p:cNvSpPr>
            <a:spLocks/>
          </p:cNvSpPr>
          <p:nvPr/>
        </p:nvSpPr>
        <p:spPr bwMode="auto">
          <a:xfrm flipV="1">
            <a:off x="9264650" y="2672557"/>
            <a:ext cx="539750"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25400" cap="flat" cmpd="sng">
            <a:solidFill>
              <a:srgbClr val="000000"/>
            </a:solidFill>
            <a:prstDash val="solid"/>
            <a:miter lim="400000"/>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it-IT" altLang="it-IT" sz="900"/>
          </a:p>
        </p:txBody>
      </p:sp>
      <p:sp>
        <p:nvSpPr>
          <p:cNvPr id="5140" name="Line 20"/>
          <p:cNvSpPr>
            <a:spLocks noChangeShapeType="1"/>
          </p:cNvSpPr>
          <p:nvPr/>
        </p:nvSpPr>
        <p:spPr bwMode="auto">
          <a:xfrm flipH="1" flipV="1">
            <a:off x="9084469" y="2348707"/>
            <a:ext cx="719931" cy="323056"/>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5141" name="Line 21"/>
          <p:cNvSpPr>
            <a:spLocks noChangeShapeType="1"/>
          </p:cNvSpPr>
          <p:nvPr/>
        </p:nvSpPr>
        <p:spPr bwMode="auto">
          <a:xfrm>
            <a:off x="9444038" y="2744788"/>
            <a:ext cx="540544" cy="251619"/>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grpSp>
        <p:nvGrpSpPr>
          <p:cNvPr id="5142" name="Group 22"/>
          <p:cNvGrpSpPr>
            <a:grpSpLocks/>
          </p:cNvGrpSpPr>
          <p:nvPr/>
        </p:nvGrpSpPr>
        <p:grpSpPr bwMode="auto">
          <a:xfrm>
            <a:off x="392113" y="6448426"/>
            <a:ext cx="329254" cy="146194"/>
            <a:chOff x="0" y="0"/>
            <a:chExt cx="658253" cy="291489"/>
          </a:xfrm>
        </p:grpSpPr>
        <p:sp>
          <p:nvSpPr>
            <p:cNvPr id="5143" name="Rectangle 23"/>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5144" name="Picture 24"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901001885"/>
      </p:ext>
    </p:extLst>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8434" name="Group 2"/>
          <p:cNvGrpSpPr>
            <a:grpSpLocks/>
          </p:cNvGrpSpPr>
          <p:nvPr/>
        </p:nvGrpSpPr>
        <p:grpSpPr bwMode="auto">
          <a:xfrm>
            <a:off x="2880519" y="171450"/>
            <a:ext cx="1620044" cy="653072"/>
            <a:chOff x="0" y="0"/>
            <a:chExt cx="3240005" cy="1305741"/>
          </a:xfrm>
        </p:grpSpPr>
        <p:sp>
          <p:nvSpPr>
            <p:cNvPr id="18435" name="Rectangle 3"/>
            <p:cNvSpPr>
              <a:spLocks/>
            </p:cNvSpPr>
            <p:nvPr/>
          </p:nvSpPr>
          <p:spPr bwMode="auto">
            <a:xfrm>
              <a:off x="0" y="0"/>
              <a:ext cx="3240005" cy="1305741"/>
            </a:xfrm>
            <a:prstGeom prst="rect">
              <a:avLst/>
            </a:prstGeom>
            <a:solidFill>
              <a:srgbClr val="F76028"/>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1500">
                <a:solidFill>
                  <a:srgbClr val="FFFFFF"/>
                </a:solidFill>
                <a:latin typeface="Calibri" charset="0"/>
                <a:ea typeface="Calibri" charset="0"/>
                <a:cs typeface="Calibri" charset="0"/>
                <a:sym typeface="Calibri" charset="0"/>
              </a:endParaRPr>
            </a:p>
          </p:txBody>
        </p:sp>
        <p:sp>
          <p:nvSpPr>
            <p:cNvPr id="18436" name="Rectangle 4"/>
            <p:cNvSpPr>
              <a:spLocks/>
            </p:cNvSpPr>
            <p:nvPr/>
          </p:nvSpPr>
          <p:spPr bwMode="auto">
            <a:xfrm>
              <a:off x="520939" y="382806"/>
              <a:ext cx="2198126" cy="553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algn="l"/>
              <a:r>
                <a:rPr lang="it-IT" altLang="it-IT" sz="1500" b="1" i="1">
                  <a:latin typeface="Calibri" charset="0"/>
                  <a:ea typeface="Calibri" charset="0"/>
                  <a:cs typeface="Calibri" charset="0"/>
                  <a:sym typeface="Calibri" charset="0"/>
                </a:rPr>
                <a:t>Game Phase</a:t>
              </a:r>
            </a:p>
          </p:txBody>
        </p:sp>
      </p:grpSp>
      <p:sp>
        <p:nvSpPr>
          <p:cNvPr id="18437" name="Line 5"/>
          <p:cNvSpPr>
            <a:spLocks noChangeShapeType="1"/>
          </p:cNvSpPr>
          <p:nvPr/>
        </p:nvSpPr>
        <p:spPr bwMode="auto">
          <a:xfrm>
            <a:off x="9879807" y="1578769"/>
            <a:ext cx="559594" cy="1621631"/>
          </a:xfrm>
          <a:prstGeom prst="line">
            <a:avLst/>
          </a:prstGeom>
          <a:noFill/>
          <a:ln w="5715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8438" name="Oval 6"/>
          <p:cNvSpPr>
            <a:spLocks/>
          </p:cNvSpPr>
          <p:nvPr/>
        </p:nvSpPr>
        <p:spPr bwMode="auto">
          <a:xfrm>
            <a:off x="10972007" y="3205163"/>
            <a:ext cx="205581" cy="1865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8439" name="Oval 7"/>
          <p:cNvSpPr>
            <a:spLocks/>
          </p:cNvSpPr>
          <p:nvPr/>
        </p:nvSpPr>
        <p:spPr bwMode="auto">
          <a:xfrm>
            <a:off x="10160000" y="1702594"/>
            <a:ext cx="205582" cy="18573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8440" name="Oval 8"/>
          <p:cNvSpPr>
            <a:spLocks/>
          </p:cNvSpPr>
          <p:nvPr/>
        </p:nvSpPr>
        <p:spPr bwMode="auto">
          <a:xfrm>
            <a:off x="11432382" y="2215357"/>
            <a:ext cx="204788"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8441" name="Oval 9"/>
          <p:cNvSpPr>
            <a:spLocks/>
          </p:cNvSpPr>
          <p:nvPr/>
        </p:nvSpPr>
        <p:spPr bwMode="auto">
          <a:xfrm>
            <a:off x="8786019" y="1754982"/>
            <a:ext cx="205581"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8442" name="Group 10"/>
          <p:cNvGrpSpPr>
            <a:grpSpLocks/>
          </p:cNvGrpSpPr>
          <p:nvPr/>
        </p:nvGrpSpPr>
        <p:grpSpPr bwMode="auto">
          <a:xfrm>
            <a:off x="9478963" y="3665538"/>
            <a:ext cx="365125" cy="364332"/>
            <a:chOff x="0" y="0"/>
            <a:chExt cx="730004" cy="730004"/>
          </a:xfrm>
        </p:grpSpPr>
        <p:sp>
          <p:nvSpPr>
            <p:cNvPr id="18443" name="AutoShape 11" descr="image1.png"/>
            <p:cNvSpPr>
              <a:spLocks/>
            </p:cNvSpPr>
            <p:nvPr/>
          </p:nvSpPr>
          <p:spPr bwMode="auto">
            <a:xfrm>
              <a:off x="0" y="0"/>
              <a:ext cx="730004" cy="7300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10800" y="21600"/>
                  </a:lnTo>
                  <a:lnTo>
                    <a:pt x="21600" y="10800"/>
                  </a:lnTo>
                  <a:lnTo>
                    <a:pt x="10800" y="0"/>
                  </a:lnTo>
                  <a:close/>
                </a:path>
              </a:pathLst>
            </a:custGeom>
            <a:blipFill dpi="0" rotWithShape="0">
              <a:blip r:embed="rId3"/>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8444" name="Rectangle 12"/>
            <p:cNvSpPr>
              <a:spLocks/>
            </p:cNvSpPr>
            <p:nvPr/>
          </p:nvSpPr>
          <p:spPr bwMode="auto">
            <a:xfrm>
              <a:off x="140823" y="159439"/>
              <a:ext cx="448357" cy="41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rPr>
                <a:t>C</a:t>
              </a:r>
            </a:p>
          </p:txBody>
        </p:sp>
      </p:grpSp>
      <p:sp>
        <p:nvSpPr>
          <p:cNvPr id="18445" name="Oval 13"/>
          <p:cNvSpPr>
            <a:spLocks/>
          </p:cNvSpPr>
          <p:nvPr/>
        </p:nvSpPr>
        <p:spPr bwMode="auto">
          <a:xfrm>
            <a:off x="10263188" y="1142207"/>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8446" name="Oval 14"/>
          <p:cNvSpPr>
            <a:spLocks/>
          </p:cNvSpPr>
          <p:nvPr/>
        </p:nvSpPr>
        <p:spPr bwMode="auto">
          <a:xfrm>
            <a:off x="9984582" y="1392238"/>
            <a:ext cx="204788" cy="186532"/>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8447" name="Oval 15"/>
          <p:cNvSpPr>
            <a:spLocks/>
          </p:cNvSpPr>
          <p:nvPr/>
        </p:nvSpPr>
        <p:spPr bwMode="auto">
          <a:xfrm>
            <a:off x="10759282" y="2620169"/>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8448" name="Line 16"/>
          <p:cNvSpPr>
            <a:spLocks noChangeShapeType="1"/>
          </p:cNvSpPr>
          <p:nvPr/>
        </p:nvSpPr>
        <p:spPr bwMode="auto">
          <a:xfrm flipH="1">
            <a:off x="8990807" y="1578769"/>
            <a:ext cx="308769" cy="1620838"/>
          </a:xfrm>
          <a:prstGeom prst="line">
            <a:avLst/>
          </a:prstGeom>
          <a:noFill/>
          <a:ln w="5715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8449" name="Oval 17"/>
          <p:cNvSpPr>
            <a:spLocks/>
          </p:cNvSpPr>
          <p:nvPr/>
        </p:nvSpPr>
        <p:spPr bwMode="auto">
          <a:xfrm>
            <a:off x="7584282" y="2215357"/>
            <a:ext cx="204788"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8450" name="Oval 18"/>
          <p:cNvSpPr>
            <a:spLocks/>
          </p:cNvSpPr>
          <p:nvPr/>
        </p:nvSpPr>
        <p:spPr bwMode="auto">
          <a:xfrm>
            <a:off x="8102600" y="3200400"/>
            <a:ext cx="205582" cy="18573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8451" name="Oval 19"/>
          <p:cNvSpPr>
            <a:spLocks/>
          </p:cNvSpPr>
          <p:nvPr/>
        </p:nvSpPr>
        <p:spPr bwMode="auto">
          <a:xfrm>
            <a:off x="8683625" y="1197769"/>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8452" name="Oval 20"/>
          <p:cNvSpPr>
            <a:spLocks/>
          </p:cNvSpPr>
          <p:nvPr/>
        </p:nvSpPr>
        <p:spPr bwMode="auto">
          <a:xfrm>
            <a:off x="8991600" y="1529557"/>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8453" name="Oval 21"/>
          <p:cNvSpPr>
            <a:spLocks/>
          </p:cNvSpPr>
          <p:nvPr/>
        </p:nvSpPr>
        <p:spPr bwMode="auto">
          <a:xfrm>
            <a:off x="8505032" y="2620169"/>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8454" name="Group 22"/>
          <p:cNvGrpSpPr>
            <a:grpSpLocks/>
          </p:cNvGrpSpPr>
          <p:nvPr/>
        </p:nvGrpSpPr>
        <p:grpSpPr bwMode="auto">
          <a:xfrm>
            <a:off x="9718675" y="4391819"/>
            <a:ext cx="124619" cy="137319"/>
            <a:chOff x="-2" y="-1"/>
            <a:chExt cx="248375" cy="275880"/>
          </a:xfrm>
        </p:grpSpPr>
        <p:pic>
          <p:nvPicPr>
            <p:cNvPr id="18455" name="Picture 23" descr="image1.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 y="-1"/>
              <a:ext cx="248375" cy="275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56" name="Picture 24" descr="image1.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5" y="83009"/>
              <a:ext cx="94235" cy="109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8457" name="Group 25"/>
          <p:cNvGrpSpPr>
            <a:grpSpLocks/>
          </p:cNvGrpSpPr>
          <p:nvPr/>
        </p:nvGrpSpPr>
        <p:grpSpPr bwMode="auto">
          <a:xfrm>
            <a:off x="9499600" y="4322763"/>
            <a:ext cx="124619" cy="138113"/>
            <a:chOff x="-2" y="-2"/>
            <a:chExt cx="248375" cy="275882"/>
          </a:xfrm>
        </p:grpSpPr>
        <p:pic>
          <p:nvPicPr>
            <p:cNvPr id="18458" name="Picture 26" descr="image1.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 y="-2"/>
              <a:ext cx="248375" cy="27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59" name="Picture 27" descr="image1.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5" y="83010"/>
              <a:ext cx="94235" cy="109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8460" name="Group 28"/>
          <p:cNvGrpSpPr>
            <a:grpSpLocks/>
          </p:cNvGrpSpPr>
          <p:nvPr/>
        </p:nvGrpSpPr>
        <p:grpSpPr bwMode="auto">
          <a:xfrm>
            <a:off x="9675019" y="3527425"/>
            <a:ext cx="124619" cy="138113"/>
            <a:chOff x="-2" y="-2"/>
            <a:chExt cx="248376" cy="275882"/>
          </a:xfrm>
        </p:grpSpPr>
        <p:pic>
          <p:nvPicPr>
            <p:cNvPr id="18461" name="Picture 29" descr="image1.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 y="-2"/>
              <a:ext cx="248376" cy="27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62" name="Picture 30" descr="image1.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5" y="83010"/>
              <a:ext cx="94236" cy="109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8463" name="Group 31"/>
          <p:cNvGrpSpPr>
            <a:grpSpLocks/>
          </p:cNvGrpSpPr>
          <p:nvPr/>
        </p:nvGrpSpPr>
        <p:grpSpPr bwMode="auto">
          <a:xfrm>
            <a:off x="9782175" y="4019550"/>
            <a:ext cx="123825" cy="138113"/>
            <a:chOff x="-2" y="-1"/>
            <a:chExt cx="248375" cy="275880"/>
          </a:xfrm>
        </p:grpSpPr>
        <p:pic>
          <p:nvPicPr>
            <p:cNvPr id="18464" name="Picture 32" descr="image1.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 y="-1"/>
              <a:ext cx="248375" cy="275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65" name="Picture 33" descr="image1.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5" y="83009"/>
              <a:ext cx="94235" cy="109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8466" name="Group 34"/>
          <p:cNvGrpSpPr>
            <a:grpSpLocks/>
          </p:cNvGrpSpPr>
          <p:nvPr/>
        </p:nvGrpSpPr>
        <p:grpSpPr bwMode="auto">
          <a:xfrm>
            <a:off x="9476582" y="4088607"/>
            <a:ext cx="123825" cy="137319"/>
            <a:chOff x="-2" y="-1"/>
            <a:chExt cx="248376" cy="275880"/>
          </a:xfrm>
        </p:grpSpPr>
        <p:pic>
          <p:nvPicPr>
            <p:cNvPr id="18467" name="Picture 35" descr="image1.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 y="-1"/>
              <a:ext cx="248376" cy="275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68" name="Picture 36" descr="image1.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5" y="83009"/>
              <a:ext cx="94236" cy="109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8469" name="Group 37"/>
          <p:cNvGrpSpPr>
            <a:grpSpLocks/>
          </p:cNvGrpSpPr>
          <p:nvPr/>
        </p:nvGrpSpPr>
        <p:grpSpPr bwMode="auto">
          <a:xfrm>
            <a:off x="9652000" y="4184650"/>
            <a:ext cx="123825" cy="138113"/>
            <a:chOff x="-2" y="-2"/>
            <a:chExt cx="248375" cy="275882"/>
          </a:xfrm>
        </p:grpSpPr>
        <p:pic>
          <p:nvPicPr>
            <p:cNvPr id="18470" name="Picture 38" descr="image1.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 y="-2"/>
              <a:ext cx="248375" cy="27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71" name="Picture 39" descr="image1.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5" y="83010"/>
              <a:ext cx="94235" cy="109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8472" name="Line 40"/>
          <p:cNvSpPr>
            <a:spLocks noChangeShapeType="1"/>
          </p:cNvSpPr>
          <p:nvPr/>
        </p:nvSpPr>
        <p:spPr bwMode="auto">
          <a:xfrm flipV="1">
            <a:off x="9882188" y="3098007"/>
            <a:ext cx="1204119" cy="492125"/>
          </a:xfrm>
          <a:prstGeom prst="line">
            <a:avLst/>
          </a:pr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8473" name="Rectangle 41"/>
          <p:cNvSpPr>
            <a:spLocks/>
          </p:cNvSpPr>
          <p:nvPr/>
        </p:nvSpPr>
        <p:spPr bwMode="auto">
          <a:xfrm>
            <a:off x="354807" y="1074053"/>
            <a:ext cx="7043738" cy="50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latin typeface="Helvetica Light" charset="0"/>
                <a:ea typeface="Helvetica Light" charset="0"/>
                <a:cs typeface="Helvetica Light" charset="0"/>
                <a:sym typeface="Helvetica Light" charset="0"/>
              </a:rPr>
              <a:t>3v3 su un lato</a:t>
            </a:r>
          </a:p>
          <a:p>
            <a:pPr algn="l"/>
            <a:endParaRPr lang="it-IT" altLang="it-IT" sz="20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L’allenatore o un altro giocatore cominciano il gioco con un passaggio su un lato e parte il 3v3.</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Importanti i vari concetti tattici che si vogliono allenare ad esempio attaccare in ampiezza e in profondità, e per i difensori marcatura a zona o a uomo.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Dare un obiettivo alla difesa se recupera la palla, come ad esempio uscire con palla controllata da una determinata zona, fare un certo numero di passaggi, uscire dal lato opposto all’attacco ecc.</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Varianti:</a:t>
            </a:r>
          </a:p>
          <a:p>
            <a:pPr algn="l"/>
            <a:r>
              <a:rPr lang="it-IT" altLang="it-IT" sz="1600">
                <a:latin typeface="Helvetica Light" charset="0"/>
                <a:ea typeface="Helvetica Light" charset="0"/>
                <a:cs typeface="Helvetica Light" charset="0"/>
                <a:sym typeface="Helvetica Light" charset="0"/>
              </a:rPr>
              <a:t>Cambiare le posizioni di partenza degli attaccanti e dei difensori a seconda dei propri obiettivi tattici.</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Lavorando in questi settori si può allenare anche queste situazioni:</a:t>
            </a:r>
          </a:p>
          <a:p>
            <a:pPr algn="l"/>
            <a:r>
              <a:rPr lang="it-IT" altLang="it-IT" sz="1600">
                <a:latin typeface="Helvetica Light" charset="0"/>
                <a:ea typeface="Helvetica Light" charset="0"/>
                <a:cs typeface="Helvetica Light" charset="0"/>
                <a:sym typeface="Helvetica Light" charset="0"/>
              </a:rPr>
              <a:t>3v1, 3v2, 4v3, 4v4.</a:t>
            </a:r>
          </a:p>
          <a:p>
            <a:pPr algn="l"/>
            <a:r>
              <a:rPr lang="it-IT" altLang="it-IT" sz="1600">
                <a:latin typeface="Helvetica Light" charset="0"/>
                <a:ea typeface="Helvetica Light" charset="0"/>
                <a:cs typeface="Helvetica Light" charset="0"/>
                <a:sym typeface="Helvetica Light" charset="0"/>
              </a:rPr>
              <a:t>Ed anche situazioni dove gli attaccanti sono in inferiorità numerica come:</a:t>
            </a:r>
          </a:p>
          <a:p>
            <a:pPr algn="l"/>
            <a:r>
              <a:rPr lang="it-IT" altLang="it-IT" sz="1600">
                <a:latin typeface="Helvetica Light" charset="0"/>
                <a:ea typeface="Helvetica Light" charset="0"/>
                <a:cs typeface="Helvetica Light" charset="0"/>
                <a:sym typeface="Helvetica Light" charset="0"/>
              </a:rPr>
              <a:t>2v3 e 3v4</a:t>
            </a:r>
          </a:p>
        </p:txBody>
      </p:sp>
      <p:grpSp>
        <p:nvGrpSpPr>
          <p:cNvPr id="18474" name="Group 42"/>
          <p:cNvGrpSpPr>
            <a:grpSpLocks/>
          </p:cNvGrpSpPr>
          <p:nvPr/>
        </p:nvGrpSpPr>
        <p:grpSpPr bwMode="auto">
          <a:xfrm>
            <a:off x="392113" y="6448426"/>
            <a:ext cx="406161" cy="146194"/>
            <a:chOff x="0" y="0"/>
            <a:chExt cx="812358" cy="291489"/>
          </a:xfrm>
        </p:grpSpPr>
        <p:sp>
          <p:nvSpPr>
            <p:cNvPr id="18475" name="Rectangle 43"/>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18476" name="Picture 44"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617718084"/>
      </p:ext>
    </p:extLst>
  </p:cSld>
  <p:clrMapOvr>
    <a:masterClrMapping/>
  </p:clrMapOvr>
  <p:transition spd="med"/>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6" name="Rectangle 2"/>
          <p:cNvSpPr>
            <a:spLocks/>
          </p:cNvSpPr>
          <p:nvPr/>
        </p:nvSpPr>
        <p:spPr bwMode="auto">
          <a:xfrm>
            <a:off x="335757" y="152400"/>
            <a:ext cx="6273799" cy="3293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200" dirty="0"/>
              <a:t>“</a:t>
            </a:r>
            <a:r>
              <a:rPr lang="it-IT" altLang="it-IT" sz="2000" dirty="0" err="1"/>
              <a:t>German</a:t>
            </a:r>
            <a:r>
              <a:rPr lang="it-IT" altLang="it-IT" sz="2000" dirty="0"/>
              <a:t> </a:t>
            </a:r>
            <a:r>
              <a:rPr lang="it-IT" altLang="it-IT" sz="2000" dirty="0" err="1"/>
              <a:t>Square</a:t>
            </a:r>
            <a:r>
              <a:rPr lang="it-IT" altLang="it-IT" sz="2000" dirty="0"/>
              <a:t>”</a:t>
            </a:r>
          </a:p>
          <a:p>
            <a:pPr algn="l"/>
            <a:r>
              <a:rPr lang="it-IT" altLang="it-IT" sz="2000" dirty="0" err="1"/>
              <a:t>Description</a:t>
            </a:r>
            <a:endParaRPr lang="it-IT" altLang="it-IT" sz="2000" dirty="0"/>
          </a:p>
          <a:p>
            <a:pPr algn="l"/>
            <a:r>
              <a:rPr lang="it-IT" altLang="it-IT" sz="2800" dirty="0"/>
              <a:t>Pass the </a:t>
            </a:r>
            <a:r>
              <a:rPr lang="it-IT" altLang="it-IT" sz="2800" dirty="0" err="1"/>
              <a:t>ball</a:t>
            </a:r>
            <a:r>
              <a:rPr lang="it-IT" altLang="it-IT" sz="2800" dirty="0"/>
              <a:t> </a:t>
            </a:r>
            <a:r>
              <a:rPr lang="it-IT" altLang="it-IT" sz="2800" dirty="0" err="1"/>
              <a:t>only</a:t>
            </a:r>
            <a:r>
              <a:rPr lang="it-IT" altLang="it-IT" sz="2800" dirty="0"/>
              <a:t> with the </a:t>
            </a:r>
            <a:r>
              <a:rPr lang="it-IT" altLang="it-IT" sz="2800" dirty="0" err="1"/>
              <a:t>near</a:t>
            </a:r>
            <a:r>
              <a:rPr lang="it-IT" altLang="it-IT" sz="2800" dirty="0"/>
              <a:t> player</a:t>
            </a:r>
          </a:p>
          <a:p>
            <a:pPr algn="l"/>
            <a:endParaRPr lang="it-IT" altLang="it-IT" sz="2000" dirty="0"/>
          </a:p>
          <a:p>
            <a:pPr algn="l"/>
            <a:r>
              <a:rPr lang="it-IT" altLang="it-IT" sz="2400" dirty="0"/>
              <a:t>Development:</a:t>
            </a:r>
          </a:p>
          <a:p>
            <a:pPr algn="l">
              <a:buSzPct val="100000"/>
              <a:buFontTx/>
              <a:buChar char="-"/>
            </a:pPr>
            <a:r>
              <a:rPr lang="it-IT" altLang="it-IT" sz="2400" dirty="0"/>
              <a:t>Free pass</a:t>
            </a:r>
          </a:p>
          <a:p>
            <a:pPr algn="l">
              <a:buSzPct val="100000"/>
              <a:buFontTx/>
              <a:buChar char="-"/>
            </a:pPr>
            <a:r>
              <a:rPr lang="it-IT" altLang="it-IT" sz="2400" dirty="0" err="1"/>
              <a:t>Push</a:t>
            </a:r>
            <a:r>
              <a:rPr lang="it-IT" altLang="it-IT" sz="2400" dirty="0"/>
              <a:t> pass</a:t>
            </a:r>
          </a:p>
          <a:p>
            <a:pPr algn="l">
              <a:buSzPct val="100000"/>
              <a:buFontTx/>
              <a:buChar char="-"/>
            </a:pPr>
            <a:r>
              <a:rPr lang="it-IT" altLang="it-IT" sz="2400" dirty="0" err="1"/>
              <a:t>Fake</a:t>
            </a:r>
            <a:r>
              <a:rPr lang="it-IT" altLang="it-IT" sz="2400" dirty="0"/>
              <a:t> pass</a:t>
            </a:r>
          </a:p>
          <a:p>
            <a:pPr algn="l">
              <a:buSzPct val="100000"/>
              <a:buFontTx/>
              <a:buChar char="-"/>
            </a:pPr>
            <a:r>
              <a:rPr lang="it-IT" altLang="it-IT" sz="2400" dirty="0" err="1"/>
              <a:t>Slap</a:t>
            </a:r>
            <a:r>
              <a:rPr lang="it-IT" altLang="it-IT" sz="2400" dirty="0"/>
              <a:t> pass</a:t>
            </a:r>
          </a:p>
        </p:txBody>
      </p:sp>
      <p:sp>
        <p:nvSpPr>
          <p:cNvPr id="6147" name="AutoShape 3"/>
          <p:cNvSpPr>
            <a:spLocks/>
          </p:cNvSpPr>
          <p:nvPr/>
        </p:nvSpPr>
        <p:spPr bwMode="auto">
          <a:xfrm>
            <a:off x="9120188" y="2240757"/>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6148" name="AutoShape 4"/>
          <p:cNvSpPr>
            <a:spLocks/>
          </p:cNvSpPr>
          <p:nvPr/>
        </p:nvSpPr>
        <p:spPr bwMode="auto">
          <a:xfrm>
            <a:off x="9120188" y="2924969"/>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6149" name="AutoShape 5"/>
          <p:cNvSpPr>
            <a:spLocks/>
          </p:cNvSpPr>
          <p:nvPr/>
        </p:nvSpPr>
        <p:spPr bwMode="auto">
          <a:xfrm>
            <a:off x="10056813" y="2960688"/>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6150" name="AutoShape 6"/>
          <p:cNvSpPr>
            <a:spLocks/>
          </p:cNvSpPr>
          <p:nvPr/>
        </p:nvSpPr>
        <p:spPr bwMode="auto">
          <a:xfrm>
            <a:off x="10056813" y="2240757"/>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6151" name="AutoShape 7"/>
          <p:cNvSpPr>
            <a:spLocks/>
          </p:cNvSpPr>
          <p:nvPr/>
        </p:nvSpPr>
        <p:spPr bwMode="auto">
          <a:xfrm>
            <a:off x="9588500" y="2636838"/>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6152" name="Oval 8"/>
          <p:cNvSpPr>
            <a:spLocks/>
          </p:cNvSpPr>
          <p:nvPr/>
        </p:nvSpPr>
        <p:spPr bwMode="auto">
          <a:xfrm>
            <a:off x="9840119" y="2312988"/>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6153" name="Oval 9"/>
          <p:cNvSpPr>
            <a:spLocks/>
          </p:cNvSpPr>
          <p:nvPr/>
        </p:nvSpPr>
        <p:spPr bwMode="auto">
          <a:xfrm>
            <a:off x="9192419" y="2312988"/>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6154" name="Oval 10"/>
          <p:cNvSpPr>
            <a:spLocks/>
          </p:cNvSpPr>
          <p:nvPr/>
        </p:nvSpPr>
        <p:spPr bwMode="auto">
          <a:xfrm>
            <a:off x="9660732" y="2889250"/>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6155" name="Oval 11"/>
          <p:cNvSpPr>
            <a:spLocks/>
          </p:cNvSpPr>
          <p:nvPr/>
        </p:nvSpPr>
        <p:spPr bwMode="auto">
          <a:xfrm>
            <a:off x="9192419" y="2420938"/>
            <a:ext cx="31750" cy="31750"/>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6156" name="Line 12"/>
          <p:cNvSpPr>
            <a:spLocks noChangeShapeType="1"/>
          </p:cNvSpPr>
          <p:nvPr/>
        </p:nvSpPr>
        <p:spPr bwMode="auto">
          <a:xfrm>
            <a:off x="9264650" y="2420938"/>
            <a:ext cx="539750" cy="0"/>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6157" name="Line 13"/>
          <p:cNvSpPr>
            <a:spLocks noChangeShapeType="1"/>
          </p:cNvSpPr>
          <p:nvPr/>
        </p:nvSpPr>
        <p:spPr bwMode="auto">
          <a:xfrm flipH="1">
            <a:off x="9192419" y="2924969"/>
            <a:ext cx="396081" cy="0"/>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grpSp>
        <p:nvGrpSpPr>
          <p:cNvPr id="6158" name="Group 14"/>
          <p:cNvGrpSpPr>
            <a:grpSpLocks/>
          </p:cNvGrpSpPr>
          <p:nvPr/>
        </p:nvGrpSpPr>
        <p:grpSpPr bwMode="auto">
          <a:xfrm>
            <a:off x="392113" y="6448426"/>
            <a:ext cx="329254" cy="146194"/>
            <a:chOff x="0" y="0"/>
            <a:chExt cx="658253" cy="291489"/>
          </a:xfrm>
        </p:grpSpPr>
        <p:sp>
          <p:nvSpPr>
            <p:cNvPr id="6159" name="Rectangle 15"/>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6160" name="Picture 16"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231486198"/>
      </p:ext>
    </p:extLst>
  </p:cSld>
  <p:clrMapOvr>
    <a:masterClrMapping/>
  </p:clrMapOvr>
  <p:transition spd="med">
    <p:dissolv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0" name="Rectangle 2"/>
          <p:cNvSpPr>
            <a:spLocks/>
          </p:cNvSpPr>
          <p:nvPr/>
        </p:nvSpPr>
        <p:spPr bwMode="auto">
          <a:xfrm>
            <a:off x="335757" y="152400"/>
            <a:ext cx="6840538" cy="52629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a:t>“Pass and </a:t>
            </a:r>
            <a:r>
              <a:rPr lang="it-IT" altLang="it-IT" sz="2400" dirty="0" err="1"/>
              <a:t>return</a:t>
            </a:r>
            <a:r>
              <a:rPr lang="it-IT" altLang="it-IT" sz="2400" dirty="0"/>
              <a:t>”</a:t>
            </a:r>
          </a:p>
          <a:p>
            <a:pPr algn="l"/>
            <a:r>
              <a:rPr lang="it-IT" altLang="it-IT" sz="2400" dirty="0" err="1"/>
              <a:t>Description</a:t>
            </a:r>
            <a:endParaRPr lang="it-IT" altLang="it-IT" sz="2400" dirty="0"/>
          </a:p>
          <a:p>
            <a:pPr algn="l"/>
            <a:r>
              <a:rPr lang="it-IT" altLang="it-IT" sz="2400" dirty="0"/>
              <a:t>Blue player pass the </a:t>
            </a:r>
            <a:r>
              <a:rPr lang="it-IT" altLang="it-IT" sz="2400" dirty="0" err="1"/>
              <a:t>ball</a:t>
            </a:r>
            <a:r>
              <a:rPr lang="it-IT" altLang="it-IT" sz="2400" dirty="0"/>
              <a:t> and </a:t>
            </a:r>
            <a:r>
              <a:rPr lang="it-IT" altLang="it-IT" sz="2400" dirty="0" err="1"/>
              <a:t>run</a:t>
            </a:r>
            <a:r>
              <a:rPr lang="it-IT" altLang="it-IT" sz="2400" dirty="0"/>
              <a:t> up to </a:t>
            </a:r>
            <a:r>
              <a:rPr lang="it-IT" altLang="it-IT" sz="2400" dirty="0" err="1"/>
              <a:t>yellow</a:t>
            </a:r>
            <a:r>
              <a:rPr lang="it-IT" altLang="it-IT" sz="2400" dirty="0"/>
              <a:t> player, </a:t>
            </a:r>
            <a:r>
              <a:rPr lang="it-IT" altLang="it-IT" sz="2400" dirty="0" err="1"/>
              <a:t>receives</a:t>
            </a:r>
            <a:r>
              <a:rPr lang="it-IT" altLang="it-IT" sz="2400" dirty="0"/>
              <a:t>  </a:t>
            </a:r>
            <a:r>
              <a:rPr lang="it-IT" altLang="it-IT" sz="2400" dirty="0" err="1"/>
              <a:t>return</a:t>
            </a:r>
            <a:r>
              <a:rPr lang="it-IT" altLang="it-IT" sz="2400" dirty="0"/>
              <a:t> pass and he do a </a:t>
            </a:r>
            <a:r>
              <a:rPr lang="it-IT" altLang="it-IT" sz="2400" dirty="0" err="1"/>
              <a:t>vertical</a:t>
            </a:r>
            <a:r>
              <a:rPr lang="it-IT" altLang="it-IT" sz="2400" dirty="0"/>
              <a:t> pass. Yellow player </a:t>
            </a:r>
            <a:r>
              <a:rPr lang="it-IT" altLang="it-IT" sz="2400" dirty="0" err="1"/>
              <a:t>run</a:t>
            </a:r>
            <a:r>
              <a:rPr lang="it-IT" altLang="it-IT" sz="2400" dirty="0"/>
              <a:t> to the </a:t>
            </a:r>
            <a:r>
              <a:rPr lang="it-IT" altLang="it-IT" sz="2400" dirty="0" err="1"/>
              <a:t>circle</a:t>
            </a:r>
            <a:r>
              <a:rPr lang="it-IT" altLang="it-IT" sz="2400" dirty="0"/>
              <a:t>, </a:t>
            </a:r>
            <a:r>
              <a:rPr lang="it-IT" altLang="it-IT" sz="2400" dirty="0" err="1"/>
              <a:t>receive</a:t>
            </a:r>
            <a:r>
              <a:rPr lang="it-IT" altLang="it-IT" sz="2400" dirty="0"/>
              <a:t> and hit on goal.</a:t>
            </a:r>
          </a:p>
          <a:p>
            <a:pPr algn="l"/>
            <a:endParaRPr lang="it-IT" altLang="it-IT" sz="2400" dirty="0"/>
          </a:p>
          <a:p>
            <a:pPr algn="l"/>
            <a:r>
              <a:rPr lang="it-IT" altLang="it-IT" sz="2400" dirty="0"/>
              <a:t>Development:</a:t>
            </a:r>
          </a:p>
          <a:p>
            <a:pPr algn="l">
              <a:buSzPct val="100000"/>
              <a:buFontTx/>
              <a:buChar char="-"/>
            </a:pPr>
            <a:r>
              <a:rPr lang="it-IT" altLang="it-IT" sz="2400" dirty="0"/>
              <a:t>Precision hit</a:t>
            </a:r>
          </a:p>
          <a:p>
            <a:pPr algn="l">
              <a:buSzPct val="100000"/>
              <a:buFontTx/>
              <a:buChar char="-"/>
            </a:pPr>
            <a:r>
              <a:rPr lang="it-IT" altLang="it-IT" sz="2400" dirty="0"/>
              <a:t>To score </a:t>
            </a:r>
            <a:r>
              <a:rPr lang="it-IT" altLang="it-IT" sz="2400" dirty="0" err="1"/>
              <a:t>against</a:t>
            </a:r>
            <a:r>
              <a:rPr lang="it-IT" altLang="it-IT" sz="2400" dirty="0"/>
              <a:t> GK</a:t>
            </a:r>
          </a:p>
          <a:p>
            <a:pPr algn="l">
              <a:buSzPct val="100000"/>
              <a:buFontTx/>
              <a:buChar char="-"/>
            </a:pPr>
            <a:r>
              <a:rPr lang="it-IT" altLang="it-IT" sz="2400" dirty="0" err="1"/>
              <a:t>Receive</a:t>
            </a:r>
            <a:r>
              <a:rPr lang="it-IT" altLang="it-IT" sz="2400" dirty="0"/>
              <a:t> from </a:t>
            </a:r>
            <a:r>
              <a:rPr lang="it-IT" altLang="it-IT" sz="2400" dirty="0" err="1"/>
              <a:t>left</a:t>
            </a:r>
            <a:r>
              <a:rPr lang="it-IT" altLang="it-IT" sz="2400" dirty="0"/>
              <a:t> (</a:t>
            </a:r>
            <a:r>
              <a:rPr lang="it-IT" altLang="it-IT" sz="2400" dirty="0" err="1"/>
              <a:t>mirror</a:t>
            </a:r>
            <a:r>
              <a:rPr lang="it-IT" altLang="it-IT" sz="2400" dirty="0"/>
              <a:t> </a:t>
            </a:r>
            <a:r>
              <a:rPr lang="it-IT" altLang="it-IT" sz="2400" dirty="0" err="1"/>
              <a:t>excercise</a:t>
            </a:r>
            <a:r>
              <a:rPr lang="it-IT" altLang="it-IT" sz="2400" dirty="0"/>
              <a:t>)</a:t>
            </a:r>
          </a:p>
          <a:p>
            <a:pPr algn="l">
              <a:buSzPct val="100000"/>
              <a:buFontTx/>
              <a:buChar char="-"/>
            </a:pPr>
            <a:r>
              <a:rPr lang="it-IT" altLang="it-IT" sz="2400" dirty="0"/>
              <a:t>To do reverse hit</a:t>
            </a:r>
          </a:p>
          <a:p>
            <a:pPr algn="l">
              <a:buSzPct val="100000"/>
              <a:buFontTx/>
              <a:buChar char="-"/>
            </a:pPr>
            <a:r>
              <a:rPr lang="it-IT" altLang="it-IT" sz="2400" dirty="0" err="1"/>
              <a:t>Aerial</a:t>
            </a:r>
            <a:r>
              <a:rPr lang="it-IT" altLang="it-IT" sz="2400" dirty="0"/>
              <a:t> </a:t>
            </a:r>
            <a:r>
              <a:rPr lang="it-IT" altLang="it-IT" sz="2400" dirty="0" err="1"/>
              <a:t>vertical</a:t>
            </a:r>
            <a:r>
              <a:rPr lang="it-IT" altLang="it-IT" sz="2400" dirty="0"/>
              <a:t> pass</a:t>
            </a:r>
          </a:p>
          <a:p>
            <a:pPr algn="l">
              <a:buSzPct val="100000"/>
              <a:buFontTx/>
              <a:buChar char="-"/>
            </a:pPr>
            <a:r>
              <a:rPr lang="it-IT" altLang="it-IT" sz="2400" dirty="0"/>
              <a:t>Reverse stop</a:t>
            </a:r>
          </a:p>
        </p:txBody>
      </p:sp>
      <p:sp>
        <p:nvSpPr>
          <p:cNvPr id="7171" name="AutoShape 3"/>
          <p:cNvSpPr>
            <a:spLocks/>
          </p:cNvSpPr>
          <p:nvPr/>
        </p:nvSpPr>
        <p:spPr bwMode="auto">
          <a:xfrm>
            <a:off x="9012238" y="2312988"/>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7172" name="AutoShape 4"/>
          <p:cNvSpPr>
            <a:spLocks/>
          </p:cNvSpPr>
          <p:nvPr/>
        </p:nvSpPr>
        <p:spPr bwMode="auto">
          <a:xfrm>
            <a:off x="10416382" y="2960688"/>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7173" name="AutoShape 5"/>
          <p:cNvSpPr>
            <a:spLocks/>
          </p:cNvSpPr>
          <p:nvPr/>
        </p:nvSpPr>
        <p:spPr bwMode="auto">
          <a:xfrm>
            <a:off x="9372600" y="1701007"/>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7174" name="Oval 6"/>
          <p:cNvSpPr>
            <a:spLocks/>
          </p:cNvSpPr>
          <p:nvPr/>
        </p:nvSpPr>
        <p:spPr bwMode="auto">
          <a:xfrm>
            <a:off x="10632282" y="3068638"/>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7175" name="Oval 7"/>
          <p:cNvSpPr>
            <a:spLocks/>
          </p:cNvSpPr>
          <p:nvPr/>
        </p:nvSpPr>
        <p:spPr bwMode="auto">
          <a:xfrm>
            <a:off x="10524332" y="2997200"/>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7176" name="Oval 8"/>
          <p:cNvSpPr>
            <a:spLocks/>
          </p:cNvSpPr>
          <p:nvPr/>
        </p:nvSpPr>
        <p:spPr bwMode="auto">
          <a:xfrm>
            <a:off x="10452100" y="2889250"/>
            <a:ext cx="31750" cy="31750"/>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7177" name="Line 9"/>
          <p:cNvSpPr>
            <a:spLocks noChangeShapeType="1"/>
          </p:cNvSpPr>
          <p:nvPr/>
        </p:nvSpPr>
        <p:spPr bwMode="auto">
          <a:xfrm flipH="1" flipV="1">
            <a:off x="9084469" y="2420144"/>
            <a:ext cx="1296194" cy="469106"/>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7178" name="Line 10"/>
          <p:cNvSpPr>
            <a:spLocks noChangeShapeType="1"/>
          </p:cNvSpPr>
          <p:nvPr/>
        </p:nvSpPr>
        <p:spPr bwMode="auto">
          <a:xfrm flipH="1" flipV="1">
            <a:off x="9803607" y="2563813"/>
            <a:ext cx="611981" cy="253207"/>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7179" name="Oval 11"/>
          <p:cNvSpPr>
            <a:spLocks/>
          </p:cNvSpPr>
          <p:nvPr/>
        </p:nvSpPr>
        <p:spPr bwMode="auto">
          <a:xfrm>
            <a:off x="8904288" y="2348707"/>
            <a:ext cx="61119" cy="5953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7180" name="Line 12"/>
          <p:cNvSpPr>
            <a:spLocks noChangeShapeType="1"/>
          </p:cNvSpPr>
          <p:nvPr/>
        </p:nvSpPr>
        <p:spPr bwMode="auto">
          <a:xfrm>
            <a:off x="8975725" y="2456657"/>
            <a:ext cx="755650" cy="107156"/>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7181" name="Line 13"/>
          <p:cNvSpPr>
            <a:spLocks noChangeShapeType="1"/>
          </p:cNvSpPr>
          <p:nvPr/>
        </p:nvSpPr>
        <p:spPr bwMode="auto">
          <a:xfrm flipV="1">
            <a:off x="8975725" y="1843882"/>
            <a:ext cx="611982" cy="469106"/>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7182" name="Line 14"/>
          <p:cNvSpPr>
            <a:spLocks noChangeShapeType="1"/>
          </p:cNvSpPr>
          <p:nvPr/>
        </p:nvSpPr>
        <p:spPr bwMode="auto">
          <a:xfrm flipH="1" flipV="1">
            <a:off x="9659938" y="1880394"/>
            <a:ext cx="143669" cy="648494"/>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7183" name="Line 15"/>
          <p:cNvSpPr>
            <a:spLocks noChangeShapeType="1"/>
          </p:cNvSpPr>
          <p:nvPr/>
        </p:nvSpPr>
        <p:spPr bwMode="auto">
          <a:xfrm flipH="1" flipV="1">
            <a:off x="9624219" y="584200"/>
            <a:ext cx="36513" cy="1152525"/>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grpSp>
        <p:nvGrpSpPr>
          <p:cNvPr id="7184" name="Group 16"/>
          <p:cNvGrpSpPr>
            <a:grpSpLocks/>
          </p:cNvGrpSpPr>
          <p:nvPr/>
        </p:nvGrpSpPr>
        <p:grpSpPr bwMode="auto">
          <a:xfrm>
            <a:off x="392113" y="6448426"/>
            <a:ext cx="329254" cy="146194"/>
            <a:chOff x="0" y="0"/>
            <a:chExt cx="658253" cy="291489"/>
          </a:xfrm>
        </p:grpSpPr>
        <p:sp>
          <p:nvSpPr>
            <p:cNvPr id="7185" name="Rectangle 17"/>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7186" name="Picture 18"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41140000"/>
      </p:ext>
    </p:extLst>
  </p:cSld>
  <p:clrMapOvr>
    <a:masterClrMapping/>
  </p:clrMapOvr>
  <p:transition spd="med">
    <p:dissolv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4" name="Rectangle 2"/>
          <p:cNvSpPr>
            <a:spLocks/>
          </p:cNvSpPr>
          <p:nvPr/>
        </p:nvSpPr>
        <p:spPr bwMode="auto">
          <a:xfrm>
            <a:off x="335757" y="152400"/>
            <a:ext cx="6840538" cy="4524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900" dirty="0"/>
              <a:t>“</a:t>
            </a:r>
            <a:r>
              <a:rPr lang="it-IT" altLang="it-IT" sz="2400" dirty="0"/>
              <a:t>Call pass and </a:t>
            </a:r>
            <a:r>
              <a:rPr lang="it-IT" altLang="it-IT" sz="2400" dirty="0" err="1"/>
              <a:t>shot</a:t>
            </a:r>
            <a:r>
              <a:rPr lang="it-IT" altLang="it-IT" sz="2400" dirty="0"/>
              <a:t>”</a:t>
            </a:r>
          </a:p>
          <a:p>
            <a:pPr algn="l"/>
            <a:r>
              <a:rPr lang="it-IT" altLang="it-IT" sz="2400" dirty="0" err="1"/>
              <a:t>Description</a:t>
            </a:r>
            <a:endParaRPr lang="it-IT" altLang="it-IT" sz="2400" dirty="0"/>
          </a:p>
          <a:p>
            <a:pPr algn="l"/>
            <a:r>
              <a:rPr lang="it-IT" altLang="it-IT" sz="2400" dirty="0"/>
              <a:t>Yellow player </a:t>
            </a:r>
            <a:r>
              <a:rPr lang="it-IT" altLang="it-IT" sz="2400" dirty="0" err="1"/>
              <a:t>calls</a:t>
            </a:r>
            <a:r>
              <a:rPr lang="it-IT" altLang="it-IT" sz="2400" dirty="0"/>
              <a:t> the </a:t>
            </a:r>
            <a:r>
              <a:rPr lang="it-IT" altLang="it-IT" sz="2400" dirty="0" err="1"/>
              <a:t>ball</a:t>
            </a:r>
            <a:r>
              <a:rPr lang="it-IT" altLang="it-IT" sz="2400" dirty="0"/>
              <a:t> from </a:t>
            </a:r>
            <a:r>
              <a:rPr lang="it-IT" altLang="it-IT" sz="2400" dirty="0" err="1"/>
              <a:t>specific</a:t>
            </a:r>
            <a:r>
              <a:rPr lang="it-IT" altLang="it-IT" sz="2400" dirty="0"/>
              <a:t> position, </a:t>
            </a:r>
            <a:r>
              <a:rPr lang="it-IT" altLang="it-IT" sz="2400" dirty="0" err="1"/>
              <a:t>dinamic</a:t>
            </a:r>
            <a:r>
              <a:rPr lang="it-IT" altLang="it-IT" sz="2400" dirty="0"/>
              <a:t> </a:t>
            </a:r>
            <a:r>
              <a:rPr lang="it-IT" altLang="it-IT" sz="2400" dirty="0" err="1"/>
              <a:t>receiving</a:t>
            </a:r>
            <a:r>
              <a:rPr lang="it-IT" altLang="it-IT" sz="2400" dirty="0"/>
              <a:t> and hit.</a:t>
            </a:r>
          </a:p>
          <a:p>
            <a:pPr algn="l"/>
            <a:endParaRPr lang="it-IT" altLang="it-IT" sz="2400" dirty="0"/>
          </a:p>
          <a:p>
            <a:pPr algn="l"/>
            <a:r>
              <a:rPr lang="it-IT" altLang="it-IT" sz="2400" dirty="0"/>
              <a:t>Development:</a:t>
            </a:r>
          </a:p>
          <a:p>
            <a:pPr algn="l">
              <a:buSzPct val="100000"/>
              <a:buFontTx/>
              <a:buChar char="-"/>
            </a:pPr>
            <a:r>
              <a:rPr lang="it-IT" altLang="it-IT" sz="2400" dirty="0" err="1"/>
              <a:t>Only</a:t>
            </a:r>
            <a:r>
              <a:rPr lang="it-IT" altLang="it-IT" sz="2400" dirty="0"/>
              <a:t> with </a:t>
            </a:r>
            <a:r>
              <a:rPr lang="it-IT" altLang="it-IT" sz="2400" dirty="0" err="1"/>
              <a:t>visual</a:t>
            </a:r>
            <a:r>
              <a:rPr lang="it-IT" altLang="it-IT" sz="2400" dirty="0"/>
              <a:t> </a:t>
            </a:r>
            <a:r>
              <a:rPr lang="it-IT" altLang="it-IT" sz="2400" dirty="0" err="1"/>
              <a:t>contact</a:t>
            </a:r>
            <a:endParaRPr lang="it-IT" altLang="it-IT" sz="2400" dirty="0"/>
          </a:p>
          <a:p>
            <a:pPr algn="l">
              <a:buSzPct val="100000"/>
              <a:buFontTx/>
              <a:buChar char="-"/>
            </a:pPr>
            <a:r>
              <a:rPr lang="it-IT" altLang="it-IT" sz="2400" dirty="0"/>
              <a:t>Yellow player shows with the </a:t>
            </a:r>
            <a:r>
              <a:rPr lang="it-IT" altLang="it-IT" sz="2400" dirty="0" err="1"/>
              <a:t>stick</a:t>
            </a:r>
            <a:r>
              <a:rPr lang="it-IT" altLang="it-IT" sz="2400" dirty="0"/>
              <a:t> </a:t>
            </a:r>
            <a:r>
              <a:rPr lang="it-IT" altLang="it-IT" sz="2400" dirty="0" err="1"/>
              <a:t>where</a:t>
            </a:r>
            <a:r>
              <a:rPr lang="it-IT" altLang="it-IT" sz="2400" dirty="0"/>
              <a:t> he </a:t>
            </a:r>
            <a:r>
              <a:rPr lang="it-IT" altLang="it-IT" sz="2400" dirty="0" err="1"/>
              <a:t>wants</a:t>
            </a:r>
            <a:r>
              <a:rPr lang="it-IT" altLang="it-IT" sz="2400" dirty="0"/>
              <a:t> to </a:t>
            </a:r>
            <a:r>
              <a:rPr lang="it-IT" altLang="it-IT" sz="2400" dirty="0" err="1"/>
              <a:t>receive</a:t>
            </a:r>
            <a:endParaRPr lang="it-IT" altLang="it-IT" sz="2400" dirty="0"/>
          </a:p>
          <a:p>
            <a:pPr algn="l">
              <a:buSzPct val="100000"/>
              <a:buFontTx/>
              <a:buChar char="-"/>
            </a:pPr>
            <a:r>
              <a:rPr lang="it-IT" altLang="it-IT" sz="2400" dirty="0" err="1"/>
              <a:t>Make</a:t>
            </a:r>
            <a:r>
              <a:rPr lang="it-IT" altLang="it-IT" sz="2400" dirty="0"/>
              <a:t> a dribbling </a:t>
            </a:r>
            <a:r>
              <a:rPr lang="it-IT" altLang="it-IT" sz="2400" dirty="0" err="1"/>
              <a:t>after</a:t>
            </a:r>
            <a:r>
              <a:rPr lang="it-IT" altLang="it-IT" sz="2400" dirty="0"/>
              <a:t> </a:t>
            </a:r>
            <a:r>
              <a:rPr lang="it-IT" altLang="it-IT" sz="2400" dirty="0" err="1"/>
              <a:t>receiving</a:t>
            </a:r>
            <a:endParaRPr lang="it-IT" altLang="it-IT" sz="2400" dirty="0"/>
          </a:p>
          <a:p>
            <a:pPr algn="l">
              <a:buSzPct val="100000"/>
              <a:buFontTx/>
              <a:buChar char="-"/>
            </a:pPr>
            <a:r>
              <a:rPr lang="it-IT" altLang="it-IT" sz="2400" dirty="0" err="1"/>
              <a:t>Specific</a:t>
            </a:r>
            <a:r>
              <a:rPr lang="it-IT" altLang="it-IT" sz="2400" dirty="0"/>
              <a:t> reception</a:t>
            </a:r>
          </a:p>
          <a:p>
            <a:pPr algn="l">
              <a:buSzPct val="100000"/>
              <a:buFontTx/>
              <a:buChar char="-"/>
            </a:pPr>
            <a:r>
              <a:rPr lang="it-IT" altLang="it-IT" sz="2400" dirty="0" err="1"/>
              <a:t>Specific</a:t>
            </a:r>
            <a:r>
              <a:rPr lang="it-IT" altLang="it-IT" sz="2400" dirty="0"/>
              <a:t> </a:t>
            </a:r>
            <a:r>
              <a:rPr lang="it-IT" altLang="it-IT" sz="2400" dirty="0" err="1"/>
              <a:t>shot</a:t>
            </a:r>
            <a:endParaRPr lang="it-IT" altLang="it-IT" sz="2400" dirty="0"/>
          </a:p>
        </p:txBody>
      </p:sp>
      <p:sp>
        <p:nvSpPr>
          <p:cNvPr id="8195" name="AutoShape 3"/>
          <p:cNvSpPr>
            <a:spLocks/>
          </p:cNvSpPr>
          <p:nvPr/>
        </p:nvSpPr>
        <p:spPr bwMode="auto">
          <a:xfrm>
            <a:off x="8832057" y="2852738"/>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196" name="AutoShape 4"/>
          <p:cNvSpPr>
            <a:spLocks/>
          </p:cNvSpPr>
          <p:nvPr/>
        </p:nvSpPr>
        <p:spPr bwMode="auto">
          <a:xfrm>
            <a:off x="9660732" y="2889250"/>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197" name="AutoShape 5"/>
          <p:cNvSpPr>
            <a:spLocks/>
          </p:cNvSpPr>
          <p:nvPr/>
        </p:nvSpPr>
        <p:spPr bwMode="auto">
          <a:xfrm>
            <a:off x="9480550" y="1808957"/>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198" name="Oval 6"/>
          <p:cNvSpPr>
            <a:spLocks/>
          </p:cNvSpPr>
          <p:nvPr/>
        </p:nvSpPr>
        <p:spPr bwMode="auto">
          <a:xfrm>
            <a:off x="9624219" y="2997200"/>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199" name="Oval 7"/>
          <p:cNvSpPr>
            <a:spLocks/>
          </p:cNvSpPr>
          <p:nvPr/>
        </p:nvSpPr>
        <p:spPr bwMode="auto">
          <a:xfrm>
            <a:off x="10524332" y="2997200"/>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200" name="Oval 8"/>
          <p:cNvSpPr>
            <a:spLocks/>
          </p:cNvSpPr>
          <p:nvPr/>
        </p:nvSpPr>
        <p:spPr bwMode="auto">
          <a:xfrm>
            <a:off x="10452100" y="2889250"/>
            <a:ext cx="31750" cy="31750"/>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201" name="Line 9"/>
          <p:cNvSpPr>
            <a:spLocks noChangeShapeType="1"/>
          </p:cNvSpPr>
          <p:nvPr/>
        </p:nvSpPr>
        <p:spPr bwMode="auto">
          <a:xfrm flipV="1">
            <a:off x="9047957" y="1485107"/>
            <a:ext cx="504031" cy="1366838"/>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8202" name="Oval 10"/>
          <p:cNvSpPr>
            <a:spLocks/>
          </p:cNvSpPr>
          <p:nvPr/>
        </p:nvSpPr>
        <p:spPr bwMode="auto">
          <a:xfrm>
            <a:off x="9660732" y="1593057"/>
            <a:ext cx="61119" cy="5953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203" name="Line 11"/>
          <p:cNvSpPr>
            <a:spLocks noChangeShapeType="1"/>
          </p:cNvSpPr>
          <p:nvPr/>
        </p:nvSpPr>
        <p:spPr bwMode="auto">
          <a:xfrm flipV="1">
            <a:off x="9083675" y="2132013"/>
            <a:ext cx="576263" cy="720725"/>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8204" name="Line 12"/>
          <p:cNvSpPr>
            <a:spLocks noChangeShapeType="1"/>
          </p:cNvSpPr>
          <p:nvPr/>
        </p:nvSpPr>
        <p:spPr bwMode="auto">
          <a:xfrm flipH="1" flipV="1">
            <a:off x="9551988" y="620713"/>
            <a:ext cx="360363" cy="791369"/>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8205" name="AutoShape 13"/>
          <p:cNvSpPr>
            <a:spLocks/>
          </p:cNvSpPr>
          <p:nvPr/>
        </p:nvSpPr>
        <p:spPr bwMode="auto">
          <a:xfrm>
            <a:off x="9804400" y="1808957"/>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206" name="AutoShape 14"/>
          <p:cNvSpPr>
            <a:spLocks/>
          </p:cNvSpPr>
          <p:nvPr/>
        </p:nvSpPr>
        <p:spPr bwMode="auto">
          <a:xfrm>
            <a:off x="9660732" y="1808957"/>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207" name="AutoShape 15"/>
          <p:cNvSpPr>
            <a:spLocks/>
          </p:cNvSpPr>
          <p:nvPr/>
        </p:nvSpPr>
        <p:spPr bwMode="auto">
          <a:xfrm>
            <a:off x="10488613" y="2852738"/>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208" name="Oval 16"/>
          <p:cNvSpPr>
            <a:spLocks/>
          </p:cNvSpPr>
          <p:nvPr/>
        </p:nvSpPr>
        <p:spPr bwMode="auto">
          <a:xfrm>
            <a:off x="8832057" y="2960688"/>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209" name="Oval 17"/>
          <p:cNvSpPr>
            <a:spLocks/>
          </p:cNvSpPr>
          <p:nvPr/>
        </p:nvSpPr>
        <p:spPr bwMode="auto">
          <a:xfrm>
            <a:off x="8904288" y="2924969"/>
            <a:ext cx="31750" cy="31750"/>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210" name="Oval 18"/>
          <p:cNvSpPr>
            <a:spLocks/>
          </p:cNvSpPr>
          <p:nvPr/>
        </p:nvSpPr>
        <p:spPr bwMode="auto">
          <a:xfrm>
            <a:off x="9588500" y="2924969"/>
            <a:ext cx="31750" cy="31750"/>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211" name="AutoShape 19"/>
          <p:cNvSpPr>
            <a:spLocks/>
          </p:cNvSpPr>
          <p:nvPr/>
        </p:nvSpPr>
        <p:spPr bwMode="auto">
          <a:xfrm rot="5400000" flipH="1" flipV="1">
            <a:off x="9642872" y="1718866"/>
            <a:ext cx="539750" cy="2881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296" y="0"/>
                  <a:pt x="8591" y="5400"/>
                  <a:pt x="8591" y="10800"/>
                </a:cubicBezTo>
                <a:cubicBezTo>
                  <a:pt x="8591" y="16200"/>
                  <a:pt x="15096" y="21600"/>
                  <a:pt x="21600" y="21600"/>
                </a:cubicBezTo>
              </a:path>
            </a:pathLst>
          </a:custGeom>
          <a:noFill/>
          <a:ln w="25400" cap="flat" cmpd="sng">
            <a:solidFill>
              <a:srgbClr val="000000"/>
            </a:solidFill>
            <a:prstDash val="solid"/>
            <a:miter lim="400000"/>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it-IT" altLang="it-IT" sz="900"/>
          </a:p>
        </p:txBody>
      </p:sp>
      <p:sp>
        <p:nvSpPr>
          <p:cNvPr id="8212" name="AutoShape 20"/>
          <p:cNvSpPr>
            <a:spLocks/>
          </p:cNvSpPr>
          <p:nvPr/>
        </p:nvSpPr>
        <p:spPr bwMode="auto">
          <a:xfrm>
            <a:off x="9047163" y="1628775"/>
            <a:ext cx="482600" cy="526257"/>
          </a:xfrm>
          <a:custGeom>
            <a:avLst/>
            <a:gdLst>
              <a:gd name="T0" fmla="+- 0 15156 8713"/>
              <a:gd name="T1" fmla="*/ T0 w 12887"/>
              <a:gd name="T2" fmla="*/ 7642 h 15285"/>
              <a:gd name="T3" fmla="+- 0 15156 8713"/>
              <a:gd name="T4" fmla="*/ T3 w 12887"/>
              <a:gd name="T5" fmla="*/ 7642 h 15285"/>
              <a:gd name="T6" fmla="+- 0 15156 8713"/>
              <a:gd name="T7" fmla="*/ T6 w 12887"/>
              <a:gd name="T8" fmla="*/ 7642 h 15285"/>
              <a:gd name="T9" fmla="+- 0 15156 8713"/>
              <a:gd name="T10" fmla="*/ T9 w 12887"/>
              <a:gd name="T11" fmla="*/ 7642 h 15285"/>
            </a:gdLst>
            <a:ahLst/>
            <a:cxnLst>
              <a:cxn ang="0">
                <a:pos x="T1" y="T2"/>
              </a:cxn>
              <a:cxn ang="0">
                <a:pos x="T4" y="T5"/>
              </a:cxn>
              <a:cxn ang="0">
                <a:pos x="T7" y="T8"/>
              </a:cxn>
              <a:cxn ang="0">
                <a:pos x="T10" y="T11"/>
              </a:cxn>
            </a:cxnLst>
            <a:rect l="0" t="0" r="r" b="b"/>
            <a:pathLst>
              <a:path w="12887" h="15285">
                <a:moveTo>
                  <a:pt x="12887" y="0"/>
                </a:moveTo>
                <a:cubicBezTo>
                  <a:pt x="2087" y="10800"/>
                  <a:pt x="-8713" y="21600"/>
                  <a:pt x="10830" y="10833"/>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8213" name="Rectangle 21"/>
          <p:cNvSpPr>
            <a:spLocks/>
          </p:cNvSpPr>
          <p:nvPr/>
        </p:nvSpPr>
        <p:spPr bwMode="auto">
          <a:xfrm>
            <a:off x="8688388" y="2960688"/>
            <a:ext cx="39608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1</a:t>
            </a:r>
          </a:p>
        </p:txBody>
      </p:sp>
      <p:sp>
        <p:nvSpPr>
          <p:cNvPr id="8214" name="Rectangle 22"/>
          <p:cNvSpPr>
            <a:spLocks/>
          </p:cNvSpPr>
          <p:nvPr/>
        </p:nvSpPr>
        <p:spPr bwMode="auto">
          <a:xfrm>
            <a:off x="9480550" y="2960688"/>
            <a:ext cx="39608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2</a:t>
            </a:r>
          </a:p>
        </p:txBody>
      </p:sp>
      <p:sp>
        <p:nvSpPr>
          <p:cNvPr id="8215" name="Rectangle 23"/>
          <p:cNvSpPr>
            <a:spLocks/>
          </p:cNvSpPr>
          <p:nvPr/>
        </p:nvSpPr>
        <p:spPr bwMode="auto">
          <a:xfrm>
            <a:off x="10380663" y="2997200"/>
            <a:ext cx="39608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3</a:t>
            </a:r>
          </a:p>
        </p:txBody>
      </p:sp>
      <p:grpSp>
        <p:nvGrpSpPr>
          <p:cNvPr id="8216" name="Group 24"/>
          <p:cNvGrpSpPr>
            <a:grpSpLocks/>
          </p:cNvGrpSpPr>
          <p:nvPr/>
        </p:nvGrpSpPr>
        <p:grpSpPr bwMode="auto">
          <a:xfrm>
            <a:off x="392113" y="6448426"/>
            <a:ext cx="329254" cy="146194"/>
            <a:chOff x="0" y="0"/>
            <a:chExt cx="658253" cy="291489"/>
          </a:xfrm>
        </p:grpSpPr>
        <p:sp>
          <p:nvSpPr>
            <p:cNvPr id="8217" name="Rectangle 25"/>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8218" name="Picture 26"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318033712"/>
      </p:ext>
    </p:extLst>
  </p:cSld>
  <p:clrMapOvr>
    <a:masterClrMapping/>
  </p:clrMapOvr>
  <p:transition spd="med">
    <p:dissolv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FH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18" name="AutoShape 2"/>
          <p:cNvSpPr>
            <a:spLocks/>
          </p:cNvSpPr>
          <p:nvPr/>
        </p:nvSpPr>
        <p:spPr bwMode="auto">
          <a:xfrm>
            <a:off x="8760619" y="29972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9219" name="Oval 3"/>
          <p:cNvSpPr>
            <a:spLocks/>
          </p:cNvSpPr>
          <p:nvPr/>
        </p:nvSpPr>
        <p:spPr bwMode="auto">
          <a:xfrm>
            <a:off x="8796338" y="1808957"/>
            <a:ext cx="180182" cy="143669"/>
          </a:xfrm>
          <a:prstGeom prst="ellipse">
            <a:avLst/>
          </a:prstGeom>
          <a:solidFill>
            <a:srgbClr val="FFFB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1600">
              <a:solidFill>
                <a:srgbClr val="FFFFFF"/>
              </a:solidFill>
            </a:endParaRPr>
          </a:p>
        </p:txBody>
      </p:sp>
      <p:sp>
        <p:nvSpPr>
          <p:cNvPr id="9220" name="AutoShape 4"/>
          <p:cNvSpPr>
            <a:spLocks/>
          </p:cNvSpPr>
          <p:nvPr/>
        </p:nvSpPr>
        <p:spPr bwMode="auto">
          <a:xfrm>
            <a:off x="10524332" y="32488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9221" name="Rectangle 5"/>
          <p:cNvSpPr>
            <a:spLocks/>
          </p:cNvSpPr>
          <p:nvPr/>
        </p:nvSpPr>
        <p:spPr bwMode="auto">
          <a:xfrm>
            <a:off x="335757" y="152400"/>
            <a:ext cx="6840538" cy="4524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900" dirty="0"/>
              <a:t>“</a:t>
            </a:r>
            <a:r>
              <a:rPr lang="it-IT" altLang="it-IT" sz="2400" dirty="0"/>
              <a:t>Pass and go”</a:t>
            </a:r>
          </a:p>
          <a:p>
            <a:pPr algn="l"/>
            <a:r>
              <a:rPr lang="it-IT" altLang="it-IT" sz="2400" dirty="0" err="1"/>
              <a:t>Description</a:t>
            </a:r>
            <a:endParaRPr lang="it-IT" altLang="it-IT" sz="2400" dirty="0"/>
          </a:p>
          <a:p>
            <a:pPr algn="l"/>
            <a:r>
              <a:rPr lang="it-IT" altLang="it-IT" sz="2400" dirty="0" err="1"/>
              <a:t>Red</a:t>
            </a:r>
            <a:r>
              <a:rPr lang="it-IT" altLang="it-IT" sz="2400" dirty="0"/>
              <a:t> player (1) pass the </a:t>
            </a:r>
            <a:r>
              <a:rPr lang="it-IT" altLang="it-IT" sz="2400" dirty="0" err="1"/>
              <a:t>ball</a:t>
            </a:r>
            <a:r>
              <a:rPr lang="it-IT" altLang="it-IT" sz="2400" dirty="0"/>
              <a:t>, </a:t>
            </a:r>
            <a:r>
              <a:rPr lang="it-IT" altLang="it-IT" sz="2400" dirty="0" err="1"/>
              <a:t>yellow</a:t>
            </a:r>
            <a:r>
              <a:rPr lang="it-IT" altLang="it-IT" sz="2400" dirty="0"/>
              <a:t> player </a:t>
            </a:r>
            <a:r>
              <a:rPr lang="it-IT" altLang="it-IT" sz="2400" dirty="0" err="1"/>
              <a:t>does</a:t>
            </a:r>
            <a:r>
              <a:rPr lang="it-IT" altLang="it-IT" sz="2400" dirty="0"/>
              <a:t> an open </a:t>
            </a:r>
            <a:r>
              <a:rPr lang="it-IT" altLang="it-IT" sz="2400" dirty="0" err="1"/>
              <a:t>receiving</a:t>
            </a:r>
            <a:r>
              <a:rPr lang="it-IT" altLang="it-IT" sz="2400" dirty="0"/>
              <a:t> and </a:t>
            </a:r>
            <a:r>
              <a:rPr lang="it-IT" altLang="it-IT" sz="2400" dirty="0" err="1"/>
              <a:t>return</a:t>
            </a:r>
            <a:r>
              <a:rPr lang="it-IT" altLang="it-IT" sz="2400" dirty="0"/>
              <a:t> the </a:t>
            </a:r>
            <a:r>
              <a:rPr lang="it-IT" altLang="it-IT" sz="2400" dirty="0" err="1"/>
              <a:t>ball</a:t>
            </a:r>
            <a:r>
              <a:rPr lang="it-IT" altLang="it-IT" sz="2400" dirty="0"/>
              <a:t> to </a:t>
            </a:r>
            <a:r>
              <a:rPr lang="it-IT" altLang="it-IT" sz="2400" dirty="0" err="1"/>
              <a:t>red</a:t>
            </a:r>
            <a:r>
              <a:rPr lang="it-IT" altLang="it-IT" sz="2400" dirty="0"/>
              <a:t> player, fast pass back and </a:t>
            </a:r>
            <a:r>
              <a:rPr lang="it-IT" altLang="it-IT" sz="2400" dirty="0" err="1"/>
              <a:t>forth</a:t>
            </a:r>
            <a:r>
              <a:rPr lang="it-IT" altLang="it-IT" sz="2400" dirty="0"/>
              <a:t> and do </a:t>
            </a:r>
            <a:r>
              <a:rPr lang="it-IT" altLang="it-IT" sz="2400" dirty="0" err="1"/>
              <a:t>it</a:t>
            </a:r>
            <a:r>
              <a:rPr lang="it-IT" altLang="it-IT" sz="2400" dirty="0"/>
              <a:t> the </a:t>
            </a:r>
            <a:r>
              <a:rPr lang="it-IT" altLang="it-IT" sz="2400" dirty="0" err="1"/>
              <a:t>same</a:t>
            </a:r>
            <a:r>
              <a:rPr lang="it-IT" altLang="it-IT" sz="2400" dirty="0"/>
              <a:t> with </a:t>
            </a:r>
            <a:r>
              <a:rPr lang="it-IT" altLang="it-IT" sz="2400" dirty="0" err="1"/>
              <a:t>yellow</a:t>
            </a:r>
            <a:r>
              <a:rPr lang="it-IT" altLang="it-IT" sz="2400" dirty="0"/>
              <a:t> player. </a:t>
            </a:r>
          </a:p>
          <a:p>
            <a:pPr algn="l"/>
            <a:endParaRPr lang="it-IT" altLang="it-IT" sz="2400" dirty="0"/>
          </a:p>
          <a:p>
            <a:pPr algn="l"/>
            <a:r>
              <a:rPr lang="it-IT" altLang="it-IT" sz="2400" dirty="0"/>
              <a:t>Development:</a:t>
            </a:r>
          </a:p>
          <a:p>
            <a:pPr algn="l">
              <a:buSzPct val="100000"/>
              <a:buFontTx/>
              <a:buChar char="-"/>
            </a:pPr>
            <a:r>
              <a:rPr lang="it-IT" altLang="it-IT" sz="2400" dirty="0"/>
              <a:t>Use reverse to pass to </a:t>
            </a:r>
            <a:r>
              <a:rPr lang="it-IT" altLang="it-IT" sz="2400" dirty="0" err="1"/>
              <a:t>yellow</a:t>
            </a:r>
            <a:r>
              <a:rPr lang="it-IT" altLang="it-IT" sz="2400" dirty="0"/>
              <a:t> player</a:t>
            </a:r>
          </a:p>
          <a:p>
            <a:pPr algn="l">
              <a:buSzPct val="100000"/>
              <a:buFontTx/>
              <a:buChar char="-"/>
            </a:pPr>
            <a:r>
              <a:rPr lang="it-IT" altLang="it-IT" sz="2400" dirty="0"/>
              <a:t>Do </a:t>
            </a:r>
            <a:r>
              <a:rPr lang="it-IT" altLang="it-IT" sz="2400" dirty="0" err="1"/>
              <a:t>it</a:t>
            </a:r>
            <a:r>
              <a:rPr lang="it-IT" altLang="it-IT" sz="2400" dirty="0"/>
              <a:t> in </a:t>
            </a:r>
            <a:r>
              <a:rPr lang="it-IT" altLang="it-IT" sz="2400" dirty="0" err="1"/>
              <a:t>clockwise</a:t>
            </a:r>
            <a:endParaRPr lang="it-IT" altLang="it-IT" sz="2400" dirty="0"/>
          </a:p>
          <a:p>
            <a:pPr algn="l">
              <a:buSzPct val="100000"/>
              <a:buFontTx/>
              <a:buChar char="-"/>
            </a:pPr>
            <a:r>
              <a:rPr lang="it-IT" altLang="it-IT" sz="2400" dirty="0"/>
              <a:t>1 </a:t>
            </a:r>
            <a:r>
              <a:rPr lang="it-IT" altLang="it-IT" sz="2400" dirty="0" err="1"/>
              <a:t>touch</a:t>
            </a:r>
            <a:r>
              <a:rPr lang="it-IT" altLang="it-IT" sz="2400" dirty="0"/>
              <a:t> </a:t>
            </a:r>
            <a:r>
              <a:rPr lang="it-IT" altLang="it-IT" sz="2400" dirty="0" err="1"/>
              <a:t>return</a:t>
            </a:r>
            <a:r>
              <a:rPr lang="it-IT" altLang="it-IT" sz="2400" dirty="0"/>
              <a:t> pass for </a:t>
            </a:r>
            <a:r>
              <a:rPr lang="it-IT" altLang="it-IT" sz="2400" dirty="0" err="1"/>
              <a:t>red</a:t>
            </a:r>
            <a:r>
              <a:rPr lang="it-IT" altLang="it-IT" sz="2400" dirty="0"/>
              <a:t> player</a:t>
            </a:r>
          </a:p>
          <a:p>
            <a:pPr algn="l">
              <a:buSzPct val="100000"/>
              <a:buFontTx/>
              <a:buChar char="-"/>
            </a:pPr>
            <a:r>
              <a:rPr lang="it-IT" altLang="it-IT" sz="2400" dirty="0" err="1"/>
              <a:t>Different</a:t>
            </a:r>
            <a:r>
              <a:rPr lang="it-IT" altLang="it-IT" sz="2400" dirty="0"/>
              <a:t> </a:t>
            </a:r>
            <a:r>
              <a:rPr lang="it-IT" altLang="it-IT" sz="2400" dirty="0" err="1"/>
              <a:t>receptions</a:t>
            </a:r>
            <a:r>
              <a:rPr lang="it-IT" altLang="it-IT" sz="2400" dirty="0"/>
              <a:t> for </a:t>
            </a:r>
            <a:r>
              <a:rPr lang="it-IT" altLang="it-IT" sz="2400" dirty="0" err="1"/>
              <a:t>red</a:t>
            </a:r>
            <a:r>
              <a:rPr lang="it-IT" altLang="it-IT" sz="2400" dirty="0"/>
              <a:t> player (1)</a:t>
            </a:r>
          </a:p>
        </p:txBody>
      </p:sp>
      <p:sp>
        <p:nvSpPr>
          <p:cNvPr id="9222" name="AutoShape 6"/>
          <p:cNvSpPr>
            <a:spLocks/>
          </p:cNvSpPr>
          <p:nvPr/>
        </p:nvSpPr>
        <p:spPr bwMode="auto">
          <a:xfrm>
            <a:off x="8760619" y="195262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9223" name="AutoShape 7"/>
          <p:cNvSpPr>
            <a:spLocks/>
          </p:cNvSpPr>
          <p:nvPr/>
        </p:nvSpPr>
        <p:spPr bwMode="auto">
          <a:xfrm>
            <a:off x="10524332" y="224075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9224" name="Oval 8"/>
          <p:cNvSpPr>
            <a:spLocks/>
          </p:cNvSpPr>
          <p:nvPr/>
        </p:nvSpPr>
        <p:spPr bwMode="auto">
          <a:xfrm>
            <a:off x="10704513" y="3609182"/>
            <a:ext cx="252413" cy="215900"/>
          </a:xfrm>
          <a:prstGeom prst="ellipse">
            <a:avLst/>
          </a:prstGeom>
          <a:solidFill>
            <a:srgbClr val="FFFB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1600">
              <a:solidFill>
                <a:srgbClr val="FFFFFF"/>
              </a:solidFill>
            </a:endParaRPr>
          </a:p>
        </p:txBody>
      </p:sp>
      <p:grpSp>
        <p:nvGrpSpPr>
          <p:cNvPr id="9225" name="Group 9"/>
          <p:cNvGrpSpPr>
            <a:grpSpLocks/>
          </p:cNvGrpSpPr>
          <p:nvPr/>
        </p:nvGrpSpPr>
        <p:grpSpPr bwMode="auto">
          <a:xfrm>
            <a:off x="10488613" y="2493169"/>
            <a:ext cx="90488" cy="98425"/>
            <a:chOff x="0" y="0"/>
            <a:chExt cx="180975" cy="196850"/>
          </a:xfrm>
        </p:grpSpPr>
        <p:pic>
          <p:nvPicPr>
            <p:cNvPr id="9226" name="Picture 10"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975"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27" name="Picture 11" descr="AN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63" y="58738"/>
              <a:ext cx="69851" cy="7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228" name="Oval 12"/>
          <p:cNvSpPr>
            <a:spLocks/>
          </p:cNvSpPr>
          <p:nvPr/>
        </p:nvSpPr>
        <p:spPr bwMode="auto">
          <a:xfrm>
            <a:off x="10704513" y="2097088"/>
            <a:ext cx="252413" cy="215900"/>
          </a:xfrm>
          <a:prstGeom prst="ellipse">
            <a:avLst/>
          </a:prstGeom>
          <a:solidFill>
            <a:srgbClr val="DA1F28"/>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1600">
              <a:solidFill>
                <a:srgbClr val="FFFFFF"/>
              </a:solidFill>
            </a:endParaRPr>
          </a:p>
        </p:txBody>
      </p:sp>
      <p:sp>
        <p:nvSpPr>
          <p:cNvPr id="9229" name="Oval 13"/>
          <p:cNvSpPr>
            <a:spLocks/>
          </p:cNvSpPr>
          <p:nvPr/>
        </p:nvSpPr>
        <p:spPr bwMode="auto">
          <a:xfrm>
            <a:off x="8652669" y="2960688"/>
            <a:ext cx="251619" cy="215900"/>
          </a:xfrm>
          <a:prstGeom prst="ellipse">
            <a:avLst/>
          </a:prstGeom>
          <a:solidFill>
            <a:srgbClr val="DA1F28"/>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1600">
              <a:solidFill>
                <a:srgbClr val="FF0000"/>
              </a:solidFill>
            </a:endParaRPr>
          </a:p>
        </p:txBody>
      </p:sp>
      <p:sp>
        <p:nvSpPr>
          <p:cNvPr id="9230" name="Line 14"/>
          <p:cNvSpPr>
            <a:spLocks noChangeShapeType="1"/>
          </p:cNvSpPr>
          <p:nvPr/>
        </p:nvSpPr>
        <p:spPr bwMode="auto">
          <a:xfrm flipH="1" flipV="1">
            <a:off x="9047957" y="1988344"/>
            <a:ext cx="1332706" cy="504825"/>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9231" name="Line 15"/>
          <p:cNvSpPr>
            <a:spLocks noChangeShapeType="1"/>
          </p:cNvSpPr>
          <p:nvPr/>
        </p:nvSpPr>
        <p:spPr bwMode="auto">
          <a:xfrm>
            <a:off x="8652669" y="2348707"/>
            <a:ext cx="359569" cy="107156"/>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9232" name="Line 16"/>
          <p:cNvSpPr>
            <a:spLocks noChangeShapeType="1"/>
          </p:cNvSpPr>
          <p:nvPr/>
        </p:nvSpPr>
        <p:spPr bwMode="auto">
          <a:xfrm>
            <a:off x="9120188" y="2708275"/>
            <a:ext cx="1475582" cy="973138"/>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9233" name="Line 17"/>
          <p:cNvSpPr>
            <a:spLocks noChangeShapeType="1"/>
          </p:cNvSpPr>
          <p:nvPr/>
        </p:nvSpPr>
        <p:spPr bwMode="auto">
          <a:xfrm flipH="1" flipV="1">
            <a:off x="10487819" y="2924969"/>
            <a:ext cx="396081" cy="215106"/>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9234" name="Line 18"/>
          <p:cNvSpPr>
            <a:spLocks noChangeShapeType="1"/>
          </p:cNvSpPr>
          <p:nvPr/>
        </p:nvSpPr>
        <p:spPr bwMode="auto">
          <a:xfrm flipH="1" flipV="1">
            <a:off x="9192419" y="2455863"/>
            <a:ext cx="1188244" cy="108744"/>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9235" name="Line 19"/>
          <p:cNvSpPr>
            <a:spLocks noChangeShapeType="1"/>
          </p:cNvSpPr>
          <p:nvPr/>
        </p:nvSpPr>
        <p:spPr bwMode="auto">
          <a:xfrm>
            <a:off x="9012238" y="2455863"/>
            <a:ext cx="72232" cy="216694"/>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9236" name="Line 20"/>
          <p:cNvSpPr>
            <a:spLocks noChangeShapeType="1"/>
          </p:cNvSpPr>
          <p:nvPr/>
        </p:nvSpPr>
        <p:spPr bwMode="auto">
          <a:xfrm>
            <a:off x="9228138" y="2709069"/>
            <a:ext cx="1152525" cy="179388"/>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9237" name="Line 21"/>
          <p:cNvSpPr>
            <a:spLocks noChangeShapeType="1"/>
          </p:cNvSpPr>
          <p:nvPr/>
        </p:nvSpPr>
        <p:spPr bwMode="auto">
          <a:xfrm flipV="1">
            <a:off x="10451307" y="2239963"/>
            <a:ext cx="612775" cy="577057"/>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9238" name="Line 22"/>
          <p:cNvSpPr>
            <a:spLocks noChangeShapeType="1"/>
          </p:cNvSpPr>
          <p:nvPr/>
        </p:nvSpPr>
        <p:spPr bwMode="auto">
          <a:xfrm flipV="1">
            <a:off x="8940007" y="2744788"/>
            <a:ext cx="144463" cy="251619"/>
          </a:xfrm>
          <a:prstGeom prst="line">
            <a:avLst/>
          </a:prstGeom>
          <a:noFill/>
          <a:ln w="25400" cap="flat" cmpd="sng">
            <a:solidFill>
              <a:srgbClr val="000000"/>
            </a:solidFill>
            <a:prstDash val="solid"/>
            <a:round/>
            <a:headEnd type="triangl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9239" name="Rectangle 23"/>
          <p:cNvSpPr>
            <a:spLocks/>
          </p:cNvSpPr>
          <p:nvPr/>
        </p:nvSpPr>
        <p:spPr bwMode="auto">
          <a:xfrm>
            <a:off x="10740232" y="1808957"/>
            <a:ext cx="39608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1</a:t>
            </a:r>
          </a:p>
        </p:txBody>
      </p:sp>
      <p:sp>
        <p:nvSpPr>
          <p:cNvPr id="9240" name="AutoShape 24"/>
          <p:cNvSpPr>
            <a:spLocks/>
          </p:cNvSpPr>
          <p:nvPr/>
        </p:nvSpPr>
        <p:spPr bwMode="auto">
          <a:xfrm rot="5400000">
            <a:off x="8383985" y="1972072"/>
            <a:ext cx="534988" cy="2166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41" y="0"/>
                </a:moveTo>
                <a:cubicBezTo>
                  <a:pt x="3670" y="0"/>
                  <a:pt x="0" y="5400"/>
                  <a:pt x="0" y="10800"/>
                </a:cubicBezTo>
                <a:cubicBezTo>
                  <a:pt x="0" y="16200"/>
                  <a:pt x="10800" y="21600"/>
                  <a:pt x="21600" y="21600"/>
                </a:cubicBezTo>
              </a:path>
            </a:pathLst>
          </a:custGeom>
          <a:noFill/>
          <a:ln w="25400" cap="flat" cmpd="sng">
            <a:solidFill>
              <a:srgbClr val="000000"/>
            </a:solidFill>
            <a:prstDash val="solid"/>
            <a:miter lim="400000"/>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it-IT" altLang="it-IT" sz="900"/>
          </a:p>
        </p:txBody>
      </p:sp>
      <p:grpSp>
        <p:nvGrpSpPr>
          <p:cNvPr id="9241" name="Group 25"/>
          <p:cNvGrpSpPr>
            <a:grpSpLocks/>
          </p:cNvGrpSpPr>
          <p:nvPr/>
        </p:nvGrpSpPr>
        <p:grpSpPr bwMode="auto">
          <a:xfrm>
            <a:off x="392113" y="6448426"/>
            <a:ext cx="329254" cy="146194"/>
            <a:chOff x="0" y="0"/>
            <a:chExt cx="658253" cy="291489"/>
          </a:xfrm>
        </p:grpSpPr>
        <p:sp>
          <p:nvSpPr>
            <p:cNvPr id="9242" name="Rectangle 26"/>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9243" name="Picture 27"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898778779"/>
      </p:ext>
    </p:extLst>
  </p:cSld>
  <p:clrMapOvr>
    <a:masterClrMapping/>
  </p:clrMapOvr>
  <p:transition spd="med">
    <p:dissolv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FH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2" name="AutoShape 2"/>
          <p:cNvSpPr>
            <a:spLocks/>
          </p:cNvSpPr>
          <p:nvPr/>
        </p:nvSpPr>
        <p:spPr bwMode="auto">
          <a:xfrm>
            <a:off x="8616157" y="274478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0243" name="AutoShape 3"/>
          <p:cNvSpPr>
            <a:spLocks/>
          </p:cNvSpPr>
          <p:nvPr/>
        </p:nvSpPr>
        <p:spPr bwMode="auto">
          <a:xfrm>
            <a:off x="10668794" y="274478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0244" name="Rectangle 4"/>
          <p:cNvSpPr>
            <a:spLocks/>
          </p:cNvSpPr>
          <p:nvPr/>
        </p:nvSpPr>
        <p:spPr bwMode="auto">
          <a:xfrm>
            <a:off x="335757" y="152400"/>
            <a:ext cx="6840538" cy="4524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a:t>“Drive, hit and </a:t>
            </a:r>
            <a:r>
              <a:rPr lang="it-IT" altLang="it-IT" sz="2400" dirty="0" err="1"/>
              <a:t>deflect</a:t>
            </a:r>
            <a:r>
              <a:rPr lang="it-IT" altLang="it-IT" sz="2400" dirty="0"/>
              <a:t>”</a:t>
            </a:r>
          </a:p>
          <a:p>
            <a:pPr algn="l"/>
            <a:r>
              <a:rPr lang="it-IT" altLang="it-IT" sz="2400" dirty="0" err="1"/>
              <a:t>Description</a:t>
            </a:r>
            <a:endParaRPr lang="it-IT" altLang="it-IT" sz="2400" dirty="0"/>
          </a:p>
          <a:p>
            <a:pPr algn="l"/>
            <a:r>
              <a:rPr lang="it-IT" altLang="it-IT" sz="2400" dirty="0" err="1"/>
              <a:t>Red</a:t>
            </a:r>
            <a:r>
              <a:rPr lang="it-IT" altLang="it-IT" sz="2400" dirty="0"/>
              <a:t> </a:t>
            </a:r>
            <a:r>
              <a:rPr lang="it-IT" altLang="it-IT" sz="2400" dirty="0" err="1"/>
              <a:t>drives</a:t>
            </a:r>
            <a:r>
              <a:rPr lang="it-IT" altLang="it-IT" sz="2400" dirty="0"/>
              <a:t> with </a:t>
            </a:r>
            <a:r>
              <a:rPr lang="it-IT" altLang="it-IT" sz="2400" dirty="0" err="1"/>
              <a:t>aerial</a:t>
            </a:r>
            <a:r>
              <a:rPr lang="it-IT" altLang="it-IT" sz="2400" dirty="0"/>
              <a:t> dribbling, </a:t>
            </a:r>
            <a:r>
              <a:rPr lang="it-IT" altLang="it-IT" sz="2400" dirty="0" err="1"/>
              <a:t>shots</a:t>
            </a:r>
            <a:r>
              <a:rPr lang="it-IT" altLang="it-IT" sz="2400" dirty="0"/>
              <a:t> on goal and </a:t>
            </a:r>
            <a:r>
              <a:rPr lang="it-IT" altLang="it-IT" sz="2400" dirty="0" err="1"/>
              <a:t>run</a:t>
            </a:r>
            <a:r>
              <a:rPr lang="it-IT" altLang="it-IT" sz="2400" dirty="0"/>
              <a:t> in the </a:t>
            </a:r>
            <a:r>
              <a:rPr lang="it-IT" altLang="it-IT" sz="2400" dirty="0" err="1"/>
              <a:t>circle</a:t>
            </a:r>
            <a:r>
              <a:rPr lang="it-IT" altLang="it-IT" sz="2400" dirty="0"/>
              <a:t> to </a:t>
            </a:r>
            <a:r>
              <a:rPr lang="it-IT" altLang="it-IT" sz="2400" dirty="0" err="1"/>
              <a:t>deflect</a:t>
            </a:r>
            <a:r>
              <a:rPr lang="it-IT" altLang="it-IT" sz="2400" dirty="0"/>
              <a:t>.</a:t>
            </a:r>
          </a:p>
          <a:p>
            <a:pPr algn="l"/>
            <a:r>
              <a:rPr lang="it-IT" altLang="it-IT" sz="2400" dirty="0"/>
              <a:t>Blue </a:t>
            </a:r>
            <a:r>
              <a:rPr lang="it-IT" altLang="it-IT" sz="2400" dirty="0" err="1"/>
              <a:t>makes</a:t>
            </a:r>
            <a:r>
              <a:rPr lang="it-IT" altLang="it-IT" sz="2400" dirty="0"/>
              <a:t> a </a:t>
            </a:r>
            <a:r>
              <a:rPr lang="it-IT" altLang="it-IT" sz="2400" dirty="0" err="1"/>
              <a:t>fake</a:t>
            </a:r>
            <a:r>
              <a:rPr lang="it-IT" altLang="it-IT" sz="2400" dirty="0"/>
              <a:t>, hit in the </a:t>
            </a:r>
            <a:r>
              <a:rPr lang="it-IT" altLang="it-IT" sz="2400" dirty="0" err="1"/>
              <a:t>cirlce</a:t>
            </a:r>
            <a:r>
              <a:rPr lang="it-IT" altLang="it-IT" sz="2400" dirty="0"/>
              <a:t> and go to </a:t>
            </a:r>
            <a:r>
              <a:rPr lang="it-IT" altLang="it-IT" sz="2400" dirty="0" err="1"/>
              <a:t>deflect</a:t>
            </a:r>
            <a:r>
              <a:rPr lang="it-IT" altLang="it-IT" sz="2400" dirty="0"/>
              <a:t>.</a:t>
            </a:r>
          </a:p>
          <a:p>
            <a:pPr algn="l"/>
            <a:r>
              <a:rPr lang="it-IT" altLang="it-IT" sz="2400" dirty="0"/>
              <a:t>Yellow </a:t>
            </a:r>
            <a:r>
              <a:rPr lang="it-IT" altLang="it-IT" sz="2400" dirty="0" err="1"/>
              <a:t>makes</a:t>
            </a:r>
            <a:r>
              <a:rPr lang="it-IT" altLang="it-IT" sz="2400" dirty="0"/>
              <a:t> a spin and hit in the </a:t>
            </a:r>
            <a:r>
              <a:rPr lang="it-IT" altLang="it-IT" sz="2400" dirty="0" err="1"/>
              <a:t>circle</a:t>
            </a:r>
            <a:endParaRPr lang="it-IT" altLang="it-IT" sz="2400" dirty="0"/>
          </a:p>
          <a:p>
            <a:pPr algn="l"/>
            <a:endParaRPr lang="it-IT" altLang="it-IT" sz="2400" dirty="0"/>
          </a:p>
          <a:p>
            <a:pPr algn="l"/>
            <a:r>
              <a:rPr lang="it-IT" altLang="it-IT" sz="2400" dirty="0"/>
              <a:t>Development:</a:t>
            </a:r>
          </a:p>
          <a:p>
            <a:pPr algn="l">
              <a:buSzPct val="100000"/>
              <a:buFontTx/>
              <a:buChar char="-"/>
            </a:pPr>
            <a:r>
              <a:rPr lang="it-IT" altLang="it-IT" sz="2400" dirty="0" err="1"/>
              <a:t>Change</a:t>
            </a:r>
            <a:r>
              <a:rPr lang="it-IT" altLang="it-IT" sz="2400" dirty="0"/>
              <a:t> </a:t>
            </a:r>
            <a:r>
              <a:rPr lang="it-IT" altLang="it-IT" sz="2400" dirty="0" err="1"/>
              <a:t>technical</a:t>
            </a:r>
            <a:r>
              <a:rPr lang="it-IT" altLang="it-IT" sz="2400" dirty="0"/>
              <a:t> </a:t>
            </a:r>
            <a:r>
              <a:rPr lang="it-IT" altLang="it-IT" sz="2400" dirty="0" err="1"/>
              <a:t>skills</a:t>
            </a:r>
            <a:endParaRPr lang="it-IT" altLang="it-IT" sz="2400" dirty="0"/>
          </a:p>
          <a:p>
            <a:pPr algn="l">
              <a:buSzPct val="100000"/>
              <a:buFontTx/>
              <a:buChar char="-"/>
            </a:pPr>
            <a:r>
              <a:rPr lang="it-IT" altLang="it-IT" sz="2400" dirty="0" err="1"/>
              <a:t>Change</a:t>
            </a:r>
            <a:r>
              <a:rPr lang="it-IT" altLang="it-IT" sz="2400" dirty="0"/>
              <a:t> the </a:t>
            </a:r>
            <a:r>
              <a:rPr lang="it-IT" altLang="it-IT" sz="2400" dirty="0" err="1"/>
              <a:t>starting</a:t>
            </a:r>
            <a:r>
              <a:rPr lang="it-IT" altLang="it-IT" sz="2400" dirty="0"/>
              <a:t> </a:t>
            </a:r>
            <a:r>
              <a:rPr lang="it-IT" altLang="it-IT" sz="2400" dirty="0" err="1"/>
              <a:t>order</a:t>
            </a:r>
            <a:endParaRPr lang="it-IT" altLang="it-IT" sz="2400" dirty="0"/>
          </a:p>
          <a:p>
            <a:pPr algn="l">
              <a:buSzPct val="100000"/>
              <a:buFontTx/>
              <a:buChar char="-"/>
            </a:pPr>
            <a:r>
              <a:rPr lang="it-IT" altLang="it-IT" sz="2400" dirty="0" err="1"/>
              <a:t>Every</a:t>
            </a:r>
            <a:r>
              <a:rPr lang="it-IT" altLang="it-IT" sz="2400" dirty="0"/>
              <a:t> player </a:t>
            </a:r>
            <a:r>
              <a:rPr lang="it-IT" altLang="it-IT" sz="2400" dirty="0" err="1"/>
              <a:t>shots</a:t>
            </a:r>
            <a:r>
              <a:rPr lang="it-IT" altLang="it-IT" sz="2400" dirty="0"/>
              <a:t> on goal</a:t>
            </a:r>
          </a:p>
        </p:txBody>
      </p:sp>
      <p:sp>
        <p:nvSpPr>
          <p:cNvPr id="10245" name="AutoShape 5"/>
          <p:cNvSpPr>
            <a:spLocks/>
          </p:cNvSpPr>
          <p:nvPr/>
        </p:nvSpPr>
        <p:spPr bwMode="auto">
          <a:xfrm>
            <a:off x="9624219" y="27813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0246" name="Oval 6"/>
          <p:cNvSpPr>
            <a:spLocks/>
          </p:cNvSpPr>
          <p:nvPr/>
        </p:nvSpPr>
        <p:spPr bwMode="auto">
          <a:xfrm>
            <a:off x="10704513" y="2960688"/>
            <a:ext cx="252413" cy="215900"/>
          </a:xfrm>
          <a:prstGeom prst="ellipse">
            <a:avLst/>
          </a:prstGeom>
          <a:solidFill>
            <a:srgbClr val="FFFB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1600">
              <a:solidFill>
                <a:srgbClr val="FFFFFF"/>
              </a:solidFill>
            </a:endParaRPr>
          </a:p>
        </p:txBody>
      </p:sp>
      <p:grpSp>
        <p:nvGrpSpPr>
          <p:cNvPr id="10247" name="Group 7"/>
          <p:cNvGrpSpPr>
            <a:grpSpLocks/>
          </p:cNvGrpSpPr>
          <p:nvPr/>
        </p:nvGrpSpPr>
        <p:grpSpPr bwMode="auto">
          <a:xfrm>
            <a:off x="10596563" y="2709069"/>
            <a:ext cx="90488" cy="98425"/>
            <a:chOff x="0" y="0"/>
            <a:chExt cx="180975" cy="196850"/>
          </a:xfrm>
        </p:grpSpPr>
        <p:pic>
          <p:nvPicPr>
            <p:cNvPr id="10248" name="Picture 8"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975"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49" name="Picture 9" descr="AN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63" y="58738"/>
              <a:ext cx="69851" cy="7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250" name="Oval 10"/>
          <p:cNvSpPr>
            <a:spLocks/>
          </p:cNvSpPr>
          <p:nvPr/>
        </p:nvSpPr>
        <p:spPr bwMode="auto">
          <a:xfrm>
            <a:off x="8616157" y="2997200"/>
            <a:ext cx="252413" cy="215900"/>
          </a:xfrm>
          <a:prstGeom prst="ellipse">
            <a:avLst/>
          </a:prstGeom>
          <a:solidFill>
            <a:srgbClr val="DA1F28"/>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1600">
              <a:solidFill>
                <a:srgbClr val="FFFFFF"/>
              </a:solidFill>
            </a:endParaRPr>
          </a:p>
        </p:txBody>
      </p:sp>
      <p:grpSp>
        <p:nvGrpSpPr>
          <p:cNvPr id="10251" name="Group 11"/>
          <p:cNvGrpSpPr>
            <a:grpSpLocks/>
          </p:cNvGrpSpPr>
          <p:nvPr/>
        </p:nvGrpSpPr>
        <p:grpSpPr bwMode="auto">
          <a:xfrm>
            <a:off x="8616157" y="2672557"/>
            <a:ext cx="90488" cy="98425"/>
            <a:chOff x="0" y="0"/>
            <a:chExt cx="180975" cy="196850"/>
          </a:xfrm>
        </p:grpSpPr>
        <p:pic>
          <p:nvPicPr>
            <p:cNvPr id="10252" name="Picture 12"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975"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53" name="Picture 13" descr="AN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63" y="58738"/>
              <a:ext cx="69851" cy="7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254" name="Group 14"/>
          <p:cNvGrpSpPr>
            <a:grpSpLocks/>
          </p:cNvGrpSpPr>
          <p:nvPr/>
        </p:nvGrpSpPr>
        <p:grpSpPr bwMode="auto">
          <a:xfrm>
            <a:off x="9696450" y="2672557"/>
            <a:ext cx="90488" cy="98425"/>
            <a:chOff x="0" y="0"/>
            <a:chExt cx="180975" cy="196850"/>
          </a:xfrm>
        </p:grpSpPr>
        <p:pic>
          <p:nvPicPr>
            <p:cNvPr id="10255" name="Picture 15"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975"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56" name="Picture 16" descr="AN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63" y="58738"/>
              <a:ext cx="69851" cy="7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257" name="Oval 17"/>
          <p:cNvSpPr>
            <a:spLocks/>
          </p:cNvSpPr>
          <p:nvPr/>
        </p:nvSpPr>
        <p:spPr bwMode="auto">
          <a:xfrm>
            <a:off x="9588500" y="3068638"/>
            <a:ext cx="251619" cy="216694"/>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1600">
              <a:solidFill>
                <a:schemeClr val="accent1"/>
              </a:solidFill>
            </a:endParaRPr>
          </a:p>
        </p:txBody>
      </p:sp>
      <p:sp>
        <p:nvSpPr>
          <p:cNvPr id="10258" name="AutoShape 18"/>
          <p:cNvSpPr>
            <a:spLocks/>
          </p:cNvSpPr>
          <p:nvPr/>
        </p:nvSpPr>
        <p:spPr bwMode="auto">
          <a:xfrm>
            <a:off x="9768682" y="19891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0259" name="AutoShape 19"/>
          <p:cNvSpPr>
            <a:spLocks/>
          </p:cNvSpPr>
          <p:nvPr/>
        </p:nvSpPr>
        <p:spPr bwMode="auto">
          <a:xfrm>
            <a:off x="9588500" y="184467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0260" name="AutoShape 20"/>
          <p:cNvSpPr>
            <a:spLocks/>
          </p:cNvSpPr>
          <p:nvPr/>
        </p:nvSpPr>
        <p:spPr bwMode="auto">
          <a:xfrm>
            <a:off x="9444038" y="177244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0261" name="AutoShape 21"/>
          <p:cNvSpPr>
            <a:spLocks/>
          </p:cNvSpPr>
          <p:nvPr/>
        </p:nvSpPr>
        <p:spPr bwMode="auto">
          <a:xfrm>
            <a:off x="10776744" y="180895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0262" name="AutoShape 22"/>
          <p:cNvSpPr>
            <a:spLocks/>
          </p:cNvSpPr>
          <p:nvPr/>
        </p:nvSpPr>
        <p:spPr bwMode="auto">
          <a:xfrm>
            <a:off x="10632282" y="188118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0263" name="AutoShape 23"/>
          <p:cNvSpPr>
            <a:spLocks/>
          </p:cNvSpPr>
          <p:nvPr/>
        </p:nvSpPr>
        <p:spPr bwMode="auto">
          <a:xfrm>
            <a:off x="10488613" y="180895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grpSp>
        <p:nvGrpSpPr>
          <p:cNvPr id="10264" name="Group 24"/>
          <p:cNvGrpSpPr>
            <a:grpSpLocks/>
          </p:cNvGrpSpPr>
          <p:nvPr/>
        </p:nvGrpSpPr>
        <p:grpSpPr bwMode="auto">
          <a:xfrm>
            <a:off x="8400257" y="1771650"/>
            <a:ext cx="684213" cy="109538"/>
            <a:chOff x="0" y="-1"/>
            <a:chExt cx="1368426" cy="217489"/>
          </a:xfrm>
        </p:grpSpPr>
        <p:sp>
          <p:nvSpPr>
            <p:cNvPr id="10265" name="AutoShape 25" descr="image.png"/>
            <p:cNvSpPr>
              <a:spLocks/>
            </p:cNvSpPr>
            <p:nvPr/>
          </p:nvSpPr>
          <p:spPr bwMode="auto">
            <a:xfrm>
              <a:off x="0" y="0"/>
              <a:ext cx="1368425"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8" y="0"/>
                  </a:moveTo>
                  <a:lnTo>
                    <a:pt x="0" y="5400"/>
                  </a:lnTo>
                  <a:lnTo>
                    <a:pt x="0" y="21600"/>
                  </a:lnTo>
                  <a:lnTo>
                    <a:pt x="20742" y="21600"/>
                  </a:lnTo>
                  <a:lnTo>
                    <a:pt x="21600" y="16200"/>
                  </a:lnTo>
                  <a:lnTo>
                    <a:pt x="21600" y="0"/>
                  </a:lnTo>
                  <a:close/>
                </a:path>
              </a:pathLst>
            </a:custGeom>
            <a:blipFill dpi="0" rotWithShape="0">
              <a:blip r:embed="rId5"/>
              <a:srcRect/>
              <a:tile tx="0" ty="0" sx="100000" sy="100000" flip="none" algn="tl"/>
            </a:blipFill>
            <a:ln w="25400" cap="flat" cmpd="sng">
              <a:solidFill>
                <a:srgbClr val="000000"/>
              </a:solidFill>
              <a:prstDash val="solid"/>
              <a:round/>
              <a:headEnd type="none" w="med" len="med"/>
              <a:tailEnd type="none" w="med" len="med"/>
            </a:ln>
            <a:effectLst>
              <a:outerShdw blurRad="38100" dist="25400" dir="5400000" algn="ctr" rotWithShape="0">
                <a:srgbClr val="808080">
                  <a:alpha val="50000"/>
                </a:srgbClr>
              </a:outerShdw>
            </a:effec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0266" name="AutoShape 26"/>
            <p:cNvSpPr>
              <a:spLocks/>
            </p:cNvSpPr>
            <p:nvPr/>
          </p:nvSpPr>
          <p:spPr bwMode="auto">
            <a:xfrm>
              <a:off x="0" y="-1"/>
              <a:ext cx="1368425" cy="54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8" y="0"/>
                  </a:moveTo>
                  <a:lnTo>
                    <a:pt x="0" y="21600"/>
                  </a:lnTo>
                  <a:lnTo>
                    <a:pt x="20742" y="21600"/>
                  </a:lnTo>
                  <a:lnTo>
                    <a:pt x="21600" y="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0267" name="AutoShape 27"/>
            <p:cNvSpPr>
              <a:spLocks/>
            </p:cNvSpPr>
            <p:nvPr/>
          </p:nvSpPr>
          <p:spPr bwMode="auto">
            <a:xfrm>
              <a:off x="1314053" y="0"/>
              <a:ext cx="54373"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400"/>
                  </a:moveTo>
                  <a:lnTo>
                    <a:pt x="0" y="21600"/>
                  </a:lnTo>
                  <a:lnTo>
                    <a:pt x="21600" y="16200"/>
                  </a:lnTo>
                  <a:lnTo>
                    <a:pt x="21600" y="0"/>
                  </a:lnTo>
                  <a:close/>
                </a:path>
              </a:pathLst>
            </a:custGeom>
            <a:solidFill>
              <a:srgbClr val="CCCCC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0268" name="AutoShape 28"/>
            <p:cNvSpPr>
              <a:spLocks/>
            </p:cNvSpPr>
            <p:nvPr/>
          </p:nvSpPr>
          <p:spPr bwMode="auto">
            <a:xfrm>
              <a:off x="0" y="0"/>
              <a:ext cx="1368425"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400"/>
                  </a:moveTo>
                  <a:lnTo>
                    <a:pt x="20742" y="5400"/>
                  </a:lnTo>
                  <a:lnTo>
                    <a:pt x="21600" y="0"/>
                  </a:lnTo>
                  <a:moveTo>
                    <a:pt x="20742" y="5400"/>
                  </a:moveTo>
                  <a:lnTo>
                    <a:pt x="20742" y="21600"/>
                  </a:lnTo>
                </a:path>
              </a:pathLst>
            </a:cu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grpSp>
      <p:grpSp>
        <p:nvGrpSpPr>
          <p:cNvPr id="10269" name="Group 29"/>
          <p:cNvGrpSpPr>
            <a:grpSpLocks/>
          </p:cNvGrpSpPr>
          <p:nvPr/>
        </p:nvGrpSpPr>
        <p:grpSpPr bwMode="auto">
          <a:xfrm>
            <a:off x="8364538" y="2240757"/>
            <a:ext cx="683419" cy="107950"/>
            <a:chOff x="0" y="0"/>
            <a:chExt cx="1366838" cy="215900"/>
          </a:xfrm>
        </p:grpSpPr>
        <p:sp>
          <p:nvSpPr>
            <p:cNvPr id="10270" name="AutoShape 30" descr="image.png"/>
            <p:cNvSpPr>
              <a:spLocks/>
            </p:cNvSpPr>
            <p:nvPr/>
          </p:nvSpPr>
          <p:spPr bwMode="auto">
            <a:xfrm>
              <a:off x="0" y="0"/>
              <a:ext cx="1366838"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3" y="0"/>
                  </a:moveTo>
                  <a:lnTo>
                    <a:pt x="0" y="5400"/>
                  </a:lnTo>
                  <a:lnTo>
                    <a:pt x="0" y="21600"/>
                  </a:lnTo>
                  <a:lnTo>
                    <a:pt x="20747" y="21600"/>
                  </a:lnTo>
                  <a:lnTo>
                    <a:pt x="21600" y="16200"/>
                  </a:lnTo>
                  <a:lnTo>
                    <a:pt x="21600" y="0"/>
                  </a:lnTo>
                  <a:close/>
                </a:path>
              </a:pathLst>
            </a:custGeom>
            <a:blipFill dpi="0" rotWithShape="0">
              <a:blip r:embed="rId5"/>
              <a:srcRect/>
              <a:tile tx="0" ty="0" sx="100000" sy="100000" flip="none" algn="tl"/>
            </a:blipFill>
            <a:ln w="25400" cap="flat" cmpd="sng">
              <a:solidFill>
                <a:srgbClr val="000000"/>
              </a:solidFill>
              <a:prstDash val="solid"/>
              <a:round/>
              <a:headEnd type="none" w="med" len="med"/>
              <a:tailEnd type="none" w="med" len="med"/>
            </a:ln>
            <a:effectLst>
              <a:outerShdw blurRad="38100" dist="25400" dir="5400000" algn="ctr" rotWithShape="0">
                <a:srgbClr val="808080">
                  <a:alpha val="50000"/>
                </a:srgbClr>
              </a:outerShdw>
            </a:effec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0271" name="AutoShape 31"/>
            <p:cNvSpPr>
              <a:spLocks/>
            </p:cNvSpPr>
            <p:nvPr/>
          </p:nvSpPr>
          <p:spPr bwMode="auto">
            <a:xfrm>
              <a:off x="0" y="0"/>
              <a:ext cx="1366838"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3" y="0"/>
                  </a:moveTo>
                  <a:lnTo>
                    <a:pt x="0" y="21600"/>
                  </a:lnTo>
                  <a:lnTo>
                    <a:pt x="20747" y="21600"/>
                  </a:lnTo>
                  <a:lnTo>
                    <a:pt x="21600" y="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0272" name="AutoShape 32"/>
            <p:cNvSpPr>
              <a:spLocks/>
            </p:cNvSpPr>
            <p:nvPr/>
          </p:nvSpPr>
          <p:spPr bwMode="auto">
            <a:xfrm>
              <a:off x="1312862" y="0"/>
              <a:ext cx="53976"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400"/>
                  </a:moveTo>
                  <a:lnTo>
                    <a:pt x="0" y="21600"/>
                  </a:lnTo>
                  <a:lnTo>
                    <a:pt x="21600" y="16200"/>
                  </a:lnTo>
                  <a:lnTo>
                    <a:pt x="21600" y="0"/>
                  </a:lnTo>
                  <a:close/>
                </a:path>
              </a:pathLst>
            </a:custGeom>
            <a:solidFill>
              <a:srgbClr val="CCCCC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0273" name="AutoShape 33"/>
            <p:cNvSpPr>
              <a:spLocks/>
            </p:cNvSpPr>
            <p:nvPr/>
          </p:nvSpPr>
          <p:spPr bwMode="auto">
            <a:xfrm>
              <a:off x="0" y="0"/>
              <a:ext cx="1366838"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400"/>
                  </a:moveTo>
                  <a:lnTo>
                    <a:pt x="20747" y="5400"/>
                  </a:lnTo>
                  <a:lnTo>
                    <a:pt x="21600" y="0"/>
                  </a:lnTo>
                  <a:moveTo>
                    <a:pt x="20747" y="5400"/>
                  </a:moveTo>
                  <a:lnTo>
                    <a:pt x="20747" y="21600"/>
                  </a:lnTo>
                </a:path>
              </a:pathLst>
            </a:cu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grpSp>
      <p:sp>
        <p:nvSpPr>
          <p:cNvPr id="10274" name="AutoShape 34"/>
          <p:cNvSpPr>
            <a:spLocks/>
          </p:cNvSpPr>
          <p:nvPr/>
        </p:nvSpPr>
        <p:spPr bwMode="auto">
          <a:xfrm rot="5400000" flipH="1" flipV="1">
            <a:off x="8201819" y="1790700"/>
            <a:ext cx="1223169" cy="4675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25400" cap="flat" cmpd="sng">
            <a:solidFill>
              <a:srgbClr val="000000"/>
            </a:solidFill>
            <a:prstDash val="solid"/>
            <a:miter lim="400000"/>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it-IT" altLang="it-IT" sz="900"/>
          </a:p>
        </p:txBody>
      </p:sp>
      <p:sp>
        <p:nvSpPr>
          <p:cNvPr id="10275" name="Line 35"/>
          <p:cNvSpPr>
            <a:spLocks noChangeShapeType="1"/>
          </p:cNvSpPr>
          <p:nvPr/>
        </p:nvSpPr>
        <p:spPr bwMode="auto">
          <a:xfrm flipH="1" flipV="1">
            <a:off x="9480550" y="2096294"/>
            <a:ext cx="215900" cy="504825"/>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0276" name="Line 36"/>
          <p:cNvSpPr>
            <a:spLocks noChangeShapeType="1"/>
          </p:cNvSpPr>
          <p:nvPr/>
        </p:nvSpPr>
        <p:spPr bwMode="auto">
          <a:xfrm>
            <a:off x="9551988" y="2204244"/>
            <a:ext cx="504825" cy="36513"/>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0277" name="Line 37"/>
          <p:cNvSpPr>
            <a:spLocks noChangeShapeType="1"/>
          </p:cNvSpPr>
          <p:nvPr/>
        </p:nvSpPr>
        <p:spPr bwMode="auto">
          <a:xfrm flipH="1" flipV="1">
            <a:off x="9624219" y="908050"/>
            <a:ext cx="432594" cy="1260475"/>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0278" name="Line 38"/>
          <p:cNvSpPr>
            <a:spLocks noChangeShapeType="1"/>
          </p:cNvSpPr>
          <p:nvPr/>
        </p:nvSpPr>
        <p:spPr bwMode="auto">
          <a:xfrm flipH="1" flipV="1">
            <a:off x="10524332" y="2060575"/>
            <a:ext cx="144463" cy="611188"/>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0279" name="Line 39"/>
          <p:cNvSpPr>
            <a:spLocks noChangeShapeType="1"/>
          </p:cNvSpPr>
          <p:nvPr/>
        </p:nvSpPr>
        <p:spPr bwMode="auto">
          <a:xfrm flipH="1" flipV="1">
            <a:off x="9840119" y="980282"/>
            <a:ext cx="1403350" cy="1116806"/>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0280" name="Line 40"/>
          <p:cNvSpPr>
            <a:spLocks noChangeShapeType="1"/>
          </p:cNvSpPr>
          <p:nvPr/>
        </p:nvSpPr>
        <p:spPr bwMode="auto">
          <a:xfrm flipV="1">
            <a:off x="9047957" y="547688"/>
            <a:ext cx="576263" cy="757238"/>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0281" name="AutoShape 41"/>
          <p:cNvSpPr>
            <a:spLocks/>
          </p:cNvSpPr>
          <p:nvPr/>
        </p:nvSpPr>
        <p:spPr bwMode="auto">
          <a:xfrm>
            <a:off x="10421938" y="2024857"/>
            <a:ext cx="858838" cy="2881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61" y="0"/>
                </a:moveTo>
                <a:cubicBezTo>
                  <a:pt x="1281" y="0"/>
                  <a:pt x="0" y="5400"/>
                  <a:pt x="0" y="10800"/>
                </a:cubicBezTo>
                <a:cubicBezTo>
                  <a:pt x="0" y="16200"/>
                  <a:pt x="10800" y="21600"/>
                  <a:pt x="21600" y="21600"/>
                </a:cubicBezTo>
              </a:path>
            </a:pathLst>
          </a:custGeom>
          <a:noFill/>
          <a:ln w="25400" cap="flat" cmpd="sng">
            <a:solidFill>
              <a:srgbClr val="000000"/>
            </a:solidFill>
            <a:prstDash val="solid"/>
            <a:miter lim="400000"/>
            <a:headEnd type="none" w="med" len="med"/>
            <a:tailEnd type="none" w="med" len="med"/>
          </a:ln>
          <a:effectLst>
            <a:outerShdw blurRad="38100" dist="25400" dir="54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it-IT" altLang="it-IT" sz="900"/>
          </a:p>
        </p:txBody>
      </p:sp>
      <p:grpSp>
        <p:nvGrpSpPr>
          <p:cNvPr id="10282" name="Group 42"/>
          <p:cNvGrpSpPr>
            <a:grpSpLocks/>
          </p:cNvGrpSpPr>
          <p:nvPr/>
        </p:nvGrpSpPr>
        <p:grpSpPr bwMode="auto">
          <a:xfrm>
            <a:off x="392113" y="6448426"/>
            <a:ext cx="329254" cy="146194"/>
            <a:chOff x="0" y="0"/>
            <a:chExt cx="658253" cy="291489"/>
          </a:xfrm>
        </p:grpSpPr>
        <p:sp>
          <p:nvSpPr>
            <p:cNvPr id="10283" name="Rectangle 43"/>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10284" name="Picture 44"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374965655"/>
      </p:ext>
    </p:extLst>
  </p:cSld>
  <p:clrMapOvr>
    <a:masterClrMapping/>
  </p:clrMapOvr>
  <p:transition spd="med">
    <p:dissolv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6" name="Rectangle 2"/>
          <p:cNvSpPr>
            <a:spLocks/>
          </p:cNvSpPr>
          <p:nvPr/>
        </p:nvSpPr>
        <p:spPr bwMode="auto">
          <a:xfrm>
            <a:off x="335757" y="151607"/>
            <a:ext cx="6840538"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err="1"/>
              <a:t>Pick</a:t>
            </a:r>
            <a:r>
              <a:rPr lang="it-IT" altLang="it-IT" sz="2400" dirty="0"/>
              <a:t> and go</a:t>
            </a:r>
          </a:p>
          <a:p>
            <a:pPr algn="l"/>
            <a:r>
              <a:rPr lang="it-IT" altLang="it-IT" sz="2400" dirty="0" err="1"/>
              <a:t>Description</a:t>
            </a:r>
            <a:endParaRPr lang="it-IT" altLang="it-IT" sz="2400" dirty="0"/>
          </a:p>
          <a:p>
            <a:pPr algn="l"/>
            <a:r>
              <a:rPr lang="it-IT" altLang="it-IT" sz="2400" dirty="0"/>
              <a:t>Yellow player </a:t>
            </a:r>
            <a:r>
              <a:rPr lang="it-IT" altLang="it-IT" sz="2400" dirty="0" err="1"/>
              <a:t>goes</a:t>
            </a:r>
            <a:r>
              <a:rPr lang="it-IT" altLang="it-IT" sz="2400" dirty="0"/>
              <a:t> in the box, </a:t>
            </a:r>
            <a:r>
              <a:rPr lang="it-IT" altLang="it-IT" sz="2400" dirty="0" err="1"/>
              <a:t>picks</a:t>
            </a:r>
            <a:r>
              <a:rPr lang="it-IT" altLang="it-IT" sz="2400" dirty="0"/>
              <a:t> up the </a:t>
            </a:r>
            <a:r>
              <a:rPr lang="it-IT" altLang="it-IT" sz="2400" dirty="0" err="1"/>
              <a:t>ball</a:t>
            </a:r>
            <a:r>
              <a:rPr lang="it-IT" altLang="it-IT" sz="2400" dirty="0"/>
              <a:t> with jab and drive the </a:t>
            </a:r>
            <a:r>
              <a:rPr lang="it-IT" altLang="it-IT" sz="2400" dirty="0" err="1"/>
              <a:t>ball</a:t>
            </a:r>
            <a:r>
              <a:rPr lang="it-IT" altLang="it-IT" sz="2400" dirty="0"/>
              <a:t> out the box.</a:t>
            </a:r>
          </a:p>
          <a:p>
            <a:pPr algn="l"/>
            <a:endParaRPr lang="it-IT" altLang="it-IT" sz="2400" dirty="0"/>
          </a:p>
          <a:p>
            <a:pPr algn="l"/>
            <a:r>
              <a:rPr lang="it-IT" altLang="it-IT" sz="2400" dirty="0"/>
              <a:t>Development:</a:t>
            </a:r>
          </a:p>
          <a:p>
            <a:pPr algn="l">
              <a:buSzPct val="100000"/>
              <a:buFontTx/>
              <a:buChar char="-"/>
            </a:pPr>
            <a:r>
              <a:rPr lang="it-IT" altLang="it-IT" sz="2400" dirty="0"/>
              <a:t>2 </a:t>
            </a:r>
            <a:r>
              <a:rPr lang="it-IT" altLang="it-IT" sz="2400" dirty="0" err="1"/>
              <a:t>players</a:t>
            </a:r>
            <a:r>
              <a:rPr lang="it-IT" altLang="it-IT" sz="2400" dirty="0"/>
              <a:t> </a:t>
            </a:r>
            <a:r>
              <a:rPr lang="it-IT" altLang="it-IT" sz="2400" dirty="0" err="1"/>
              <a:t>at</a:t>
            </a:r>
            <a:r>
              <a:rPr lang="it-IT" altLang="it-IT" sz="2400" dirty="0"/>
              <a:t> the </a:t>
            </a:r>
            <a:r>
              <a:rPr lang="it-IT" altLang="it-IT" sz="2400" dirty="0" err="1"/>
              <a:t>same</a:t>
            </a:r>
            <a:r>
              <a:rPr lang="it-IT" altLang="it-IT" sz="2400" dirty="0"/>
              <a:t> time</a:t>
            </a:r>
          </a:p>
          <a:p>
            <a:pPr algn="l">
              <a:buSzPct val="100000"/>
              <a:buFontTx/>
              <a:buChar char="-"/>
            </a:pPr>
            <a:r>
              <a:rPr lang="it-IT" altLang="it-IT" sz="2400" dirty="0"/>
              <a:t>With 2 </a:t>
            </a:r>
            <a:r>
              <a:rPr lang="it-IT" altLang="it-IT" sz="2400" dirty="0" err="1"/>
              <a:t>aerial</a:t>
            </a:r>
            <a:r>
              <a:rPr lang="it-IT" altLang="it-IT" sz="2400" dirty="0"/>
              <a:t> </a:t>
            </a:r>
            <a:r>
              <a:rPr lang="it-IT" altLang="it-IT" sz="2400" dirty="0" err="1"/>
              <a:t>touches</a:t>
            </a:r>
            <a:endParaRPr lang="it-IT" altLang="it-IT" sz="2400" dirty="0"/>
          </a:p>
          <a:p>
            <a:pPr algn="l">
              <a:buSzPct val="100000"/>
              <a:buFontTx/>
              <a:buChar char="-"/>
            </a:pPr>
            <a:r>
              <a:rPr lang="it-IT" altLang="it-IT" sz="2400" dirty="0" err="1"/>
              <a:t>As</a:t>
            </a:r>
            <a:r>
              <a:rPr lang="it-IT" altLang="it-IT" sz="2400" dirty="0"/>
              <a:t> fast </a:t>
            </a:r>
            <a:r>
              <a:rPr lang="it-IT" altLang="it-IT" sz="2400" dirty="0" err="1"/>
              <a:t>as</a:t>
            </a:r>
            <a:r>
              <a:rPr lang="it-IT" altLang="it-IT" sz="2400" dirty="0"/>
              <a:t> </a:t>
            </a:r>
            <a:r>
              <a:rPr lang="it-IT" altLang="it-IT" sz="2400" dirty="0" err="1"/>
              <a:t>possible</a:t>
            </a:r>
            <a:endParaRPr lang="it-IT" altLang="it-IT" sz="2400" dirty="0"/>
          </a:p>
          <a:p>
            <a:pPr algn="l">
              <a:buSzPct val="100000"/>
              <a:buFontTx/>
              <a:buChar char="-"/>
            </a:pPr>
            <a:r>
              <a:rPr lang="it-IT" altLang="it-IT" sz="2400" dirty="0"/>
              <a:t>Team </a:t>
            </a:r>
            <a:r>
              <a:rPr lang="it-IT" altLang="it-IT" sz="2400" dirty="0" err="1"/>
              <a:t>competition</a:t>
            </a:r>
            <a:r>
              <a:rPr lang="it-IT" altLang="it-IT" sz="2400" dirty="0"/>
              <a:t> (</a:t>
            </a:r>
            <a:r>
              <a:rPr lang="it-IT" altLang="it-IT" sz="2400" dirty="0" err="1"/>
              <a:t>determinated</a:t>
            </a:r>
            <a:r>
              <a:rPr lang="it-IT" altLang="it-IT" sz="2400" dirty="0"/>
              <a:t> by time)</a:t>
            </a:r>
          </a:p>
        </p:txBody>
      </p:sp>
      <p:sp>
        <p:nvSpPr>
          <p:cNvPr id="11267" name="AutoShape 3"/>
          <p:cNvSpPr>
            <a:spLocks/>
          </p:cNvSpPr>
          <p:nvPr/>
        </p:nvSpPr>
        <p:spPr bwMode="auto">
          <a:xfrm>
            <a:off x="9984582" y="2781300"/>
            <a:ext cx="167481"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68" name="Oval 4"/>
          <p:cNvSpPr>
            <a:spLocks/>
          </p:cNvSpPr>
          <p:nvPr/>
        </p:nvSpPr>
        <p:spPr bwMode="auto">
          <a:xfrm>
            <a:off x="8724107" y="2528888"/>
            <a:ext cx="138906"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69" name="Oval 5"/>
          <p:cNvSpPr>
            <a:spLocks/>
          </p:cNvSpPr>
          <p:nvPr/>
        </p:nvSpPr>
        <p:spPr bwMode="auto">
          <a:xfrm>
            <a:off x="10560844" y="2528888"/>
            <a:ext cx="184150"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70" name="Oval 6"/>
          <p:cNvSpPr>
            <a:spLocks/>
          </p:cNvSpPr>
          <p:nvPr/>
        </p:nvSpPr>
        <p:spPr bwMode="auto">
          <a:xfrm>
            <a:off x="9551988" y="2493169"/>
            <a:ext cx="72232"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71" name="AutoShape 7"/>
          <p:cNvSpPr>
            <a:spLocks/>
          </p:cNvSpPr>
          <p:nvPr/>
        </p:nvSpPr>
        <p:spPr bwMode="auto">
          <a:xfrm>
            <a:off x="9336088" y="2709069"/>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72" name="AutoShape 8"/>
          <p:cNvSpPr>
            <a:spLocks/>
          </p:cNvSpPr>
          <p:nvPr/>
        </p:nvSpPr>
        <p:spPr bwMode="auto">
          <a:xfrm>
            <a:off x="9336088" y="2277269"/>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73" name="AutoShape 9"/>
          <p:cNvSpPr>
            <a:spLocks/>
          </p:cNvSpPr>
          <p:nvPr/>
        </p:nvSpPr>
        <p:spPr bwMode="auto">
          <a:xfrm>
            <a:off x="9984582" y="2277269"/>
            <a:ext cx="167481"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74" name="Oval 10"/>
          <p:cNvSpPr>
            <a:spLocks/>
          </p:cNvSpPr>
          <p:nvPr/>
        </p:nvSpPr>
        <p:spPr bwMode="auto">
          <a:xfrm>
            <a:off x="9768682" y="2528888"/>
            <a:ext cx="71438"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75" name="Oval 11"/>
          <p:cNvSpPr>
            <a:spLocks/>
          </p:cNvSpPr>
          <p:nvPr/>
        </p:nvSpPr>
        <p:spPr bwMode="auto">
          <a:xfrm>
            <a:off x="9480550" y="2601119"/>
            <a:ext cx="71438"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76" name="Oval 12"/>
          <p:cNvSpPr>
            <a:spLocks/>
          </p:cNvSpPr>
          <p:nvPr/>
        </p:nvSpPr>
        <p:spPr bwMode="auto">
          <a:xfrm>
            <a:off x="9780588" y="2721769"/>
            <a:ext cx="72232"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77" name="Oval 13"/>
          <p:cNvSpPr>
            <a:spLocks/>
          </p:cNvSpPr>
          <p:nvPr/>
        </p:nvSpPr>
        <p:spPr bwMode="auto">
          <a:xfrm>
            <a:off x="9732169" y="2636838"/>
            <a:ext cx="72231"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78" name="Oval 14"/>
          <p:cNvSpPr>
            <a:spLocks/>
          </p:cNvSpPr>
          <p:nvPr/>
        </p:nvSpPr>
        <p:spPr bwMode="auto">
          <a:xfrm>
            <a:off x="9921082" y="2681288"/>
            <a:ext cx="71438"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79" name="Oval 15"/>
          <p:cNvSpPr>
            <a:spLocks/>
          </p:cNvSpPr>
          <p:nvPr/>
        </p:nvSpPr>
        <p:spPr bwMode="auto">
          <a:xfrm>
            <a:off x="9624219" y="2564607"/>
            <a:ext cx="72231" cy="72231"/>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80" name="Oval 16"/>
          <p:cNvSpPr>
            <a:spLocks/>
          </p:cNvSpPr>
          <p:nvPr/>
        </p:nvSpPr>
        <p:spPr bwMode="auto">
          <a:xfrm>
            <a:off x="9632950" y="2753519"/>
            <a:ext cx="71438"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81" name="Oval 17"/>
          <p:cNvSpPr>
            <a:spLocks/>
          </p:cNvSpPr>
          <p:nvPr/>
        </p:nvSpPr>
        <p:spPr bwMode="auto">
          <a:xfrm>
            <a:off x="9551988" y="2709069"/>
            <a:ext cx="72232" cy="72231"/>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82" name="Oval 18"/>
          <p:cNvSpPr>
            <a:spLocks/>
          </p:cNvSpPr>
          <p:nvPr/>
        </p:nvSpPr>
        <p:spPr bwMode="auto">
          <a:xfrm>
            <a:off x="10776744" y="2564607"/>
            <a:ext cx="184944"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83" name="Oval 19"/>
          <p:cNvSpPr>
            <a:spLocks/>
          </p:cNvSpPr>
          <p:nvPr/>
        </p:nvSpPr>
        <p:spPr bwMode="auto">
          <a:xfrm>
            <a:off x="8508207" y="2528888"/>
            <a:ext cx="138906"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84" name="Line 20"/>
          <p:cNvSpPr>
            <a:spLocks noChangeShapeType="1"/>
          </p:cNvSpPr>
          <p:nvPr/>
        </p:nvSpPr>
        <p:spPr bwMode="auto">
          <a:xfrm flipH="1">
            <a:off x="9840119" y="2563813"/>
            <a:ext cx="611981" cy="73025"/>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1285" name="AutoShape 21"/>
          <p:cNvSpPr>
            <a:spLocks/>
          </p:cNvSpPr>
          <p:nvPr/>
        </p:nvSpPr>
        <p:spPr bwMode="auto">
          <a:xfrm rot="5400000" flipH="1">
            <a:off x="9062641" y="2153047"/>
            <a:ext cx="365919" cy="828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0" y="0"/>
                </a:moveTo>
                <a:cubicBezTo>
                  <a:pt x="3370" y="0"/>
                  <a:pt x="0" y="2818"/>
                  <a:pt x="0" y="5635"/>
                </a:cubicBezTo>
                <a:cubicBezTo>
                  <a:pt x="0" y="8453"/>
                  <a:pt x="5400" y="11270"/>
                  <a:pt x="10800" y="11270"/>
                </a:cubicBezTo>
                <a:cubicBezTo>
                  <a:pt x="16200" y="11270"/>
                  <a:pt x="21600" y="16435"/>
                  <a:pt x="21600" y="21600"/>
                </a:cubicBezTo>
              </a:path>
            </a:pathLst>
          </a:custGeom>
          <a:noFill/>
          <a:ln w="25400" cap="flat" cmpd="sng">
            <a:solidFill>
              <a:srgbClr val="000000"/>
            </a:solidFill>
            <a:prstDash val="solid"/>
            <a:miter lim="400000"/>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it-IT" altLang="it-IT" sz="900"/>
          </a:p>
        </p:txBody>
      </p:sp>
      <p:grpSp>
        <p:nvGrpSpPr>
          <p:cNvPr id="11286" name="Group 22"/>
          <p:cNvGrpSpPr>
            <a:grpSpLocks/>
          </p:cNvGrpSpPr>
          <p:nvPr/>
        </p:nvGrpSpPr>
        <p:grpSpPr bwMode="auto">
          <a:xfrm>
            <a:off x="392113" y="6448426"/>
            <a:ext cx="329254" cy="146194"/>
            <a:chOff x="0" y="0"/>
            <a:chExt cx="658253" cy="291489"/>
          </a:xfrm>
        </p:grpSpPr>
        <p:sp>
          <p:nvSpPr>
            <p:cNvPr id="11287" name="Rectangle 23"/>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11288" name="Picture 24"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330743287"/>
      </p:ext>
    </p:extLst>
  </p:cSld>
  <p:clrMapOvr>
    <a:masterClrMapping/>
  </p:clrMapOvr>
  <p:transition spd="med">
    <p:dissolv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FH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0" name="AutoShape 2"/>
          <p:cNvSpPr>
            <a:spLocks/>
          </p:cNvSpPr>
          <p:nvPr/>
        </p:nvSpPr>
        <p:spPr bwMode="auto">
          <a:xfrm>
            <a:off x="9228138" y="317658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2291" name="AutoShape 3"/>
          <p:cNvSpPr>
            <a:spLocks/>
          </p:cNvSpPr>
          <p:nvPr/>
        </p:nvSpPr>
        <p:spPr bwMode="auto">
          <a:xfrm>
            <a:off x="10164763" y="30686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2292" name="Rectangle 4"/>
          <p:cNvSpPr>
            <a:spLocks/>
          </p:cNvSpPr>
          <p:nvPr/>
        </p:nvSpPr>
        <p:spPr bwMode="auto">
          <a:xfrm>
            <a:off x="335757" y="152400"/>
            <a:ext cx="6840538"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900" dirty="0"/>
              <a:t>“</a:t>
            </a:r>
            <a:r>
              <a:rPr lang="it-IT" altLang="it-IT" sz="2400" dirty="0" err="1"/>
              <a:t>Make</a:t>
            </a:r>
            <a:r>
              <a:rPr lang="it-IT" altLang="it-IT" sz="2400" dirty="0"/>
              <a:t> a </a:t>
            </a:r>
            <a:r>
              <a:rPr lang="it-IT" altLang="it-IT" sz="2400" dirty="0" err="1"/>
              <a:t>movement</a:t>
            </a:r>
            <a:r>
              <a:rPr lang="it-IT" altLang="it-IT" sz="2400" dirty="0"/>
              <a:t> and </a:t>
            </a:r>
            <a:r>
              <a:rPr lang="it-IT" altLang="it-IT" sz="2400" dirty="0" err="1"/>
              <a:t>receive</a:t>
            </a:r>
            <a:r>
              <a:rPr lang="it-IT" altLang="it-IT" sz="2400" dirty="0"/>
              <a:t>”</a:t>
            </a:r>
          </a:p>
          <a:p>
            <a:pPr algn="l"/>
            <a:r>
              <a:rPr lang="it-IT" altLang="it-IT" sz="2400" dirty="0" err="1"/>
              <a:t>Description</a:t>
            </a:r>
            <a:endParaRPr lang="it-IT" altLang="it-IT" sz="2400" dirty="0"/>
          </a:p>
          <a:p>
            <a:pPr algn="l"/>
            <a:r>
              <a:rPr lang="it-IT" altLang="it-IT" sz="2400" dirty="0"/>
              <a:t>Yellow pass the </a:t>
            </a:r>
            <a:r>
              <a:rPr lang="it-IT" altLang="it-IT" sz="2400" dirty="0" err="1"/>
              <a:t>ball</a:t>
            </a:r>
            <a:r>
              <a:rPr lang="it-IT" altLang="it-IT" sz="2400" dirty="0"/>
              <a:t> to </a:t>
            </a:r>
            <a:r>
              <a:rPr lang="it-IT" altLang="it-IT" sz="2400" dirty="0" err="1"/>
              <a:t>red</a:t>
            </a:r>
            <a:r>
              <a:rPr lang="it-IT" altLang="it-IT" sz="2400" dirty="0"/>
              <a:t> player, blue </a:t>
            </a:r>
            <a:r>
              <a:rPr lang="it-IT" altLang="it-IT" sz="2400" dirty="0" err="1"/>
              <a:t>make</a:t>
            </a:r>
            <a:r>
              <a:rPr lang="it-IT" altLang="it-IT" sz="2400" dirty="0"/>
              <a:t> a “C” </a:t>
            </a:r>
            <a:r>
              <a:rPr lang="it-IT" altLang="it-IT" sz="2400" dirty="0" err="1"/>
              <a:t>movement</a:t>
            </a:r>
            <a:r>
              <a:rPr lang="it-IT" altLang="it-IT" sz="2400" dirty="0"/>
              <a:t>, </a:t>
            </a:r>
            <a:r>
              <a:rPr lang="it-IT" altLang="it-IT" sz="2400" dirty="0" err="1"/>
              <a:t>receives</a:t>
            </a:r>
            <a:r>
              <a:rPr lang="it-IT" altLang="it-IT" sz="2400" dirty="0"/>
              <a:t> the </a:t>
            </a:r>
            <a:r>
              <a:rPr lang="it-IT" altLang="it-IT" sz="2400" dirty="0" err="1"/>
              <a:t>ball</a:t>
            </a:r>
            <a:r>
              <a:rPr lang="it-IT" altLang="it-IT" sz="2400" dirty="0"/>
              <a:t> and </a:t>
            </a:r>
            <a:r>
              <a:rPr lang="it-IT" altLang="it-IT" sz="2400" dirty="0" err="1"/>
              <a:t>shots</a:t>
            </a:r>
            <a:r>
              <a:rPr lang="it-IT" altLang="it-IT" sz="2400" dirty="0"/>
              <a:t> on goal.</a:t>
            </a:r>
          </a:p>
          <a:p>
            <a:pPr algn="l"/>
            <a:endParaRPr lang="it-IT" altLang="it-IT" sz="2400" dirty="0"/>
          </a:p>
          <a:p>
            <a:pPr algn="l"/>
            <a:r>
              <a:rPr lang="it-IT" altLang="it-IT" sz="2400" dirty="0"/>
              <a:t>Development:</a:t>
            </a:r>
          </a:p>
          <a:p>
            <a:pPr algn="l">
              <a:buSzPct val="100000"/>
              <a:buFontTx/>
              <a:buChar char="-"/>
            </a:pPr>
            <a:r>
              <a:rPr lang="it-IT" altLang="it-IT" sz="2400" dirty="0" err="1"/>
              <a:t>Other</a:t>
            </a:r>
            <a:r>
              <a:rPr lang="it-IT" altLang="it-IT" sz="2400" dirty="0"/>
              <a:t> </a:t>
            </a:r>
            <a:r>
              <a:rPr lang="it-IT" altLang="it-IT" sz="2400" dirty="0" err="1"/>
              <a:t>unmarker</a:t>
            </a:r>
            <a:r>
              <a:rPr lang="it-IT" altLang="it-IT" sz="2400" dirty="0"/>
              <a:t> </a:t>
            </a:r>
            <a:r>
              <a:rPr lang="it-IT" altLang="it-IT" sz="2400" dirty="0" err="1"/>
              <a:t>movement</a:t>
            </a:r>
            <a:r>
              <a:rPr lang="it-IT" altLang="it-IT" sz="2400" dirty="0"/>
              <a:t> (“</a:t>
            </a:r>
            <a:r>
              <a:rPr lang="it-IT" altLang="it-IT" sz="2400" dirty="0" err="1"/>
              <a:t>S</a:t>
            </a:r>
            <a:r>
              <a:rPr lang="it-IT" altLang="it-IT" sz="2400" dirty="0"/>
              <a:t> </a:t>
            </a:r>
            <a:r>
              <a:rPr lang="it-IT" altLang="it-IT" sz="2400" dirty="0" err="1"/>
              <a:t>movement</a:t>
            </a:r>
            <a:r>
              <a:rPr lang="it-IT" altLang="it-IT" sz="2400" dirty="0"/>
              <a:t>”)</a:t>
            </a:r>
          </a:p>
          <a:p>
            <a:pPr algn="l">
              <a:buSzPct val="100000"/>
              <a:buFontTx/>
              <a:buChar char="-"/>
            </a:pPr>
            <a:r>
              <a:rPr lang="it-IT" altLang="it-IT" sz="2400" dirty="0" err="1"/>
              <a:t>Diagonal</a:t>
            </a:r>
            <a:r>
              <a:rPr lang="it-IT" altLang="it-IT" sz="2400" dirty="0"/>
              <a:t> pass (</a:t>
            </a:r>
            <a:r>
              <a:rPr lang="it-IT" altLang="it-IT" sz="2400" dirty="0" err="1"/>
              <a:t>not</a:t>
            </a:r>
            <a:r>
              <a:rPr lang="it-IT" altLang="it-IT" sz="2400" dirty="0"/>
              <a:t> </a:t>
            </a:r>
            <a:r>
              <a:rPr lang="it-IT" altLang="it-IT" sz="2400" dirty="0" err="1"/>
              <a:t>vertical</a:t>
            </a:r>
            <a:r>
              <a:rPr lang="it-IT" altLang="it-IT" sz="2400" dirty="0"/>
              <a:t> pass)</a:t>
            </a:r>
          </a:p>
          <a:p>
            <a:pPr algn="l">
              <a:buSzPct val="100000"/>
              <a:buFontTx/>
              <a:buChar char="-"/>
            </a:pPr>
            <a:r>
              <a:rPr lang="it-IT" altLang="it-IT" sz="2400" dirty="0" err="1"/>
              <a:t>Move</a:t>
            </a:r>
            <a:r>
              <a:rPr lang="it-IT" altLang="it-IT" sz="2400" dirty="0"/>
              <a:t> out a </a:t>
            </a:r>
            <a:r>
              <a:rPr lang="it-IT" altLang="it-IT" sz="2400" dirty="0" err="1"/>
              <a:t>block</a:t>
            </a:r>
            <a:endParaRPr lang="it-IT" altLang="it-IT" sz="2400" dirty="0"/>
          </a:p>
        </p:txBody>
      </p:sp>
      <p:sp>
        <p:nvSpPr>
          <p:cNvPr id="12293" name="AutoShape 5"/>
          <p:cNvSpPr>
            <a:spLocks/>
          </p:cNvSpPr>
          <p:nvPr/>
        </p:nvSpPr>
        <p:spPr bwMode="auto">
          <a:xfrm>
            <a:off x="8435975" y="252888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2294" name="Oval 6"/>
          <p:cNvSpPr>
            <a:spLocks/>
          </p:cNvSpPr>
          <p:nvPr/>
        </p:nvSpPr>
        <p:spPr bwMode="auto">
          <a:xfrm>
            <a:off x="10200482" y="3501232"/>
            <a:ext cx="251619" cy="215900"/>
          </a:xfrm>
          <a:prstGeom prst="ellipse">
            <a:avLst/>
          </a:prstGeom>
          <a:solidFill>
            <a:srgbClr val="FFFB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1600">
              <a:solidFill>
                <a:srgbClr val="FFFFFF"/>
              </a:solidFill>
            </a:endParaRPr>
          </a:p>
        </p:txBody>
      </p:sp>
      <p:sp>
        <p:nvSpPr>
          <p:cNvPr id="12295" name="Oval 7"/>
          <p:cNvSpPr>
            <a:spLocks/>
          </p:cNvSpPr>
          <p:nvPr/>
        </p:nvSpPr>
        <p:spPr bwMode="auto">
          <a:xfrm>
            <a:off x="9156700" y="3501232"/>
            <a:ext cx="251619" cy="215900"/>
          </a:xfrm>
          <a:prstGeom prst="ellipse">
            <a:avLst/>
          </a:prstGeom>
          <a:solidFill>
            <a:srgbClr val="DA1F28"/>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1600">
              <a:solidFill>
                <a:srgbClr val="FFFFFF"/>
              </a:solidFill>
            </a:endParaRPr>
          </a:p>
        </p:txBody>
      </p:sp>
      <p:grpSp>
        <p:nvGrpSpPr>
          <p:cNvPr id="12296" name="Group 8"/>
          <p:cNvGrpSpPr>
            <a:grpSpLocks/>
          </p:cNvGrpSpPr>
          <p:nvPr/>
        </p:nvGrpSpPr>
        <p:grpSpPr bwMode="auto">
          <a:xfrm>
            <a:off x="10128250" y="3321050"/>
            <a:ext cx="90488" cy="98425"/>
            <a:chOff x="0" y="0"/>
            <a:chExt cx="180975" cy="196850"/>
          </a:xfrm>
        </p:grpSpPr>
        <p:pic>
          <p:nvPicPr>
            <p:cNvPr id="12297" name="Picture 9"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975"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298" name="Picture 10" descr="AN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63" y="58738"/>
              <a:ext cx="69851" cy="7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2299" name="Oval 11"/>
          <p:cNvSpPr>
            <a:spLocks/>
          </p:cNvSpPr>
          <p:nvPr/>
        </p:nvSpPr>
        <p:spPr bwMode="auto">
          <a:xfrm>
            <a:off x="8147844" y="2528888"/>
            <a:ext cx="252413" cy="215900"/>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1600">
              <a:solidFill>
                <a:schemeClr val="accent1"/>
              </a:solidFill>
            </a:endParaRPr>
          </a:p>
        </p:txBody>
      </p:sp>
      <p:sp>
        <p:nvSpPr>
          <p:cNvPr id="12300" name="AutoShape 12"/>
          <p:cNvSpPr>
            <a:spLocks/>
          </p:cNvSpPr>
          <p:nvPr/>
        </p:nvSpPr>
        <p:spPr bwMode="auto">
          <a:xfrm>
            <a:off x="9444038" y="234870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2301" name="AutoShape 13"/>
          <p:cNvSpPr>
            <a:spLocks/>
          </p:cNvSpPr>
          <p:nvPr/>
        </p:nvSpPr>
        <p:spPr bwMode="auto">
          <a:xfrm>
            <a:off x="10236200" y="177244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2302" name="Line 14"/>
          <p:cNvSpPr>
            <a:spLocks noChangeShapeType="1"/>
          </p:cNvSpPr>
          <p:nvPr/>
        </p:nvSpPr>
        <p:spPr bwMode="auto">
          <a:xfrm flipH="1" flipV="1">
            <a:off x="9803607" y="3140075"/>
            <a:ext cx="288131" cy="145257"/>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2303" name="Line 15"/>
          <p:cNvSpPr>
            <a:spLocks noChangeShapeType="1"/>
          </p:cNvSpPr>
          <p:nvPr/>
        </p:nvSpPr>
        <p:spPr bwMode="auto">
          <a:xfrm flipH="1" flipV="1">
            <a:off x="9731375" y="1771650"/>
            <a:ext cx="72232" cy="1261269"/>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2304" name="Line 16"/>
          <p:cNvSpPr>
            <a:spLocks noChangeShapeType="1"/>
          </p:cNvSpPr>
          <p:nvPr/>
        </p:nvSpPr>
        <p:spPr bwMode="auto">
          <a:xfrm flipV="1">
            <a:off x="9407525" y="3140075"/>
            <a:ext cx="323850" cy="288925"/>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2305" name="Line 17"/>
          <p:cNvSpPr>
            <a:spLocks noChangeShapeType="1"/>
          </p:cNvSpPr>
          <p:nvPr/>
        </p:nvSpPr>
        <p:spPr bwMode="auto">
          <a:xfrm flipV="1">
            <a:off x="8652669" y="2601119"/>
            <a:ext cx="1187450" cy="395288"/>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2306" name="AutoShape 18"/>
          <p:cNvSpPr>
            <a:spLocks/>
          </p:cNvSpPr>
          <p:nvPr/>
        </p:nvSpPr>
        <p:spPr bwMode="auto">
          <a:xfrm rot="5400000">
            <a:off x="9498410" y="1718866"/>
            <a:ext cx="1080294" cy="900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480" y="0"/>
                  <a:pt x="20959" y="5400"/>
                  <a:pt x="20959" y="10800"/>
                </a:cubicBezTo>
                <a:cubicBezTo>
                  <a:pt x="20959" y="16200"/>
                  <a:pt x="21280" y="21600"/>
                  <a:pt x="21600" y="21600"/>
                </a:cubicBezTo>
              </a:path>
            </a:pathLst>
          </a:custGeom>
          <a:noFill/>
          <a:ln w="25400" cap="flat" cmpd="sng">
            <a:solidFill>
              <a:srgbClr val="000000"/>
            </a:solidFill>
            <a:prstDash val="dot"/>
            <a:miter lim="400000"/>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it-IT" altLang="it-IT" sz="900"/>
          </a:p>
        </p:txBody>
      </p:sp>
      <p:sp>
        <p:nvSpPr>
          <p:cNvPr id="12307" name="Line 19"/>
          <p:cNvSpPr>
            <a:spLocks noChangeShapeType="1"/>
          </p:cNvSpPr>
          <p:nvPr/>
        </p:nvSpPr>
        <p:spPr bwMode="auto">
          <a:xfrm flipH="1">
            <a:off x="9732169" y="1556544"/>
            <a:ext cx="684213" cy="143669"/>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2308" name="Line 20"/>
          <p:cNvSpPr>
            <a:spLocks noChangeShapeType="1"/>
          </p:cNvSpPr>
          <p:nvPr/>
        </p:nvSpPr>
        <p:spPr bwMode="auto">
          <a:xfrm flipH="1" flipV="1">
            <a:off x="9624219" y="511969"/>
            <a:ext cx="72231" cy="1008856"/>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grpSp>
        <p:nvGrpSpPr>
          <p:cNvPr id="12309" name="Group 21"/>
          <p:cNvGrpSpPr>
            <a:grpSpLocks/>
          </p:cNvGrpSpPr>
          <p:nvPr/>
        </p:nvGrpSpPr>
        <p:grpSpPr bwMode="auto">
          <a:xfrm>
            <a:off x="392113" y="6448426"/>
            <a:ext cx="329254" cy="146194"/>
            <a:chOff x="0" y="0"/>
            <a:chExt cx="658253" cy="291489"/>
          </a:xfrm>
        </p:grpSpPr>
        <p:sp>
          <p:nvSpPr>
            <p:cNvPr id="12310" name="Rectangle 22"/>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12311" name="Picture 23"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907724751"/>
      </p:ext>
    </p:extLst>
  </p:cSld>
  <p:clrMapOvr>
    <a:masterClrMapping/>
  </p:clrMapOvr>
  <p:transition spd="med">
    <p:dissolv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ph type="title" idx="4294967295"/>
          </p:nvPr>
        </p:nvSpPr>
        <p:spPr>
          <a:xfrm>
            <a:off x="844550" y="475457"/>
            <a:ext cx="10502900" cy="1143794"/>
          </a:xfrm>
        </p:spPr>
        <p:txBody>
          <a:bodyPr/>
          <a:lstStyle/>
          <a:p>
            <a:r>
              <a:rPr lang="it-IT" altLang="it-IT"/>
              <a:t>Game form</a:t>
            </a:r>
          </a:p>
        </p:txBody>
      </p:sp>
      <p:grpSp>
        <p:nvGrpSpPr>
          <p:cNvPr id="13314" name="Group 2"/>
          <p:cNvGrpSpPr>
            <a:grpSpLocks/>
          </p:cNvGrpSpPr>
          <p:nvPr/>
        </p:nvGrpSpPr>
        <p:grpSpPr bwMode="auto">
          <a:xfrm>
            <a:off x="392113" y="6448426"/>
            <a:ext cx="329254" cy="146194"/>
            <a:chOff x="0" y="0"/>
            <a:chExt cx="658253" cy="291489"/>
          </a:xfrm>
        </p:grpSpPr>
        <p:sp>
          <p:nvSpPr>
            <p:cNvPr id="13315" name="Rectangle 3"/>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13316" name="Picture 4"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199040347"/>
      </p:ext>
    </p:extLst>
  </p:cSld>
  <p:clrMapOvr>
    <a:masterClrMapping/>
  </p:clrMapOvr>
  <p:transition spd="med"/>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38" name="Rectangle 2"/>
          <p:cNvSpPr>
            <a:spLocks/>
          </p:cNvSpPr>
          <p:nvPr/>
        </p:nvSpPr>
        <p:spPr bwMode="auto">
          <a:xfrm>
            <a:off x="335757" y="152400"/>
            <a:ext cx="6840538" cy="52629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a:t>In the box</a:t>
            </a:r>
          </a:p>
          <a:p>
            <a:pPr algn="l"/>
            <a:r>
              <a:rPr lang="it-IT" altLang="it-IT" sz="2400" dirty="0" err="1"/>
              <a:t>Description</a:t>
            </a:r>
            <a:endParaRPr lang="it-IT" altLang="it-IT" sz="2400" dirty="0"/>
          </a:p>
          <a:p>
            <a:pPr algn="l"/>
            <a:r>
              <a:rPr lang="it-IT" altLang="it-IT" sz="2400" dirty="0"/>
              <a:t>Play 1vs1 in the box, </a:t>
            </a:r>
            <a:r>
              <a:rPr lang="it-IT" altLang="it-IT" sz="2400" dirty="0" err="1"/>
              <a:t>each</a:t>
            </a:r>
            <a:r>
              <a:rPr lang="it-IT" altLang="it-IT" sz="2400" dirty="0"/>
              <a:t> player can play </a:t>
            </a:r>
            <a:r>
              <a:rPr lang="it-IT" altLang="it-IT" sz="2400" dirty="0" err="1"/>
              <a:t>only</a:t>
            </a:r>
            <a:r>
              <a:rPr lang="it-IT" altLang="it-IT" sz="2400" dirty="0"/>
              <a:t> </a:t>
            </a:r>
            <a:r>
              <a:rPr lang="it-IT" altLang="it-IT" sz="2400" dirty="0" err="1"/>
              <a:t>his</a:t>
            </a:r>
            <a:r>
              <a:rPr lang="it-IT" altLang="it-IT" sz="2400" dirty="0"/>
              <a:t> </a:t>
            </a:r>
            <a:r>
              <a:rPr lang="it-IT" altLang="it-IT" sz="2400" dirty="0" err="1"/>
              <a:t>teammate</a:t>
            </a:r>
            <a:r>
              <a:rPr lang="it-IT" altLang="it-IT" sz="2400" dirty="0"/>
              <a:t>.</a:t>
            </a:r>
          </a:p>
          <a:p>
            <a:pPr algn="l"/>
            <a:endParaRPr lang="it-IT" altLang="it-IT" sz="2400" dirty="0"/>
          </a:p>
          <a:p>
            <a:pPr algn="l"/>
            <a:r>
              <a:rPr lang="it-IT" altLang="it-IT" sz="2400" dirty="0"/>
              <a:t>Development:</a:t>
            </a:r>
          </a:p>
          <a:p>
            <a:pPr algn="l">
              <a:buSzPct val="100000"/>
              <a:buFontTx/>
              <a:buChar char="-"/>
            </a:pPr>
            <a:r>
              <a:rPr lang="it-IT" altLang="it-IT" sz="2400" dirty="0" err="1"/>
              <a:t>Internal</a:t>
            </a:r>
            <a:r>
              <a:rPr lang="it-IT" altLang="it-IT" sz="2400" dirty="0"/>
              <a:t> </a:t>
            </a:r>
            <a:r>
              <a:rPr lang="it-IT" altLang="it-IT" sz="2400" dirty="0" err="1"/>
              <a:t>players</a:t>
            </a:r>
            <a:r>
              <a:rPr lang="it-IT" altLang="it-IT" sz="2400" dirty="0"/>
              <a:t> can play </a:t>
            </a:r>
            <a:r>
              <a:rPr lang="it-IT" altLang="it-IT" sz="2400" dirty="0" err="1"/>
              <a:t>witch</a:t>
            </a:r>
            <a:r>
              <a:rPr lang="it-IT" altLang="it-IT" sz="2400" dirty="0"/>
              <a:t> </a:t>
            </a:r>
            <a:r>
              <a:rPr lang="it-IT" altLang="it-IT" sz="2400" dirty="0" err="1"/>
              <a:t>all</a:t>
            </a:r>
            <a:r>
              <a:rPr lang="it-IT" altLang="it-IT" sz="2400" dirty="0"/>
              <a:t> </a:t>
            </a:r>
            <a:r>
              <a:rPr lang="it-IT" altLang="it-IT" sz="2400" dirty="0" err="1"/>
              <a:t>external</a:t>
            </a:r>
            <a:r>
              <a:rPr lang="it-IT" altLang="it-IT" sz="2400" dirty="0"/>
              <a:t> </a:t>
            </a:r>
            <a:r>
              <a:rPr lang="it-IT" altLang="it-IT" sz="2400" dirty="0" err="1"/>
              <a:t>players</a:t>
            </a:r>
            <a:endParaRPr lang="it-IT" altLang="it-IT" sz="2400" dirty="0"/>
          </a:p>
          <a:p>
            <a:pPr algn="l">
              <a:buSzPct val="100000"/>
              <a:buFontTx/>
              <a:buChar char="-"/>
            </a:pPr>
            <a:r>
              <a:rPr lang="it-IT" altLang="it-IT" sz="2400" dirty="0"/>
              <a:t>Use more </a:t>
            </a:r>
            <a:r>
              <a:rPr lang="it-IT" altLang="it-IT" sz="2400" dirty="0" err="1"/>
              <a:t>balls</a:t>
            </a:r>
            <a:r>
              <a:rPr lang="it-IT" altLang="it-IT" sz="2400" dirty="0"/>
              <a:t> (to call pass from </a:t>
            </a:r>
            <a:r>
              <a:rPr lang="it-IT" altLang="it-IT" sz="2400" dirty="0" err="1"/>
              <a:t>any</a:t>
            </a:r>
            <a:r>
              <a:rPr lang="it-IT" altLang="it-IT" sz="2400" dirty="0"/>
              <a:t> </a:t>
            </a:r>
            <a:r>
              <a:rPr lang="it-IT" altLang="it-IT" sz="2400" dirty="0" err="1"/>
              <a:t>external</a:t>
            </a:r>
            <a:r>
              <a:rPr lang="it-IT" altLang="it-IT" sz="2400" dirty="0"/>
              <a:t> player)</a:t>
            </a:r>
          </a:p>
          <a:p>
            <a:pPr algn="l">
              <a:buSzPct val="100000"/>
              <a:buFontTx/>
              <a:buChar char="-"/>
            </a:pPr>
            <a:r>
              <a:rPr lang="it-IT" altLang="it-IT" sz="2400" dirty="0"/>
              <a:t>Pass from side to side</a:t>
            </a:r>
          </a:p>
          <a:p>
            <a:pPr algn="l">
              <a:buSzPct val="100000"/>
              <a:buFontTx/>
              <a:buChar char="-"/>
            </a:pPr>
            <a:r>
              <a:rPr lang="it-IT" altLang="it-IT" sz="2400" dirty="0"/>
              <a:t>2vs2 in the box</a:t>
            </a:r>
          </a:p>
          <a:p>
            <a:pPr algn="l">
              <a:buSzPct val="100000"/>
              <a:buFontTx/>
              <a:buChar char="-"/>
            </a:pPr>
            <a:r>
              <a:rPr lang="it-IT" altLang="it-IT" sz="2400" dirty="0"/>
              <a:t>2vs2 (</a:t>
            </a:r>
            <a:r>
              <a:rPr lang="it-IT" altLang="it-IT" sz="2400" dirty="0" err="1"/>
              <a:t>point</a:t>
            </a:r>
            <a:r>
              <a:rPr lang="it-IT" altLang="it-IT" sz="2400" dirty="0"/>
              <a:t> with a pass </a:t>
            </a:r>
            <a:r>
              <a:rPr lang="it-IT" altLang="it-IT" sz="2400" dirty="0" err="1"/>
              <a:t>between</a:t>
            </a:r>
            <a:r>
              <a:rPr lang="it-IT" altLang="it-IT" sz="2400" dirty="0"/>
              <a:t> </a:t>
            </a:r>
            <a:r>
              <a:rPr lang="it-IT" altLang="it-IT" sz="2400" dirty="0" err="1"/>
              <a:t>internal</a:t>
            </a:r>
            <a:r>
              <a:rPr lang="it-IT" altLang="it-IT" sz="2400" dirty="0"/>
              <a:t> player)</a:t>
            </a:r>
          </a:p>
          <a:p>
            <a:pPr algn="l">
              <a:buSzPct val="100000"/>
              <a:buFontTx/>
              <a:buChar char="-"/>
            </a:pPr>
            <a:r>
              <a:rPr lang="it-IT" altLang="it-IT" sz="2400" dirty="0"/>
              <a:t>1 vs 2 (</a:t>
            </a:r>
            <a:r>
              <a:rPr lang="it-IT" altLang="it-IT" sz="2400" dirty="0" err="1"/>
              <a:t>point</a:t>
            </a:r>
            <a:r>
              <a:rPr lang="it-IT" altLang="it-IT" sz="2400" dirty="0"/>
              <a:t> with pass from a side to the </a:t>
            </a:r>
            <a:r>
              <a:rPr lang="it-IT" altLang="it-IT" sz="2400" dirty="0" err="1"/>
              <a:t>other</a:t>
            </a:r>
            <a:r>
              <a:rPr lang="it-IT" altLang="it-IT" sz="2400" dirty="0"/>
              <a:t>)</a:t>
            </a:r>
          </a:p>
        </p:txBody>
      </p:sp>
      <p:sp>
        <p:nvSpPr>
          <p:cNvPr id="14339" name="AutoShape 3"/>
          <p:cNvSpPr>
            <a:spLocks/>
          </p:cNvSpPr>
          <p:nvPr/>
        </p:nvSpPr>
        <p:spPr bwMode="auto">
          <a:xfrm>
            <a:off x="9984582" y="2781300"/>
            <a:ext cx="167481"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40" name="Oval 4"/>
          <p:cNvSpPr>
            <a:spLocks/>
          </p:cNvSpPr>
          <p:nvPr/>
        </p:nvSpPr>
        <p:spPr bwMode="auto">
          <a:xfrm>
            <a:off x="9588500" y="2528888"/>
            <a:ext cx="138907"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41" name="Oval 5"/>
          <p:cNvSpPr>
            <a:spLocks/>
          </p:cNvSpPr>
          <p:nvPr/>
        </p:nvSpPr>
        <p:spPr bwMode="auto">
          <a:xfrm>
            <a:off x="9408319" y="2636838"/>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42" name="Oval 6"/>
          <p:cNvSpPr>
            <a:spLocks/>
          </p:cNvSpPr>
          <p:nvPr/>
        </p:nvSpPr>
        <p:spPr bwMode="auto">
          <a:xfrm>
            <a:off x="9047957" y="2493169"/>
            <a:ext cx="72231"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43" name="AutoShape 7"/>
          <p:cNvSpPr>
            <a:spLocks/>
          </p:cNvSpPr>
          <p:nvPr/>
        </p:nvSpPr>
        <p:spPr bwMode="auto">
          <a:xfrm>
            <a:off x="9336088" y="2709069"/>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44" name="AutoShape 8"/>
          <p:cNvSpPr>
            <a:spLocks/>
          </p:cNvSpPr>
          <p:nvPr/>
        </p:nvSpPr>
        <p:spPr bwMode="auto">
          <a:xfrm>
            <a:off x="9336088" y="2277269"/>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45" name="AutoShape 9"/>
          <p:cNvSpPr>
            <a:spLocks/>
          </p:cNvSpPr>
          <p:nvPr/>
        </p:nvSpPr>
        <p:spPr bwMode="auto">
          <a:xfrm>
            <a:off x="9984582" y="2277269"/>
            <a:ext cx="167481"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46" name="Oval 10"/>
          <p:cNvSpPr>
            <a:spLocks/>
          </p:cNvSpPr>
          <p:nvPr/>
        </p:nvSpPr>
        <p:spPr bwMode="auto">
          <a:xfrm>
            <a:off x="10488613" y="2636838"/>
            <a:ext cx="72232"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47" name="Oval 11"/>
          <p:cNvSpPr>
            <a:spLocks/>
          </p:cNvSpPr>
          <p:nvPr/>
        </p:nvSpPr>
        <p:spPr bwMode="auto">
          <a:xfrm>
            <a:off x="9156700" y="2528888"/>
            <a:ext cx="71438"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48" name="Oval 12"/>
          <p:cNvSpPr>
            <a:spLocks/>
          </p:cNvSpPr>
          <p:nvPr/>
        </p:nvSpPr>
        <p:spPr bwMode="auto">
          <a:xfrm>
            <a:off x="10416382" y="2564607"/>
            <a:ext cx="72231" cy="72231"/>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49" name="Oval 13"/>
          <p:cNvSpPr>
            <a:spLocks/>
          </p:cNvSpPr>
          <p:nvPr/>
        </p:nvSpPr>
        <p:spPr bwMode="auto">
          <a:xfrm>
            <a:off x="9228138" y="2636838"/>
            <a:ext cx="72232"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50" name="Oval 14"/>
          <p:cNvSpPr>
            <a:spLocks/>
          </p:cNvSpPr>
          <p:nvPr/>
        </p:nvSpPr>
        <p:spPr bwMode="auto">
          <a:xfrm>
            <a:off x="10380663" y="2636838"/>
            <a:ext cx="71438"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51" name="Oval 15"/>
          <p:cNvSpPr>
            <a:spLocks/>
          </p:cNvSpPr>
          <p:nvPr/>
        </p:nvSpPr>
        <p:spPr bwMode="auto">
          <a:xfrm>
            <a:off x="9084469" y="2564607"/>
            <a:ext cx="72231" cy="72231"/>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52" name="Oval 16"/>
          <p:cNvSpPr>
            <a:spLocks/>
          </p:cNvSpPr>
          <p:nvPr/>
        </p:nvSpPr>
        <p:spPr bwMode="auto">
          <a:xfrm>
            <a:off x="10452100" y="2744788"/>
            <a:ext cx="72232"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53" name="Oval 17"/>
          <p:cNvSpPr>
            <a:spLocks/>
          </p:cNvSpPr>
          <p:nvPr/>
        </p:nvSpPr>
        <p:spPr bwMode="auto">
          <a:xfrm>
            <a:off x="9120188" y="2601119"/>
            <a:ext cx="72232"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54" name="Oval 18"/>
          <p:cNvSpPr>
            <a:spLocks/>
          </p:cNvSpPr>
          <p:nvPr/>
        </p:nvSpPr>
        <p:spPr bwMode="auto">
          <a:xfrm>
            <a:off x="10596563" y="2601119"/>
            <a:ext cx="184944"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55" name="Oval 19"/>
          <p:cNvSpPr>
            <a:spLocks/>
          </p:cNvSpPr>
          <p:nvPr/>
        </p:nvSpPr>
        <p:spPr bwMode="auto">
          <a:xfrm>
            <a:off x="8508207" y="2528888"/>
            <a:ext cx="138906"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grpSp>
        <p:nvGrpSpPr>
          <p:cNvPr id="14356" name="Group 20"/>
          <p:cNvGrpSpPr>
            <a:grpSpLocks/>
          </p:cNvGrpSpPr>
          <p:nvPr/>
        </p:nvGrpSpPr>
        <p:grpSpPr bwMode="auto">
          <a:xfrm>
            <a:off x="392113" y="6448426"/>
            <a:ext cx="329254" cy="146194"/>
            <a:chOff x="0" y="0"/>
            <a:chExt cx="658253" cy="291489"/>
          </a:xfrm>
        </p:grpSpPr>
        <p:sp>
          <p:nvSpPr>
            <p:cNvPr id="14357" name="Rectangle 21"/>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14358" name="Picture 22"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84568581"/>
      </p:ext>
    </p:extLst>
  </p:cSld>
  <p:clrMapOvr>
    <a:masterClrMapping/>
  </p:clrMapOvr>
  <p:transition spd="med">
    <p:dissolv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2" name="Rectangle 2"/>
          <p:cNvSpPr>
            <a:spLocks/>
          </p:cNvSpPr>
          <p:nvPr/>
        </p:nvSpPr>
        <p:spPr bwMode="auto">
          <a:xfrm>
            <a:off x="335757" y="152400"/>
            <a:ext cx="6840538" cy="4524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err="1"/>
              <a:t>Sectoral</a:t>
            </a:r>
            <a:r>
              <a:rPr lang="it-IT" altLang="it-IT" sz="2400" dirty="0"/>
              <a:t> </a:t>
            </a:r>
            <a:r>
              <a:rPr lang="it-IT" altLang="it-IT" sz="2400" dirty="0" err="1"/>
              <a:t>attack</a:t>
            </a:r>
            <a:endParaRPr lang="it-IT" altLang="it-IT" sz="2400" dirty="0"/>
          </a:p>
          <a:p>
            <a:pPr algn="l"/>
            <a:r>
              <a:rPr lang="it-IT" altLang="it-IT" sz="2400" dirty="0" err="1"/>
              <a:t>Description</a:t>
            </a:r>
            <a:endParaRPr lang="it-IT" altLang="it-IT" sz="2400" dirty="0"/>
          </a:p>
          <a:p>
            <a:pPr algn="l"/>
            <a:r>
              <a:rPr lang="it-IT" altLang="it-IT" sz="2400" dirty="0"/>
              <a:t>Play 1vs1, </a:t>
            </a:r>
            <a:r>
              <a:rPr lang="it-IT" altLang="it-IT" sz="2400" dirty="0" err="1"/>
              <a:t>defender</a:t>
            </a:r>
            <a:r>
              <a:rPr lang="it-IT" altLang="it-IT" sz="2400" dirty="0"/>
              <a:t> stop </a:t>
            </a:r>
            <a:r>
              <a:rPr lang="it-IT" altLang="it-IT" sz="2400" dirty="0" err="1"/>
              <a:t>when</a:t>
            </a:r>
            <a:r>
              <a:rPr lang="it-IT" altLang="it-IT" sz="2400" dirty="0"/>
              <a:t> </a:t>
            </a:r>
            <a:r>
              <a:rPr lang="it-IT" altLang="it-IT" sz="2400" dirty="0" err="1"/>
              <a:t>striker</a:t>
            </a:r>
            <a:r>
              <a:rPr lang="it-IT" altLang="it-IT" sz="2400" dirty="0"/>
              <a:t> pass the </a:t>
            </a:r>
            <a:r>
              <a:rPr lang="it-IT" altLang="it-IT" sz="2400" dirty="0" err="1"/>
              <a:t>circle</a:t>
            </a:r>
            <a:r>
              <a:rPr lang="it-IT" altLang="it-IT" sz="2400" dirty="0"/>
              <a:t> line.</a:t>
            </a:r>
          </a:p>
          <a:p>
            <a:pPr algn="l"/>
            <a:endParaRPr lang="it-IT" altLang="it-IT" sz="2400" dirty="0"/>
          </a:p>
          <a:p>
            <a:pPr algn="l"/>
            <a:r>
              <a:rPr lang="it-IT" altLang="it-IT" sz="2400" dirty="0"/>
              <a:t>Development:</a:t>
            </a:r>
          </a:p>
          <a:p>
            <a:pPr algn="l">
              <a:buSzPct val="100000"/>
              <a:buFontTx/>
              <a:buChar char="-"/>
            </a:pPr>
            <a:r>
              <a:rPr lang="it-IT" altLang="it-IT" sz="2400" dirty="0"/>
              <a:t>Yellow </a:t>
            </a:r>
            <a:r>
              <a:rPr lang="it-IT" altLang="it-IT" sz="2400" dirty="0" err="1"/>
              <a:t>starts</a:t>
            </a:r>
            <a:r>
              <a:rPr lang="it-IT" altLang="it-IT" sz="2400" dirty="0"/>
              <a:t> with </a:t>
            </a:r>
            <a:r>
              <a:rPr lang="it-IT" altLang="it-IT" sz="2400" dirty="0" err="1"/>
              <a:t>ball</a:t>
            </a:r>
            <a:r>
              <a:rPr lang="it-IT" altLang="it-IT" sz="2400" dirty="0"/>
              <a:t> </a:t>
            </a:r>
            <a:r>
              <a:rPr lang="it-IT" altLang="it-IT" sz="2400" dirty="0" err="1"/>
              <a:t>received</a:t>
            </a:r>
            <a:endParaRPr lang="it-IT" altLang="it-IT" sz="2400" dirty="0"/>
          </a:p>
          <a:p>
            <a:pPr algn="l">
              <a:buSzPct val="100000"/>
              <a:buFontTx/>
              <a:buChar char="-"/>
            </a:pPr>
            <a:r>
              <a:rPr lang="it-IT" altLang="it-IT" sz="2400" dirty="0"/>
              <a:t>Start with double pass</a:t>
            </a:r>
          </a:p>
          <a:p>
            <a:pPr algn="l">
              <a:buSzPct val="100000"/>
              <a:buFontTx/>
              <a:buChar char="-"/>
            </a:pPr>
            <a:r>
              <a:rPr lang="it-IT" altLang="it-IT" sz="2400" dirty="0"/>
              <a:t>Best of 5 time</a:t>
            </a:r>
          </a:p>
          <a:p>
            <a:pPr algn="l">
              <a:buSzPct val="100000"/>
              <a:buFontTx/>
              <a:buChar char="-"/>
            </a:pPr>
            <a:r>
              <a:rPr lang="it-IT" altLang="it-IT" sz="2400" dirty="0"/>
              <a:t>A match </a:t>
            </a:r>
            <a:r>
              <a:rPr lang="it-IT" altLang="it-IT" sz="2400" dirty="0" err="1"/>
              <a:t>between</a:t>
            </a:r>
            <a:r>
              <a:rPr lang="it-IT" altLang="it-IT" sz="2400" dirty="0"/>
              <a:t> </a:t>
            </a:r>
            <a:r>
              <a:rPr lang="it-IT" altLang="it-IT" sz="2400" dirty="0" err="1"/>
              <a:t>yellow</a:t>
            </a:r>
            <a:r>
              <a:rPr lang="it-IT" altLang="it-IT" sz="2400" dirty="0"/>
              <a:t> and blue</a:t>
            </a:r>
          </a:p>
          <a:p>
            <a:pPr algn="l">
              <a:buSzPct val="100000"/>
              <a:buFontTx/>
              <a:buChar char="-"/>
            </a:pPr>
            <a:r>
              <a:rPr lang="it-IT" altLang="it-IT" sz="2400" dirty="0"/>
              <a:t>2vs1</a:t>
            </a:r>
          </a:p>
          <a:p>
            <a:pPr algn="l">
              <a:buSzPct val="100000"/>
              <a:buFontTx/>
              <a:buChar char="-"/>
            </a:pPr>
            <a:r>
              <a:rPr lang="it-IT" altLang="it-IT" sz="2400" dirty="0"/>
              <a:t>2vs2 (</a:t>
            </a:r>
            <a:r>
              <a:rPr lang="it-IT" altLang="it-IT" sz="2400" dirty="0" err="1"/>
              <a:t>defender</a:t>
            </a:r>
            <a:r>
              <a:rPr lang="it-IT" altLang="it-IT" sz="2400" dirty="0"/>
              <a:t> continue in the </a:t>
            </a:r>
            <a:r>
              <a:rPr lang="it-IT" altLang="it-IT" sz="2400" dirty="0" err="1"/>
              <a:t>circle</a:t>
            </a:r>
            <a:r>
              <a:rPr lang="it-IT" altLang="it-IT" sz="2400" dirty="0"/>
              <a:t>)</a:t>
            </a:r>
          </a:p>
        </p:txBody>
      </p:sp>
      <p:sp>
        <p:nvSpPr>
          <p:cNvPr id="15363" name="AutoShape 3"/>
          <p:cNvSpPr>
            <a:spLocks/>
          </p:cNvSpPr>
          <p:nvPr/>
        </p:nvSpPr>
        <p:spPr bwMode="auto">
          <a:xfrm>
            <a:off x="11100594" y="2132807"/>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64" name="Oval 4"/>
          <p:cNvSpPr>
            <a:spLocks/>
          </p:cNvSpPr>
          <p:nvPr/>
        </p:nvSpPr>
        <p:spPr bwMode="auto">
          <a:xfrm>
            <a:off x="9624219" y="1628775"/>
            <a:ext cx="138906"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65" name="Oval 5"/>
          <p:cNvSpPr>
            <a:spLocks/>
          </p:cNvSpPr>
          <p:nvPr/>
        </p:nvSpPr>
        <p:spPr bwMode="auto">
          <a:xfrm>
            <a:off x="8220075" y="1844675"/>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66" name="AutoShape 6"/>
          <p:cNvSpPr>
            <a:spLocks/>
          </p:cNvSpPr>
          <p:nvPr/>
        </p:nvSpPr>
        <p:spPr bwMode="auto">
          <a:xfrm>
            <a:off x="8076407" y="2168525"/>
            <a:ext cx="167481"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67" name="AutoShape 7"/>
          <p:cNvSpPr>
            <a:spLocks/>
          </p:cNvSpPr>
          <p:nvPr/>
        </p:nvSpPr>
        <p:spPr bwMode="auto">
          <a:xfrm>
            <a:off x="9660732" y="2420938"/>
            <a:ext cx="167481"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68" name="Oval 8"/>
          <p:cNvSpPr>
            <a:spLocks/>
          </p:cNvSpPr>
          <p:nvPr/>
        </p:nvSpPr>
        <p:spPr bwMode="auto">
          <a:xfrm>
            <a:off x="11100594" y="1881188"/>
            <a:ext cx="72231"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69" name="Oval 9"/>
          <p:cNvSpPr>
            <a:spLocks/>
          </p:cNvSpPr>
          <p:nvPr/>
        </p:nvSpPr>
        <p:spPr bwMode="auto">
          <a:xfrm>
            <a:off x="9804400" y="1916907"/>
            <a:ext cx="72232" cy="72231"/>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70" name="Oval 10"/>
          <p:cNvSpPr>
            <a:spLocks/>
          </p:cNvSpPr>
          <p:nvPr/>
        </p:nvSpPr>
        <p:spPr bwMode="auto">
          <a:xfrm>
            <a:off x="8435975" y="1844675"/>
            <a:ext cx="72232"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71" name="Oval 11"/>
          <p:cNvSpPr>
            <a:spLocks/>
          </p:cNvSpPr>
          <p:nvPr/>
        </p:nvSpPr>
        <p:spPr bwMode="auto">
          <a:xfrm>
            <a:off x="9660732" y="2060575"/>
            <a:ext cx="184150"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72" name="Oval 12"/>
          <p:cNvSpPr>
            <a:spLocks/>
          </p:cNvSpPr>
          <p:nvPr/>
        </p:nvSpPr>
        <p:spPr bwMode="auto">
          <a:xfrm>
            <a:off x="8652669" y="1448594"/>
            <a:ext cx="138906" cy="138906"/>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73" name="Oval 13"/>
          <p:cNvSpPr>
            <a:spLocks/>
          </p:cNvSpPr>
          <p:nvPr/>
        </p:nvSpPr>
        <p:spPr bwMode="auto">
          <a:xfrm>
            <a:off x="10992644" y="1989138"/>
            <a:ext cx="184944" cy="17938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74" name="Oval 14"/>
          <p:cNvSpPr>
            <a:spLocks/>
          </p:cNvSpPr>
          <p:nvPr/>
        </p:nvSpPr>
        <p:spPr bwMode="auto">
          <a:xfrm>
            <a:off x="10668794" y="1520825"/>
            <a:ext cx="138906"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75" name="Line 15"/>
          <p:cNvSpPr>
            <a:spLocks noChangeShapeType="1"/>
          </p:cNvSpPr>
          <p:nvPr/>
        </p:nvSpPr>
        <p:spPr bwMode="auto">
          <a:xfrm flipH="1">
            <a:off x="8795544" y="1484313"/>
            <a:ext cx="468313" cy="1044575"/>
          </a:xfrm>
          <a:prstGeom prst="line">
            <a:avLst/>
          </a:prstGeom>
          <a:noFill/>
          <a:ln w="25400" cap="flat" cmpd="sng">
            <a:solidFill>
              <a:srgbClr val="000000"/>
            </a:solidFill>
            <a:prstDash val="dot"/>
            <a:round/>
            <a:headEnd type="none" w="med" len="med"/>
            <a:tailEnd type="non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5376" name="Line 16"/>
          <p:cNvSpPr>
            <a:spLocks noChangeShapeType="1"/>
          </p:cNvSpPr>
          <p:nvPr/>
        </p:nvSpPr>
        <p:spPr bwMode="auto">
          <a:xfrm>
            <a:off x="10164763" y="1484313"/>
            <a:ext cx="539750" cy="972344"/>
          </a:xfrm>
          <a:prstGeom prst="line">
            <a:avLst/>
          </a:prstGeom>
          <a:noFill/>
          <a:ln w="25400" cap="flat" cmpd="sng">
            <a:solidFill>
              <a:srgbClr val="000000"/>
            </a:solidFill>
            <a:prstDash val="dot"/>
            <a:round/>
            <a:headEnd type="none" w="med" len="med"/>
            <a:tailEnd type="non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grpSp>
        <p:nvGrpSpPr>
          <p:cNvPr id="15377" name="Group 17"/>
          <p:cNvGrpSpPr>
            <a:grpSpLocks/>
          </p:cNvGrpSpPr>
          <p:nvPr/>
        </p:nvGrpSpPr>
        <p:grpSpPr bwMode="auto">
          <a:xfrm>
            <a:off x="392113" y="6448426"/>
            <a:ext cx="329254" cy="146194"/>
            <a:chOff x="0" y="0"/>
            <a:chExt cx="658253" cy="291489"/>
          </a:xfrm>
        </p:grpSpPr>
        <p:sp>
          <p:nvSpPr>
            <p:cNvPr id="15378" name="Rectangle 18"/>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15379" name="Picture 19"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98058998"/>
      </p:ext>
    </p:extLst>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9458" name="Group 2"/>
          <p:cNvGrpSpPr>
            <a:grpSpLocks/>
          </p:cNvGrpSpPr>
          <p:nvPr/>
        </p:nvGrpSpPr>
        <p:grpSpPr bwMode="auto">
          <a:xfrm>
            <a:off x="2880519" y="171450"/>
            <a:ext cx="1620044" cy="653072"/>
            <a:chOff x="0" y="0"/>
            <a:chExt cx="3240005" cy="1305741"/>
          </a:xfrm>
        </p:grpSpPr>
        <p:sp>
          <p:nvSpPr>
            <p:cNvPr id="19459" name="Rectangle 3"/>
            <p:cNvSpPr>
              <a:spLocks/>
            </p:cNvSpPr>
            <p:nvPr/>
          </p:nvSpPr>
          <p:spPr bwMode="auto">
            <a:xfrm>
              <a:off x="0" y="0"/>
              <a:ext cx="3240005" cy="1305741"/>
            </a:xfrm>
            <a:prstGeom prst="rect">
              <a:avLst/>
            </a:prstGeom>
            <a:solidFill>
              <a:srgbClr val="F76028"/>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1500">
                <a:solidFill>
                  <a:srgbClr val="FFFFFF"/>
                </a:solidFill>
                <a:latin typeface="Calibri" charset="0"/>
                <a:ea typeface="Calibri" charset="0"/>
                <a:cs typeface="Calibri" charset="0"/>
                <a:sym typeface="Calibri" charset="0"/>
              </a:endParaRPr>
            </a:p>
          </p:txBody>
        </p:sp>
        <p:sp>
          <p:nvSpPr>
            <p:cNvPr id="19460" name="Rectangle 4"/>
            <p:cNvSpPr>
              <a:spLocks/>
            </p:cNvSpPr>
            <p:nvPr/>
          </p:nvSpPr>
          <p:spPr bwMode="auto">
            <a:xfrm>
              <a:off x="520939" y="382806"/>
              <a:ext cx="2198126" cy="553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algn="l"/>
              <a:r>
                <a:rPr lang="it-IT" altLang="it-IT" sz="1500" b="1" i="1">
                  <a:latin typeface="Calibri" charset="0"/>
                  <a:ea typeface="Calibri" charset="0"/>
                  <a:cs typeface="Calibri" charset="0"/>
                  <a:sym typeface="Calibri" charset="0"/>
                </a:rPr>
                <a:t>Game Phase</a:t>
              </a:r>
            </a:p>
          </p:txBody>
        </p:sp>
      </p:grpSp>
      <p:sp>
        <p:nvSpPr>
          <p:cNvPr id="19461" name="Line 5"/>
          <p:cNvSpPr>
            <a:spLocks noChangeShapeType="1"/>
          </p:cNvSpPr>
          <p:nvPr/>
        </p:nvSpPr>
        <p:spPr bwMode="auto">
          <a:xfrm>
            <a:off x="9639300" y="3454400"/>
            <a:ext cx="0" cy="1790700"/>
          </a:xfrm>
          <a:prstGeom prst="line">
            <a:avLst/>
          </a:prstGeom>
          <a:noFill/>
          <a:ln w="5715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9462" name="Oval 6"/>
          <p:cNvSpPr>
            <a:spLocks/>
          </p:cNvSpPr>
          <p:nvPr/>
        </p:nvSpPr>
        <p:spPr bwMode="auto">
          <a:xfrm>
            <a:off x="11468100" y="4768057"/>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63" name="Oval 7"/>
          <p:cNvSpPr>
            <a:spLocks/>
          </p:cNvSpPr>
          <p:nvPr/>
        </p:nvSpPr>
        <p:spPr bwMode="auto">
          <a:xfrm>
            <a:off x="9996488" y="5151438"/>
            <a:ext cx="204788" cy="186532"/>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64" name="Oval 8"/>
          <p:cNvSpPr>
            <a:spLocks/>
          </p:cNvSpPr>
          <p:nvPr/>
        </p:nvSpPr>
        <p:spPr bwMode="auto">
          <a:xfrm>
            <a:off x="9067800" y="3815557"/>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65" name="Oval 9"/>
          <p:cNvSpPr>
            <a:spLocks/>
          </p:cNvSpPr>
          <p:nvPr/>
        </p:nvSpPr>
        <p:spPr bwMode="auto">
          <a:xfrm>
            <a:off x="7683500" y="4768057"/>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66" name="Oval 10"/>
          <p:cNvSpPr>
            <a:spLocks/>
          </p:cNvSpPr>
          <p:nvPr/>
        </p:nvSpPr>
        <p:spPr bwMode="auto">
          <a:xfrm>
            <a:off x="9067800" y="5141119"/>
            <a:ext cx="204788" cy="185738"/>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67" name="Oval 11"/>
          <p:cNvSpPr>
            <a:spLocks/>
          </p:cNvSpPr>
          <p:nvPr/>
        </p:nvSpPr>
        <p:spPr bwMode="auto">
          <a:xfrm>
            <a:off x="10098882" y="3815557"/>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68" name="AutoShape 12"/>
          <p:cNvSpPr>
            <a:spLocks/>
          </p:cNvSpPr>
          <p:nvPr/>
        </p:nvSpPr>
        <p:spPr bwMode="auto">
          <a:xfrm>
            <a:off x="7571582" y="3163094"/>
            <a:ext cx="166688" cy="199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69" name="AutoShape 13"/>
          <p:cNvSpPr>
            <a:spLocks/>
          </p:cNvSpPr>
          <p:nvPr/>
        </p:nvSpPr>
        <p:spPr bwMode="auto">
          <a:xfrm>
            <a:off x="8504238" y="3163094"/>
            <a:ext cx="166688" cy="199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70" name="AutoShape 14"/>
          <p:cNvSpPr>
            <a:spLocks/>
          </p:cNvSpPr>
          <p:nvPr/>
        </p:nvSpPr>
        <p:spPr bwMode="auto">
          <a:xfrm>
            <a:off x="10517982" y="3193257"/>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71" name="AutoShape 15"/>
          <p:cNvSpPr>
            <a:spLocks/>
          </p:cNvSpPr>
          <p:nvPr/>
        </p:nvSpPr>
        <p:spPr bwMode="auto">
          <a:xfrm>
            <a:off x="11520488" y="3193257"/>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72" name="Oval 16"/>
          <p:cNvSpPr>
            <a:spLocks/>
          </p:cNvSpPr>
          <p:nvPr/>
        </p:nvSpPr>
        <p:spPr bwMode="auto">
          <a:xfrm>
            <a:off x="8359775" y="4275138"/>
            <a:ext cx="205582" cy="1865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73" name="Oval 17"/>
          <p:cNvSpPr>
            <a:spLocks/>
          </p:cNvSpPr>
          <p:nvPr/>
        </p:nvSpPr>
        <p:spPr bwMode="auto">
          <a:xfrm>
            <a:off x="8964613" y="4582319"/>
            <a:ext cx="205582" cy="18573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74" name="Oval 18"/>
          <p:cNvSpPr>
            <a:spLocks/>
          </p:cNvSpPr>
          <p:nvPr/>
        </p:nvSpPr>
        <p:spPr bwMode="auto">
          <a:xfrm>
            <a:off x="10877550" y="4300538"/>
            <a:ext cx="204788" cy="1865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75" name="Oval 19"/>
          <p:cNvSpPr>
            <a:spLocks/>
          </p:cNvSpPr>
          <p:nvPr/>
        </p:nvSpPr>
        <p:spPr bwMode="auto">
          <a:xfrm>
            <a:off x="9996488" y="4582319"/>
            <a:ext cx="204788" cy="18573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9476" name="Group 20"/>
          <p:cNvGrpSpPr>
            <a:grpSpLocks/>
          </p:cNvGrpSpPr>
          <p:nvPr/>
        </p:nvGrpSpPr>
        <p:grpSpPr bwMode="auto">
          <a:xfrm>
            <a:off x="10179844" y="5027613"/>
            <a:ext cx="123825" cy="138113"/>
            <a:chOff x="-2" y="-1"/>
            <a:chExt cx="248376" cy="275880"/>
          </a:xfrm>
        </p:grpSpPr>
        <p:pic>
          <p:nvPicPr>
            <p:cNvPr id="19477" name="Picture 21"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1"/>
              <a:ext cx="248376" cy="275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78" name="Picture 22"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5" y="83009"/>
              <a:ext cx="94236" cy="109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9479" name="Group 23"/>
          <p:cNvGrpSpPr>
            <a:grpSpLocks/>
          </p:cNvGrpSpPr>
          <p:nvPr/>
        </p:nvGrpSpPr>
        <p:grpSpPr bwMode="auto">
          <a:xfrm>
            <a:off x="8943182" y="5002213"/>
            <a:ext cx="124619" cy="138113"/>
            <a:chOff x="-2" y="-1"/>
            <a:chExt cx="248376" cy="275880"/>
          </a:xfrm>
        </p:grpSpPr>
        <p:pic>
          <p:nvPicPr>
            <p:cNvPr id="19480" name="Picture 24"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1"/>
              <a:ext cx="248376" cy="275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81" name="Picture 25"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5" y="83009"/>
              <a:ext cx="94236" cy="109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9482" name="Line 26"/>
          <p:cNvSpPr>
            <a:spLocks noChangeShapeType="1"/>
          </p:cNvSpPr>
          <p:nvPr/>
        </p:nvSpPr>
        <p:spPr bwMode="auto">
          <a:xfrm flipH="1" flipV="1">
            <a:off x="8035132" y="4791075"/>
            <a:ext cx="889000" cy="350044"/>
          </a:xfrm>
          <a:prstGeom prst="line">
            <a:avLst/>
          </a:pr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9483" name="AutoShape 27"/>
          <p:cNvSpPr>
            <a:spLocks/>
          </p:cNvSpPr>
          <p:nvPr/>
        </p:nvSpPr>
        <p:spPr bwMode="auto">
          <a:xfrm>
            <a:off x="8001000" y="3467100"/>
            <a:ext cx="97790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9052" y="17400"/>
                  <a:pt x="16504" y="13200"/>
                  <a:pt x="12904" y="9600"/>
                </a:cubicBezTo>
                <a:cubicBezTo>
                  <a:pt x="9304" y="6000"/>
                  <a:pt x="4652" y="3000"/>
                  <a:pt x="0" y="0"/>
                </a:cubicBezTo>
              </a:path>
            </a:pathLst>
          </a:custGeom>
          <a:noFill/>
          <a:ln w="3810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9484" name="Line 28"/>
          <p:cNvSpPr>
            <a:spLocks noChangeShapeType="1"/>
          </p:cNvSpPr>
          <p:nvPr/>
        </p:nvSpPr>
        <p:spPr bwMode="auto">
          <a:xfrm flipH="1">
            <a:off x="8670925" y="4768057"/>
            <a:ext cx="303213" cy="186531"/>
          </a:xfrm>
          <a:prstGeom prst="line">
            <a:avLst/>
          </a:prstGeom>
          <a:noFill/>
          <a:ln w="3810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9485" name="Line 29"/>
          <p:cNvSpPr>
            <a:spLocks noChangeShapeType="1"/>
          </p:cNvSpPr>
          <p:nvPr/>
        </p:nvSpPr>
        <p:spPr bwMode="auto">
          <a:xfrm flipH="1">
            <a:off x="8056563" y="4465638"/>
            <a:ext cx="303213" cy="186532"/>
          </a:xfrm>
          <a:prstGeom prst="line">
            <a:avLst/>
          </a:prstGeom>
          <a:noFill/>
          <a:ln w="3810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9486" name="Line 30"/>
          <p:cNvSpPr>
            <a:spLocks noChangeShapeType="1"/>
          </p:cNvSpPr>
          <p:nvPr/>
        </p:nvSpPr>
        <p:spPr bwMode="auto">
          <a:xfrm flipV="1">
            <a:off x="7888288" y="3567907"/>
            <a:ext cx="111919" cy="1200150"/>
          </a:xfrm>
          <a:prstGeom prst="line">
            <a:avLst/>
          </a:pr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9487" name="Rectangle 31"/>
          <p:cNvSpPr>
            <a:spLocks/>
          </p:cNvSpPr>
          <p:nvPr/>
        </p:nvSpPr>
        <p:spPr bwMode="auto">
          <a:xfrm>
            <a:off x="456407" y="1058178"/>
            <a:ext cx="6942138" cy="2636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latin typeface="Helvetica Light" charset="0"/>
                <a:ea typeface="Helvetica Light" charset="0"/>
                <a:cs typeface="Helvetica Light" charset="0"/>
                <a:sym typeface="Helvetica Light" charset="0"/>
              </a:rPr>
              <a:t>Costruzione dalla rimessa</a:t>
            </a:r>
          </a:p>
          <a:p>
            <a:pPr algn="l"/>
            <a:endParaRPr lang="it-IT" altLang="it-IT" sz="20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2v3 con la difesa blu che ha l’obiettivo di uscire dal blocco con gol nella porta a metà campo.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A seconda del livello e degli obiettivi tattici cambiare le posizioni di partenza dei difensori e degli attaccanti.</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Varianti:</a:t>
            </a:r>
          </a:p>
          <a:p>
            <a:pPr algn="l"/>
            <a:r>
              <a:rPr lang="it-IT" altLang="it-IT" sz="1600">
                <a:latin typeface="Helvetica Light" charset="0"/>
                <a:ea typeface="Helvetica Light" charset="0"/>
                <a:cs typeface="Helvetica Light" charset="0"/>
                <a:sym typeface="Helvetica Light" charset="0"/>
              </a:rPr>
              <a:t>3v3, 3v4, 4v4</a:t>
            </a:r>
          </a:p>
        </p:txBody>
      </p:sp>
      <p:grpSp>
        <p:nvGrpSpPr>
          <p:cNvPr id="19488" name="Group 32"/>
          <p:cNvGrpSpPr>
            <a:grpSpLocks/>
          </p:cNvGrpSpPr>
          <p:nvPr/>
        </p:nvGrpSpPr>
        <p:grpSpPr bwMode="auto">
          <a:xfrm>
            <a:off x="392113" y="6448426"/>
            <a:ext cx="406161" cy="146194"/>
            <a:chOff x="0" y="0"/>
            <a:chExt cx="812358" cy="291489"/>
          </a:xfrm>
        </p:grpSpPr>
        <p:sp>
          <p:nvSpPr>
            <p:cNvPr id="19489" name="Rectangle 33"/>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19490" name="Picture 34"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051888190"/>
      </p:ext>
    </p:extLst>
  </p:cSld>
  <p:clrMapOvr>
    <a:masterClrMapping/>
  </p:clrMapOvr>
  <p:transition spd="med"/>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86" name="Rectangle 2"/>
          <p:cNvSpPr>
            <a:spLocks/>
          </p:cNvSpPr>
          <p:nvPr/>
        </p:nvSpPr>
        <p:spPr bwMode="auto">
          <a:xfrm>
            <a:off x="335757" y="152400"/>
            <a:ext cx="6840538" cy="34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a:t>2vs1 + GK</a:t>
            </a:r>
          </a:p>
          <a:p>
            <a:pPr algn="l"/>
            <a:r>
              <a:rPr lang="it-IT" altLang="it-IT" sz="2400" dirty="0" err="1"/>
              <a:t>Description</a:t>
            </a:r>
            <a:endParaRPr lang="it-IT" altLang="it-IT" sz="2400" dirty="0"/>
          </a:p>
          <a:p>
            <a:pPr algn="l"/>
            <a:r>
              <a:rPr lang="it-IT" altLang="it-IT" sz="2400" dirty="0"/>
              <a:t>Play 2vs1, </a:t>
            </a:r>
            <a:r>
              <a:rPr lang="it-IT" altLang="it-IT" sz="2400" dirty="0" err="1"/>
              <a:t>defender</a:t>
            </a:r>
            <a:r>
              <a:rPr lang="it-IT" altLang="it-IT" sz="2400" dirty="0"/>
              <a:t> stop </a:t>
            </a:r>
            <a:r>
              <a:rPr lang="it-IT" altLang="it-IT" sz="2400" dirty="0" err="1"/>
              <a:t>when</a:t>
            </a:r>
            <a:r>
              <a:rPr lang="it-IT" altLang="it-IT" sz="2400" dirty="0"/>
              <a:t> </a:t>
            </a:r>
            <a:r>
              <a:rPr lang="it-IT" altLang="it-IT" sz="2400" dirty="0" err="1"/>
              <a:t>striker</a:t>
            </a:r>
            <a:r>
              <a:rPr lang="it-IT" altLang="it-IT" sz="2400" dirty="0"/>
              <a:t> pass the </a:t>
            </a:r>
            <a:r>
              <a:rPr lang="it-IT" altLang="it-IT" sz="2400" dirty="0" err="1"/>
              <a:t>circle</a:t>
            </a:r>
            <a:r>
              <a:rPr lang="it-IT" altLang="it-IT" sz="2400" dirty="0"/>
              <a:t> line.</a:t>
            </a:r>
          </a:p>
          <a:p>
            <a:pPr algn="l"/>
            <a:endParaRPr lang="it-IT" altLang="it-IT" sz="2400" dirty="0"/>
          </a:p>
          <a:p>
            <a:pPr algn="l"/>
            <a:r>
              <a:rPr lang="it-IT" altLang="it-IT" sz="2400" dirty="0"/>
              <a:t>Development:</a:t>
            </a:r>
          </a:p>
          <a:p>
            <a:pPr algn="l">
              <a:buSzPct val="100000"/>
              <a:buFontTx/>
              <a:buChar char="-"/>
            </a:pPr>
            <a:r>
              <a:rPr lang="it-IT" altLang="it-IT" sz="2400" dirty="0" err="1"/>
              <a:t>Without</a:t>
            </a:r>
            <a:r>
              <a:rPr lang="it-IT" altLang="it-IT" sz="2400" dirty="0"/>
              <a:t> double pass</a:t>
            </a:r>
          </a:p>
          <a:p>
            <a:pPr algn="l">
              <a:buSzPct val="100000"/>
              <a:buFontTx/>
              <a:buChar char="-"/>
            </a:pPr>
            <a:r>
              <a:rPr lang="it-IT" altLang="it-IT" sz="2400" dirty="0"/>
              <a:t>Divide </a:t>
            </a:r>
            <a:r>
              <a:rPr lang="it-IT" altLang="it-IT" sz="2400" dirty="0" err="1"/>
              <a:t>field</a:t>
            </a:r>
            <a:r>
              <a:rPr lang="it-IT" altLang="it-IT" sz="2400" dirty="0"/>
              <a:t> in </a:t>
            </a:r>
            <a:r>
              <a:rPr lang="it-IT" altLang="it-IT" sz="2400" dirty="0" err="1"/>
              <a:t>left</a:t>
            </a:r>
            <a:r>
              <a:rPr lang="it-IT" altLang="it-IT" sz="2400" dirty="0"/>
              <a:t>/right</a:t>
            </a:r>
          </a:p>
          <a:p>
            <a:pPr algn="l">
              <a:buSzPct val="100000"/>
              <a:buFontTx/>
              <a:buChar char="-"/>
            </a:pPr>
            <a:r>
              <a:rPr lang="it-IT" altLang="it-IT" sz="2400" dirty="0"/>
              <a:t>Start from </a:t>
            </a:r>
            <a:r>
              <a:rPr lang="it-IT" altLang="it-IT" sz="2400" dirty="0" err="1"/>
              <a:t>defender</a:t>
            </a:r>
            <a:r>
              <a:rPr lang="it-IT" altLang="it-IT" sz="2400" dirty="0"/>
              <a:t> hit</a:t>
            </a:r>
          </a:p>
        </p:txBody>
      </p:sp>
      <p:sp>
        <p:nvSpPr>
          <p:cNvPr id="16387" name="AutoShape 3"/>
          <p:cNvSpPr>
            <a:spLocks/>
          </p:cNvSpPr>
          <p:nvPr/>
        </p:nvSpPr>
        <p:spPr bwMode="auto">
          <a:xfrm>
            <a:off x="10200482" y="2636838"/>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6388" name="Oval 4"/>
          <p:cNvSpPr>
            <a:spLocks/>
          </p:cNvSpPr>
          <p:nvPr/>
        </p:nvSpPr>
        <p:spPr bwMode="auto">
          <a:xfrm>
            <a:off x="9624219" y="1628775"/>
            <a:ext cx="138906"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6389" name="AutoShape 5"/>
          <p:cNvSpPr>
            <a:spLocks/>
          </p:cNvSpPr>
          <p:nvPr/>
        </p:nvSpPr>
        <p:spPr bwMode="auto">
          <a:xfrm>
            <a:off x="9120188" y="2564607"/>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6390" name="Oval 6"/>
          <p:cNvSpPr>
            <a:spLocks/>
          </p:cNvSpPr>
          <p:nvPr/>
        </p:nvSpPr>
        <p:spPr bwMode="auto">
          <a:xfrm>
            <a:off x="9984582" y="2744788"/>
            <a:ext cx="72231"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6391" name="Oval 7"/>
          <p:cNvSpPr>
            <a:spLocks/>
          </p:cNvSpPr>
          <p:nvPr/>
        </p:nvSpPr>
        <p:spPr bwMode="auto">
          <a:xfrm>
            <a:off x="9336088" y="2636838"/>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6392" name="Oval 8"/>
          <p:cNvSpPr>
            <a:spLocks/>
          </p:cNvSpPr>
          <p:nvPr/>
        </p:nvSpPr>
        <p:spPr bwMode="auto">
          <a:xfrm>
            <a:off x="10056813" y="2781300"/>
            <a:ext cx="184150" cy="17938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6393" name="Line 9"/>
          <p:cNvSpPr>
            <a:spLocks noChangeShapeType="1"/>
          </p:cNvSpPr>
          <p:nvPr/>
        </p:nvSpPr>
        <p:spPr bwMode="auto">
          <a:xfrm>
            <a:off x="9084469" y="1520825"/>
            <a:ext cx="0" cy="1043782"/>
          </a:xfrm>
          <a:prstGeom prst="line">
            <a:avLst/>
          </a:prstGeom>
          <a:noFill/>
          <a:ln w="25400" cap="flat" cmpd="sng">
            <a:solidFill>
              <a:srgbClr val="000000"/>
            </a:solidFill>
            <a:prstDash val="dot"/>
            <a:round/>
            <a:headEnd type="none" w="med" len="med"/>
            <a:tailEnd type="non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6394" name="Line 10"/>
          <p:cNvSpPr>
            <a:spLocks noChangeShapeType="1"/>
          </p:cNvSpPr>
          <p:nvPr/>
        </p:nvSpPr>
        <p:spPr bwMode="auto">
          <a:xfrm>
            <a:off x="10272713" y="1485107"/>
            <a:ext cx="0" cy="1043781"/>
          </a:xfrm>
          <a:prstGeom prst="line">
            <a:avLst/>
          </a:prstGeom>
          <a:noFill/>
          <a:ln w="25400" cap="flat" cmpd="sng">
            <a:solidFill>
              <a:srgbClr val="000000"/>
            </a:solidFill>
            <a:prstDash val="dot"/>
            <a:round/>
            <a:headEnd type="none" w="med" len="med"/>
            <a:tailEnd type="non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6395" name="Line 11"/>
          <p:cNvSpPr>
            <a:spLocks noChangeShapeType="1"/>
          </p:cNvSpPr>
          <p:nvPr/>
        </p:nvSpPr>
        <p:spPr bwMode="auto">
          <a:xfrm flipH="1" flipV="1">
            <a:off x="9659938" y="1808163"/>
            <a:ext cx="179388" cy="577057"/>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6396" name="Line 12"/>
          <p:cNvSpPr>
            <a:spLocks noChangeShapeType="1"/>
          </p:cNvSpPr>
          <p:nvPr/>
        </p:nvSpPr>
        <p:spPr bwMode="auto">
          <a:xfrm flipH="1">
            <a:off x="9479757" y="1808163"/>
            <a:ext cx="143669" cy="792957"/>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Tree>
    <p:extLst>
      <p:ext uri="{BB962C8B-B14F-4D97-AF65-F5344CB8AC3E}">
        <p14:creationId xmlns:p14="http://schemas.microsoft.com/office/powerpoint/2010/main" val="1545714582"/>
      </p:ext>
    </p:extLst>
  </p:cSld>
  <p:clrMapOvr>
    <a:masterClrMapping/>
  </p:clrMapOvr>
  <p:transition spd="med">
    <p:dissolv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0" name="Rectangle 2"/>
          <p:cNvSpPr>
            <a:spLocks/>
          </p:cNvSpPr>
          <p:nvPr/>
        </p:nvSpPr>
        <p:spPr bwMode="auto">
          <a:xfrm>
            <a:off x="335757" y="152400"/>
            <a:ext cx="6840538" cy="4154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a:t>3vs2 + GK</a:t>
            </a:r>
          </a:p>
          <a:p>
            <a:pPr algn="l"/>
            <a:r>
              <a:rPr lang="it-IT" altLang="it-IT" sz="2400" dirty="0" err="1"/>
              <a:t>Description</a:t>
            </a:r>
            <a:endParaRPr lang="it-IT" altLang="it-IT" sz="2400" dirty="0"/>
          </a:p>
          <a:p>
            <a:pPr algn="l"/>
            <a:r>
              <a:rPr lang="it-IT" altLang="it-IT" sz="2400" dirty="0"/>
              <a:t>Play 3vs2, </a:t>
            </a:r>
            <a:r>
              <a:rPr lang="it-IT" altLang="it-IT" sz="2400" dirty="0" err="1"/>
              <a:t>defenders</a:t>
            </a:r>
            <a:r>
              <a:rPr lang="it-IT" altLang="it-IT" sz="2400" dirty="0"/>
              <a:t> </a:t>
            </a:r>
            <a:r>
              <a:rPr lang="it-IT" altLang="it-IT" sz="2400" dirty="0" err="1"/>
              <a:t>works</a:t>
            </a:r>
            <a:r>
              <a:rPr lang="it-IT" altLang="it-IT" sz="2400" dirty="0"/>
              <a:t> </a:t>
            </a:r>
            <a:r>
              <a:rPr lang="it-IT" altLang="it-IT" sz="2400" dirty="0" err="1"/>
              <a:t>between</a:t>
            </a:r>
            <a:r>
              <a:rPr lang="it-IT" altLang="it-IT" sz="2400" dirty="0"/>
              <a:t> 23 and </a:t>
            </a:r>
            <a:r>
              <a:rPr lang="it-IT" altLang="it-IT" sz="2400" dirty="0" err="1"/>
              <a:t>circle</a:t>
            </a:r>
            <a:r>
              <a:rPr lang="it-IT" altLang="it-IT" sz="2400" dirty="0"/>
              <a:t>, stop </a:t>
            </a:r>
            <a:r>
              <a:rPr lang="it-IT" altLang="it-IT" sz="2400" dirty="0" err="1"/>
              <a:t>when</a:t>
            </a:r>
            <a:r>
              <a:rPr lang="it-IT" altLang="it-IT" sz="2400" dirty="0"/>
              <a:t> </a:t>
            </a:r>
            <a:r>
              <a:rPr lang="it-IT" altLang="it-IT" sz="2400" dirty="0" err="1"/>
              <a:t>striker</a:t>
            </a:r>
            <a:r>
              <a:rPr lang="it-IT" altLang="it-IT" sz="2400" dirty="0"/>
              <a:t> pass the </a:t>
            </a:r>
            <a:r>
              <a:rPr lang="it-IT" altLang="it-IT" sz="2400" dirty="0" err="1"/>
              <a:t>circle</a:t>
            </a:r>
            <a:r>
              <a:rPr lang="it-IT" altLang="it-IT" sz="2400" dirty="0"/>
              <a:t> line.</a:t>
            </a:r>
          </a:p>
          <a:p>
            <a:pPr algn="l"/>
            <a:endParaRPr lang="it-IT" altLang="it-IT" sz="2400" dirty="0"/>
          </a:p>
          <a:p>
            <a:pPr algn="l"/>
            <a:r>
              <a:rPr lang="it-IT" altLang="it-IT" sz="2400" dirty="0"/>
              <a:t>Development:</a:t>
            </a:r>
          </a:p>
          <a:p>
            <a:pPr algn="l">
              <a:buSzPct val="100000"/>
              <a:buFontTx/>
              <a:buChar char="-"/>
            </a:pPr>
            <a:r>
              <a:rPr lang="it-IT" altLang="it-IT" sz="2400" dirty="0" err="1"/>
              <a:t>Without</a:t>
            </a:r>
            <a:r>
              <a:rPr lang="it-IT" altLang="it-IT" sz="2400" dirty="0"/>
              <a:t> double pass</a:t>
            </a:r>
          </a:p>
          <a:p>
            <a:pPr algn="l">
              <a:buSzPct val="100000"/>
              <a:buFontTx/>
              <a:buChar char="-"/>
            </a:pPr>
            <a:r>
              <a:rPr lang="it-IT" altLang="it-IT" sz="2400" dirty="0"/>
              <a:t>Divide </a:t>
            </a:r>
            <a:r>
              <a:rPr lang="it-IT" altLang="it-IT" sz="2400" dirty="0" err="1"/>
              <a:t>field</a:t>
            </a:r>
            <a:r>
              <a:rPr lang="it-IT" altLang="it-IT" sz="2400" dirty="0"/>
              <a:t> in </a:t>
            </a:r>
            <a:r>
              <a:rPr lang="it-IT" altLang="it-IT" sz="2400" dirty="0" err="1"/>
              <a:t>left</a:t>
            </a:r>
            <a:r>
              <a:rPr lang="it-IT" altLang="it-IT" sz="2400" dirty="0"/>
              <a:t>/right</a:t>
            </a:r>
          </a:p>
          <a:p>
            <a:pPr algn="l">
              <a:buSzPct val="100000"/>
              <a:buFontTx/>
              <a:buChar char="-"/>
            </a:pPr>
            <a:r>
              <a:rPr lang="it-IT" altLang="it-IT" sz="2400" dirty="0"/>
              <a:t>Start from </a:t>
            </a:r>
            <a:r>
              <a:rPr lang="it-IT" altLang="it-IT" sz="2400" dirty="0" err="1"/>
              <a:t>defender</a:t>
            </a:r>
            <a:r>
              <a:rPr lang="it-IT" altLang="it-IT" sz="2400" dirty="0"/>
              <a:t> hit</a:t>
            </a:r>
          </a:p>
          <a:p>
            <a:pPr algn="l">
              <a:buSzPct val="100000"/>
              <a:buFontTx/>
              <a:buChar char="-"/>
            </a:pPr>
            <a:r>
              <a:rPr lang="it-IT" altLang="it-IT" sz="2400" dirty="0" err="1"/>
              <a:t>Overload</a:t>
            </a:r>
            <a:r>
              <a:rPr lang="it-IT" altLang="it-IT" sz="2400" dirty="0"/>
              <a:t> from </a:t>
            </a:r>
            <a:r>
              <a:rPr lang="it-IT" altLang="it-IT" sz="2400" dirty="0" err="1"/>
              <a:t>striker</a:t>
            </a:r>
            <a:endParaRPr lang="it-IT" altLang="it-IT" sz="2400" dirty="0"/>
          </a:p>
          <a:p>
            <a:pPr algn="l">
              <a:buSzPct val="100000"/>
              <a:buFontTx/>
              <a:buChar char="-"/>
            </a:pPr>
            <a:r>
              <a:rPr lang="it-IT" altLang="it-IT" sz="2400" dirty="0"/>
              <a:t>1 </a:t>
            </a:r>
            <a:r>
              <a:rPr lang="it-IT" altLang="it-IT" sz="2400" dirty="0" err="1"/>
              <a:t>striker</a:t>
            </a:r>
            <a:r>
              <a:rPr lang="it-IT" altLang="it-IT" sz="2400" dirty="0"/>
              <a:t> </a:t>
            </a:r>
            <a:r>
              <a:rPr lang="it-IT" altLang="it-IT" sz="2400" dirty="0" err="1"/>
              <a:t>starts</a:t>
            </a:r>
            <a:r>
              <a:rPr lang="it-IT" altLang="it-IT" sz="2400" dirty="0"/>
              <a:t> in the </a:t>
            </a:r>
            <a:r>
              <a:rPr lang="it-IT" altLang="it-IT" sz="2400" dirty="0" err="1"/>
              <a:t>circle</a:t>
            </a:r>
            <a:endParaRPr lang="it-IT" altLang="it-IT" sz="2400" dirty="0"/>
          </a:p>
        </p:txBody>
      </p:sp>
      <p:sp>
        <p:nvSpPr>
          <p:cNvPr id="17411" name="Oval 3"/>
          <p:cNvSpPr>
            <a:spLocks/>
          </p:cNvSpPr>
          <p:nvPr/>
        </p:nvSpPr>
        <p:spPr bwMode="auto">
          <a:xfrm>
            <a:off x="9624219" y="1628775"/>
            <a:ext cx="138906"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7412" name="Oval 4"/>
          <p:cNvSpPr>
            <a:spLocks/>
          </p:cNvSpPr>
          <p:nvPr/>
        </p:nvSpPr>
        <p:spPr bwMode="auto">
          <a:xfrm>
            <a:off x="9516269" y="2781300"/>
            <a:ext cx="72231"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7413" name="Oval 5"/>
          <p:cNvSpPr>
            <a:spLocks/>
          </p:cNvSpPr>
          <p:nvPr/>
        </p:nvSpPr>
        <p:spPr bwMode="auto">
          <a:xfrm>
            <a:off x="9408319" y="2889250"/>
            <a:ext cx="184944" cy="17938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7414" name="Oval 6"/>
          <p:cNvSpPr>
            <a:spLocks/>
          </p:cNvSpPr>
          <p:nvPr/>
        </p:nvSpPr>
        <p:spPr bwMode="auto">
          <a:xfrm>
            <a:off x="10056813" y="2781300"/>
            <a:ext cx="184150" cy="17938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7415" name="Line 7"/>
          <p:cNvSpPr>
            <a:spLocks noChangeShapeType="1"/>
          </p:cNvSpPr>
          <p:nvPr/>
        </p:nvSpPr>
        <p:spPr bwMode="auto">
          <a:xfrm flipV="1">
            <a:off x="9515475" y="1844675"/>
            <a:ext cx="72232" cy="791369"/>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7416" name="Line 8"/>
          <p:cNvSpPr>
            <a:spLocks noChangeShapeType="1"/>
          </p:cNvSpPr>
          <p:nvPr/>
        </p:nvSpPr>
        <p:spPr bwMode="auto">
          <a:xfrm>
            <a:off x="9731375" y="1808957"/>
            <a:ext cx="360363" cy="862806"/>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7417" name="Oval 9"/>
          <p:cNvSpPr>
            <a:spLocks/>
          </p:cNvSpPr>
          <p:nvPr/>
        </p:nvSpPr>
        <p:spPr bwMode="auto">
          <a:xfrm>
            <a:off x="8760619" y="2817019"/>
            <a:ext cx="184150"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7418" name="Oval 10"/>
          <p:cNvSpPr>
            <a:spLocks/>
          </p:cNvSpPr>
          <p:nvPr/>
        </p:nvSpPr>
        <p:spPr bwMode="auto">
          <a:xfrm>
            <a:off x="9300369" y="1520825"/>
            <a:ext cx="138906"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grpSp>
        <p:nvGrpSpPr>
          <p:cNvPr id="17419" name="Group 11"/>
          <p:cNvGrpSpPr>
            <a:grpSpLocks/>
          </p:cNvGrpSpPr>
          <p:nvPr/>
        </p:nvGrpSpPr>
        <p:grpSpPr bwMode="auto">
          <a:xfrm>
            <a:off x="392113" y="6448426"/>
            <a:ext cx="329254" cy="146194"/>
            <a:chOff x="0" y="0"/>
            <a:chExt cx="658253" cy="291489"/>
          </a:xfrm>
        </p:grpSpPr>
        <p:sp>
          <p:nvSpPr>
            <p:cNvPr id="17420" name="Rectangle 12"/>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17421" name="Picture 13"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715301915"/>
      </p:ext>
    </p:extLst>
  </p:cSld>
  <p:clrMapOvr>
    <a:masterClrMapping/>
  </p:clrMapOvr>
  <p:transition spd="med">
    <p:dissolv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34" name="Rectangle 2"/>
          <p:cNvSpPr>
            <a:spLocks/>
          </p:cNvSpPr>
          <p:nvPr/>
        </p:nvSpPr>
        <p:spPr bwMode="auto">
          <a:xfrm>
            <a:off x="335757" y="152400"/>
            <a:ext cx="6840538"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a:t>Ball </a:t>
            </a:r>
            <a:r>
              <a:rPr lang="it-IT" altLang="it-IT" sz="2400" dirty="0" err="1"/>
              <a:t>possession</a:t>
            </a:r>
            <a:endParaRPr lang="it-IT" altLang="it-IT" sz="2400" dirty="0"/>
          </a:p>
          <a:p>
            <a:pPr algn="l"/>
            <a:r>
              <a:rPr lang="it-IT" altLang="it-IT" sz="2400" dirty="0" err="1"/>
              <a:t>Description</a:t>
            </a:r>
            <a:endParaRPr lang="it-IT" altLang="it-IT" sz="2400" dirty="0"/>
          </a:p>
          <a:p>
            <a:pPr algn="l"/>
            <a:r>
              <a:rPr lang="it-IT" altLang="it-IT" sz="2400" dirty="0"/>
              <a:t>Play 3vs3vs3, </a:t>
            </a:r>
            <a:r>
              <a:rPr lang="it-IT" altLang="it-IT" sz="2400" dirty="0" err="1"/>
              <a:t>who</a:t>
            </a:r>
            <a:r>
              <a:rPr lang="it-IT" altLang="it-IT" sz="2400" dirty="0"/>
              <a:t> score in the middle goal continue the </a:t>
            </a:r>
            <a:r>
              <a:rPr lang="it-IT" altLang="it-IT" sz="2400" dirty="0" err="1"/>
              <a:t>attack</a:t>
            </a:r>
            <a:r>
              <a:rPr lang="it-IT" altLang="it-IT" sz="2400" dirty="0"/>
              <a:t> in the </a:t>
            </a:r>
            <a:r>
              <a:rPr lang="it-IT" altLang="it-IT" sz="2400" dirty="0" err="1"/>
              <a:t>other</a:t>
            </a:r>
            <a:r>
              <a:rPr lang="it-IT" altLang="it-IT" sz="2400" dirty="0"/>
              <a:t> side, </a:t>
            </a:r>
            <a:r>
              <a:rPr lang="it-IT" altLang="it-IT" sz="2400" dirty="0" err="1"/>
              <a:t>who</a:t>
            </a:r>
            <a:r>
              <a:rPr lang="it-IT" altLang="it-IT" sz="2400" dirty="0"/>
              <a:t> score in the </a:t>
            </a:r>
            <a:r>
              <a:rPr lang="it-IT" altLang="it-IT" sz="2400" dirty="0" err="1"/>
              <a:t>external</a:t>
            </a:r>
            <a:r>
              <a:rPr lang="it-IT" altLang="it-IT" sz="2400" dirty="0"/>
              <a:t> goal </a:t>
            </a:r>
            <a:r>
              <a:rPr lang="it-IT" altLang="it-IT" sz="2400" dirty="0" err="1"/>
              <a:t>make</a:t>
            </a:r>
            <a:r>
              <a:rPr lang="it-IT" altLang="it-IT" sz="2400" dirty="0"/>
              <a:t> a </a:t>
            </a:r>
            <a:r>
              <a:rPr lang="it-IT" altLang="it-IT" sz="2400" dirty="0" err="1"/>
              <a:t>point</a:t>
            </a:r>
            <a:r>
              <a:rPr lang="it-IT" altLang="it-IT" sz="2400" dirty="0"/>
              <a:t>.</a:t>
            </a:r>
          </a:p>
          <a:p>
            <a:pPr algn="l"/>
            <a:endParaRPr lang="it-IT" altLang="it-IT" sz="2400" dirty="0"/>
          </a:p>
          <a:p>
            <a:pPr algn="l"/>
            <a:r>
              <a:rPr lang="it-IT" altLang="it-IT" sz="2400" dirty="0"/>
              <a:t>Development:</a:t>
            </a:r>
          </a:p>
          <a:p>
            <a:pPr algn="l">
              <a:buSzPct val="100000"/>
              <a:buFontTx/>
              <a:buChar char="-"/>
            </a:pPr>
            <a:r>
              <a:rPr lang="it-IT" altLang="it-IT" sz="2400" dirty="0"/>
              <a:t>With </a:t>
            </a:r>
            <a:r>
              <a:rPr lang="it-IT" altLang="it-IT" sz="2400" dirty="0" err="1"/>
              <a:t>only</a:t>
            </a:r>
            <a:r>
              <a:rPr lang="it-IT" altLang="it-IT" sz="2400" dirty="0"/>
              <a:t> 1 goal</a:t>
            </a:r>
          </a:p>
          <a:p>
            <a:pPr algn="l">
              <a:buSzPct val="100000"/>
              <a:buFontTx/>
              <a:buChar char="-"/>
            </a:pPr>
            <a:r>
              <a:rPr lang="it-IT" altLang="it-IT" sz="2400" dirty="0"/>
              <a:t>1 goal with GK</a:t>
            </a:r>
          </a:p>
          <a:p>
            <a:pPr algn="l">
              <a:buSzPct val="100000"/>
              <a:buFontTx/>
              <a:buChar char="-"/>
            </a:pPr>
            <a:r>
              <a:rPr lang="it-IT" altLang="it-IT" sz="2400" dirty="0"/>
              <a:t>4vs4</a:t>
            </a:r>
          </a:p>
        </p:txBody>
      </p:sp>
      <p:sp>
        <p:nvSpPr>
          <p:cNvPr id="18435" name="Oval 3"/>
          <p:cNvSpPr>
            <a:spLocks/>
          </p:cNvSpPr>
          <p:nvPr/>
        </p:nvSpPr>
        <p:spPr bwMode="auto">
          <a:xfrm>
            <a:off x="9408319" y="3032919"/>
            <a:ext cx="138906" cy="138906"/>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36" name="Oval 4"/>
          <p:cNvSpPr>
            <a:spLocks/>
          </p:cNvSpPr>
          <p:nvPr/>
        </p:nvSpPr>
        <p:spPr bwMode="auto">
          <a:xfrm>
            <a:off x="9408319" y="2960688"/>
            <a:ext cx="72231"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37" name="Oval 5"/>
          <p:cNvSpPr>
            <a:spLocks/>
          </p:cNvSpPr>
          <p:nvPr/>
        </p:nvSpPr>
        <p:spPr bwMode="auto">
          <a:xfrm>
            <a:off x="8940007" y="2385219"/>
            <a:ext cx="184944" cy="17938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38" name="Oval 6"/>
          <p:cNvSpPr>
            <a:spLocks/>
          </p:cNvSpPr>
          <p:nvPr/>
        </p:nvSpPr>
        <p:spPr bwMode="auto">
          <a:xfrm>
            <a:off x="9120188" y="2744788"/>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39" name="Oval 7"/>
          <p:cNvSpPr>
            <a:spLocks/>
          </p:cNvSpPr>
          <p:nvPr/>
        </p:nvSpPr>
        <p:spPr bwMode="auto">
          <a:xfrm>
            <a:off x="8688388" y="2817019"/>
            <a:ext cx="184944"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40" name="Oval 8"/>
          <p:cNvSpPr>
            <a:spLocks/>
          </p:cNvSpPr>
          <p:nvPr/>
        </p:nvSpPr>
        <p:spPr bwMode="auto">
          <a:xfrm>
            <a:off x="9047957" y="2168525"/>
            <a:ext cx="140494" cy="140494"/>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41" name="AutoShape 9"/>
          <p:cNvSpPr>
            <a:spLocks/>
          </p:cNvSpPr>
          <p:nvPr/>
        </p:nvSpPr>
        <p:spPr bwMode="auto">
          <a:xfrm>
            <a:off x="8112125" y="1952625"/>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42" name="AutoShape 10"/>
          <p:cNvSpPr>
            <a:spLocks/>
          </p:cNvSpPr>
          <p:nvPr/>
        </p:nvSpPr>
        <p:spPr bwMode="auto">
          <a:xfrm>
            <a:off x="8147844" y="3105150"/>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43" name="AutoShape 11"/>
          <p:cNvSpPr>
            <a:spLocks/>
          </p:cNvSpPr>
          <p:nvPr/>
        </p:nvSpPr>
        <p:spPr bwMode="auto">
          <a:xfrm>
            <a:off x="8112125" y="2852738"/>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44" name="AutoShape 12"/>
          <p:cNvSpPr>
            <a:spLocks/>
          </p:cNvSpPr>
          <p:nvPr/>
        </p:nvSpPr>
        <p:spPr bwMode="auto">
          <a:xfrm>
            <a:off x="8112125" y="2277269"/>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45" name="AutoShape 13"/>
          <p:cNvSpPr>
            <a:spLocks/>
          </p:cNvSpPr>
          <p:nvPr/>
        </p:nvSpPr>
        <p:spPr bwMode="auto">
          <a:xfrm>
            <a:off x="9588500" y="3105150"/>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46" name="AutoShape 14"/>
          <p:cNvSpPr>
            <a:spLocks/>
          </p:cNvSpPr>
          <p:nvPr/>
        </p:nvSpPr>
        <p:spPr bwMode="auto">
          <a:xfrm>
            <a:off x="9588500" y="2852738"/>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47" name="AutoShape 15"/>
          <p:cNvSpPr>
            <a:spLocks/>
          </p:cNvSpPr>
          <p:nvPr/>
        </p:nvSpPr>
        <p:spPr bwMode="auto">
          <a:xfrm>
            <a:off x="9588500" y="2277269"/>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48" name="AutoShape 16"/>
          <p:cNvSpPr>
            <a:spLocks/>
          </p:cNvSpPr>
          <p:nvPr/>
        </p:nvSpPr>
        <p:spPr bwMode="auto">
          <a:xfrm>
            <a:off x="9588500" y="1952625"/>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49" name="AutoShape 17"/>
          <p:cNvSpPr>
            <a:spLocks/>
          </p:cNvSpPr>
          <p:nvPr/>
        </p:nvSpPr>
        <p:spPr bwMode="auto">
          <a:xfrm>
            <a:off x="10956925" y="3105150"/>
            <a:ext cx="167482"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50" name="AutoShape 18"/>
          <p:cNvSpPr>
            <a:spLocks/>
          </p:cNvSpPr>
          <p:nvPr/>
        </p:nvSpPr>
        <p:spPr bwMode="auto">
          <a:xfrm>
            <a:off x="10956925" y="2852738"/>
            <a:ext cx="167482"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51" name="AutoShape 19"/>
          <p:cNvSpPr>
            <a:spLocks/>
          </p:cNvSpPr>
          <p:nvPr/>
        </p:nvSpPr>
        <p:spPr bwMode="auto">
          <a:xfrm>
            <a:off x="10956925" y="2277269"/>
            <a:ext cx="167482"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52" name="AutoShape 20"/>
          <p:cNvSpPr>
            <a:spLocks/>
          </p:cNvSpPr>
          <p:nvPr/>
        </p:nvSpPr>
        <p:spPr bwMode="auto">
          <a:xfrm>
            <a:off x="10956925" y="1952625"/>
            <a:ext cx="167482"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53" name="Oval 21"/>
          <p:cNvSpPr>
            <a:spLocks/>
          </p:cNvSpPr>
          <p:nvPr/>
        </p:nvSpPr>
        <p:spPr bwMode="auto">
          <a:xfrm>
            <a:off x="8760619" y="2528888"/>
            <a:ext cx="138906"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54" name="Oval 22"/>
          <p:cNvSpPr>
            <a:spLocks/>
          </p:cNvSpPr>
          <p:nvPr/>
        </p:nvSpPr>
        <p:spPr bwMode="auto">
          <a:xfrm>
            <a:off x="10092532" y="2277269"/>
            <a:ext cx="184944" cy="17938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55" name="Oval 23"/>
          <p:cNvSpPr>
            <a:spLocks/>
          </p:cNvSpPr>
          <p:nvPr/>
        </p:nvSpPr>
        <p:spPr bwMode="auto">
          <a:xfrm>
            <a:off x="10020300" y="2817019"/>
            <a:ext cx="184944" cy="180181"/>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56" name="Oval 24"/>
          <p:cNvSpPr>
            <a:spLocks/>
          </p:cNvSpPr>
          <p:nvPr/>
        </p:nvSpPr>
        <p:spPr bwMode="auto">
          <a:xfrm>
            <a:off x="10560844" y="2564607"/>
            <a:ext cx="184150" cy="180181"/>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grpSp>
        <p:nvGrpSpPr>
          <p:cNvPr id="18457" name="Group 25"/>
          <p:cNvGrpSpPr>
            <a:grpSpLocks/>
          </p:cNvGrpSpPr>
          <p:nvPr/>
        </p:nvGrpSpPr>
        <p:grpSpPr bwMode="auto">
          <a:xfrm>
            <a:off x="392113" y="6448426"/>
            <a:ext cx="329254" cy="146194"/>
            <a:chOff x="0" y="0"/>
            <a:chExt cx="658253" cy="291489"/>
          </a:xfrm>
        </p:grpSpPr>
        <p:sp>
          <p:nvSpPr>
            <p:cNvPr id="18458" name="Rectangle 26"/>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18459" name="Picture 27"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465829499"/>
      </p:ext>
    </p:extLst>
  </p:cSld>
  <p:clrMapOvr>
    <a:masterClrMapping/>
  </p:clrMapOvr>
  <p:transition spd="med">
    <p:dissolv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58" name="Rectangle 2"/>
          <p:cNvSpPr>
            <a:spLocks/>
          </p:cNvSpPr>
          <p:nvPr/>
        </p:nvSpPr>
        <p:spPr bwMode="auto">
          <a:xfrm>
            <a:off x="335757" y="152400"/>
            <a:ext cx="6840538" cy="4154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err="1"/>
              <a:t>Adding</a:t>
            </a:r>
            <a:r>
              <a:rPr lang="it-IT" altLang="it-IT" sz="2400" dirty="0"/>
              <a:t> 1</a:t>
            </a:r>
          </a:p>
          <a:p>
            <a:pPr algn="l"/>
            <a:r>
              <a:rPr lang="it-IT" altLang="it-IT" sz="2400" dirty="0" err="1"/>
              <a:t>Description</a:t>
            </a:r>
            <a:endParaRPr lang="it-IT" altLang="it-IT" sz="2400" dirty="0"/>
          </a:p>
          <a:p>
            <a:pPr algn="l"/>
            <a:r>
              <a:rPr lang="it-IT" altLang="it-IT" sz="2400" dirty="0"/>
              <a:t>Player 1 </a:t>
            </a:r>
            <a:r>
              <a:rPr lang="it-IT" altLang="it-IT" sz="2400" dirty="0" err="1"/>
              <a:t>drives</a:t>
            </a:r>
            <a:r>
              <a:rPr lang="it-IT" altLang="it-IT" sz="2400" dirty="0"/>
              <a:t> the </a:t>
            </a:r>
            <a:r>
              <a:rPr lang="it-IT" altLang="it-IT" sz="2400" dirty="0" err="1"/>
              <a:t>ball</a:t>
            </a:r>
            <a:r>
              <a:rPr lang="it-IT" altLang="it-IT" sz="2400" dirty="0"/>
              <a:t> and </a:t>
            </a:r>
            <a:r>
              <a:rPr lang="it-IT" altLang="it-IT" sz="2400" dirty="0" err="1"/>
              <a:t>makes</a:t>
            </a:r>
            <a:r>
              <a:rPr lang="it-IT" altLang="it-IT" sz="2400" dirty="0"/>
              <a:t> 2vs1. </a:t>
            </a:r>
            <a:r>
              <a:rPr lang="it-IT" altLang="it-IT" sz="2400" dirty="0" err="1"/>
              <a:t>After</a:t>
            </a:r>
            <a:r>
              <a:rPr lang="it-IT" altLang="it-IT" sz="2400" dirty="0"/>
              <a:t> </a:t>
            </a:r>
            <a:r>
              <a:rPr lang="it-IT" altLang="it-IT" sz="2400" dirty="0" err="1"/>
              <a:t>that</a:t>
            </a:r>
            <a:r>
              <a:rPr lang="it-IT" altLang="it-IT" sz="2400" dirty="0"/>
              <a:t> he </a:t>
            </a:r>
            <a:r>
              <a:rPr lang="it-IT" altLang="it-IT" sz="2400" dirty="0" err="1"/>
              <a:t>remains</a:t>
            </a:r>
            <a:r>
              <a:rPr lang="it-IT" altLang="it-IT" sz="2400" dirty="0"/>
              <a:t> in the </a:t>
            </a:r>
            <a:r>
              <a:rPr lang="it-IT" altLang="it-IT" sz="2400" dirty="0" err="1"/>
              <a:t>circle</a:t>
            </a:r>
            <a:r>
              <a:rPr lang="it-IT" altLang="it-IT" sz="2400" dirty="0"/>
              <a:t>. Player 2 </a:t>
            </a:r>
            <a:r>
              <a:rPr lang="it-IT" altLang="it-IT" sz="2400" dirty="0" err="1"/>
              <a:t>starts</a:t>
            </a:r>
            <a:r>
              <a:rPr lang="it-IT" altLang="it-IT" sz="2400" dirty="0"/>
              <a:t> and play 2vs2. -&gt;3vs2 -&gt;3vs3</a:t>
            </a:r>
          </a:p>
          <a:p>
            <a:pPr algn="l"/>
            <a:endParaRPr lang="it-IT" altLang="it-IT" sz="2400" dirty="0"/>
          </a:p>
          <a:p>
            <a:pPr algn="l"/>
            <a:r>
              <a:rPr lang="it-IT" altLang="it-IT" sz="2400" dirty="0"/>
              <a:t>Development:</a:t>
            </a:r>
          </a:p>
          <a:p>
            <a:pPr algn="l">
              <a:buSzPct val="100000"/>
              <a:buFontTx/>
              <a:buChar char="-"/>
            </a:pPr>
            <a:r>
              <a:rPr lang="it-IT" altLang="it-IT" sz="2400" dirty="0" err="1"/>
              <a:t>Starting</a:t>
            </a:r>
            <a:r>
              <a:rPr lang="it-IT" altLang="it-IT" sz="2400" dirty="0"/>
              <a:t> from 2vs2</a:t>
            </a:r>
          </a:p>
          <a:p>
            <a:pPr algn="l">
              <a:buSzPct val="100000"/>
              <a:buFontTx/>
              <a:buChar char="-"/>
            </a:pPr>
            <a:r>
              <a:rPr lang="it-IT" altLang="it-IT" sz="2400" dirty="0" err="1"/>
              <a:t>Numerical</a:t>
            </a:r>
            <a:r>
              <a:rPr lang="it-IT" altLang="it-IT" sz="2400" dirty="0"/>
              <a:t> </a:t>
            </a:r>
            <a:r>
              <a:rPr lang="it-IT" altLang="it-IT" sz="2400" dirty="0" err="1"/>
              <a:t>superiority</a:t>
            </a:r>
            <a:r>
              <a:rPr lang="it-IT" altLang="it-IT" sz="2400" dirty="0"/>
              <a:t> for </a:t>
            </a:r>
            <a:r>
              <a:rPr lang="it-IT" altLang="it-IT" sz="2400" dirty="0" err="1"/>
              <a:t>attack</a:t>
            </a:r>
            <a:r>
              <a:rPr lang="it-IT" altLang="it-IT" sz="2400" dirty="0"/>
              <a:t> (</a:t>
            </a:r>
            <a:r>
              <a:rPr lang="it-IT" altLang="it-IT" sz="2400" dirty="0" err="1"/>
              <a:t>starting</a:t>
            </a:r>
            <a:r>
              <a:rPr lang="it-IT" altLang="it-IT" sz="2400" dirty="0"/>
              <a:t> from hit </a:t>
            </a:r>
            <a:r>
              <a:rPr lang="it-IT" altLang="it-IT" sz="2400" dirty="0" err="1"/>
              <a:t>against</a:t>
            </a:r>
            <a:r>
              <a:rPr lang="it-IT" altLang="it-IT" sz="2400" dirty="0"/>
              <a:t> GK)</a:t>
            </a:r>
          </a:p>
          <a:p>
            <a:pPr algn="l">
              <a:buSzPct val="100000"/>
              <a:buFontTx/>
              <a:buChar char="-"/>
            </a:pPr>
            <a:r>
              <a:rPr lang="it-IT" altLang="it-IT" sz="2400" dirty="0" err="1"/>
              <a:t>Numerical</a:t>
            </a:r>
            <a:r>
              <a:rPr lang="it-IT" altLang="it-IT" sz="2400" dirty="0"/>
              <a:t> </a:t>
            </a:r>
            <a:r>
              <a:rPr lang="it-IT" altLang="it-IT" sz="2400" dirty="0" err="1"/>
              <a:t>superiority</a:t>
            </a:r>
            <a:r>
              <a:rPr lang="it-IT" altLang="it-IT" sz="2400" dirty="0"/>
              <a:t> for defense</a:t>
            </a:r>
          </a:p>
        </p:txBody>
      </p:sp>
      <p:sp>
        <p:nvSpPr>
          <p:cNvPr id="19459" name="Oval 3"/>
          <p:cNvSpPr>
            <a:spLocks/>
          </p:cNvSpPr>
          <p:nvPr/>
        </p:nvSpPr>
        <p:spPr bwMode="auto">
          <a:xfrm>
            <a:off x="8292307" y="2420938"/>
            <a:ext cx="72231"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60" name="Oval 4"/>
          <p:cNvSpPr>
            <a:spLocks/>
          </p:cNvSpPr>
          <p:nvPr/>
        </p:nvSpPr>
        <p:spPr bwMode="auto">
          <a:xfrm>
            <a:off x="10164763" y="2493169"/>
            <a:ext cx="184150" cy="17938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61" name="Oval 5"/>
          <p:cNvSpPr>
            <a:spLocks/>
          </p:cNvSpPr>
          <p:nvPr/>
        </p:nvSpPr>
        <p:spPr bwMode="auto">
          <a:xfrm>
            <a:off x="9228138" y="800894"/>
            <a:ext cx="184944"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62" name="Oval 6"/>
          <p:cNvSpPr>
            <a:spLocks/>
          </p:cNvSpPr>
          <p:nvPr/>
        </p:nvSpPr>
        <p:spPr bwMode="auto">
          <a:xfrm>
            <a:off x="8112125" y="2493169"/>
            <a:ext cx="184944" cy="17938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63" name="AutoShape 7"/>
          <p:cNvSpPr>
            <a:spLocks/>
          </p:cNvSpPr>
          <p:nvPr/>
        </p:nvSpPr>
        <p:spPr bwMode="auto">
          <a:xfrm>
            <a:off x="8112125" y="2277269"/>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64" name="AutoShape 8"/>
          <p:cNvSpPr>
            <a:spLocks/>
          </p:cNvSpPr>
          <p:nvPr/>
        </p:nvSpPr>
        <p:spPr bwMode="auto">
          <a:xfrm>
            <a:off x="9228138" y="2277269"/>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65" name="AutoShape 9"/>
          <p:cNvSpPr>
            <a:spLocks/>
          </p:cNvSpPr>
          <p:nvPr/>
        </p:nvSpPr>
        <p:spPr bwMode="auto">
          <a:xfrm>
            <a:off x="10200482" y="2277269"/>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66" name="AutoShape 10"/>
          <p:cNvSpPr>
            <a:spLocks/>
          </p:cNvSpPr>
          <p:nvPr/>
        </p:nvSpPr>
        <p:spPr bwMode="auto">
          <a:xfrm>
            <a:off x="10956925" y="2277269"/>
            <a:ext cx="167482"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67" name="Oval 11"/>
          <p:cNvSpPr>
            <a:spLocks/>
          </p:cNvSpPr>
          <p:nvPr/>
        </p:nvSpPr>
        <p:spPr bwMode="auto">
          <a:xfrm>
            <a:off x="9804400" y="872332"/>
            <a:ext cx="184944" cy="180181"/>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68" name="Oval 12"/>
          <p:cNvSpPr>
            <a:spLocks/>
          </p:cNvSpPr>
          <p:nvPr/>
        </p:nvSpPr>
        <p:spPr bwMode="auto">
          <a:xfrm>
            <a:off x="9228138" y="2493169"/>
            <a:ext cx="184944" cy="17938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69" name="Oval 13"/>
          <p:cNvSpPr>
            <a:spLocks/>
          </p:cNvSpPr>
          <p:nvPr/>
        </p:nvSpPr>
        <p:spPr bwMode="auto">
          <a:xfrm>
            <a:off x="10956925" y="2528888"/>
            <a:ext cx="184150" cy="180182"/>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70" name="Oval 14"/>
          <p:cNvSpPr>
            <a:spLocks/>
          </p:cNvSpPr>
          <p:nvPr/>
        </p:nvSpPr>
        <p:spPr bwMode="auto">
          <a:xfrm>
            <a:off x="9408319" y="2456657"/>
            <a:ext cx="72231" cy="72231"/>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71" name="Oval 15"/>
          <p:cNvSpPr>
            <a:spLocks/>
          </p:cNvSpPr>
          <p:nvPr/>
        </p:nvSpPr>
        <p:spPr bwMode="auto">
          <a:xfrm>
            <a:off x="10380663" y="2456657"/>
            <a:ext cx="71438" cy="72231"/>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72" name="Oval 16"/>
          <p:cNvSpPr>
            <a:spLocks/>
          </p:cNvSpPr>
          <p:nvPr/>
        </p:nvSpPr>
        <p:spPr bwMode="auto">
          <a:xfrm>
            <a:off x="11100594" y="2456657"/>
            <a:ext cx="72231" cy="72231"/>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73" name="Rectangle 17"/>
          <p:cNvSpPr>
            <a:spLocks/>
          </p:cNvSpPr>
          <p:nvPr/>
        </p:nvSpPr>
        <p:spPr bwMode="auto">
          <a:xfrm>
            <a:off x="8004175" y="2744788"/>
            <a:ext cx="39608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1</a:t>
            </a:r>
          </a:p>
        </p:txBody>
      </p:sp>
      <p:sp>
        <p:nvSpPr>
          <p:cNvPr id="19474" name="Rectangle 18"/>
          <p:cNvSpPr>
            <a:spLocks/>
          </p:cNvSpPr>
          <p:nvPr/>
        </p:nvSpPr>
        <p:spPr bwMode="auto">
          <a:xfrm>
            <a:off x="9156700" y="2781300"/>
            <a:ext cx="395288"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2</a:t>
            </a:r>
          </a:p>
        </p:txBody>
      </p:sp>
      <p:sp>
        <p:nvSpPr>
          <p:cNvPr id="19475" name="Rectangle 19"/>
          <p:cNvSpPr>
            <a:spLocks/>
          </p:cNvSpPr>
          <p:nvPr/>
        </p:nvSpPr>
        <p:spPr bwMode="auto">
          <a:xfrm>
            <a:off x="10164763" y="2817019"/>
            <a:ext cx="39608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3</a:t>
            </a:r>
          </a:p>
        </p:txBody>
      </p:sp>
      <p:sp>
        <p:nvSpPr>
          <p:cNvPr id="19476" name="Rectangle 20"/>
          <p:cNvSpPr>
            <a:spLocks/>
          </p:cNvSpPr>
          <p:nvPr/>
        </p:nvSpPr>
        <p:spPr bwMode="auto">
          <a:xfrm>
            <a:off x="10848182" y="2781300"/>
            <a:ext cx="39608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4</a:t>
            </a:r>
          </a:p>
        </p:txBody>
      </p:sp>
      <p:sp>
        <p:nvSpPr>
          <p:cNvPr id="19477" name="AutoShape 21"/>
          <p:cNvSpPr>
            <a:spLocks/>
          </p:cNvSpPr>
          <p:nvPr/>
        </p:nvSpPr>
        <p:spPr bwMode="auto">
          <a:xfrm flipV="1">
            <a:off x="8508207" y="1412875"/>
            <a:ext cx="900113" cy="8643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7093" y="0"/>
                  <a:pt x="14186" y="5400"/>
                  <a:pt x="14186" y="10800"/>
                </a:cubicBezTo>
                <a:cubicBezTo>
                  <a:pt x="14186" y="16200"/>
                  <a:pt x="17893" y="21600"/>
                  <a:pt x="21600" y="21600"/>
                </a:cubicBezTo>
              </a:path>
            </a:pathLst>
          </a:custGeom>
          <a:noFill/>
          <a:ln w="25400" cap="flat" cmpd="sng">
            <a:solidFill>
              <a:srgbClr val="000000"/>
            </a:solidFill>
            <a:prstDash val="solid"/>
            <a:miter lim="400000"/>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it-IT" altLang="it-IT" sz="900"/>
          </a:p>
        </p:txBody>
      </p:sp>
      <p:grpSp>
        <p:nvGrpSpPr>
          <p:cNvPr id="19478" name="Group 22"/>
          <p:cNvGrpSpPr>
            <a:grpSpLocks/>
          </p:cNvGrpSpPr>
          <p:nvPr/>
        </p:nvGrpSpPr>
        <p:grpSpPr bwMode="auto">
          <a:xfrm>
            <a:off x="392113" y="6448426"/>
            <a:ext cx="329254" cy="146194"/>
            <a:chOff x="0" y="0"/>
            <a:chExt cx="658253" cy="291489"/>
          </a:xfrm>
        </p:grpSpPr>
        <p:sp>
          <p:nvSpPr>
            <p:cNvPr id="19479" name="Rectangle 23"/>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19480" name="Picture 24"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618496378"/>
      </p:ext>
    </p:extLst>
  </p:cSld>
  <p:clrMapOvr>
    <a:masterClrMapping/>
  </p:clrMapOvr>
  <p:transition spd="med">
    <p:dissolv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ph type="title" idx="4294967295"/>
          </p:nvPr>
        </p:nvSpPr>
        <p:spPr>
          <a:xfrm>
            <a:off x="844550" y="475457"/>
            <a:ext cx="10502900" cy="1143794"/>
          </a:xfrm>
        </p:spPr>
        <p:txBody>
          <a:bodyPr/>
          <a:lstStyle/>
          <a:p>
            <a:r>
              <a:rPr lang="it-IT" altLang="it-IT"/>
              <a:t>Game phase</a:t>
            </a:r>
          </a:p>
        </p:txBody>
      </p:sp>
      <p:grpSp>
        <p:nvGrpSpPr>
          <p:cNvPr id="20482" name="Group 2"/>
          <p:cNvGrpSpPr>
            <a:grpSpLocks/>
          </p:cNvGrpSpPr>
          <p:nvPr/>
        </p:nvGrpSpPr>
        <p:grpSpPr bwMode="auto">
          <a:xfrm>
            <a:off x="392113" y="6448426"/>
            <a:ext cx="329254" cy="146194"/>
            <a:chOff x="0" y="0"/>
            <a:chExt cx="658253" cy="291489"/>
          </a:xfrm>
        </p:grpSpPr>
        <p:sp>
          <p:nvSpPr>
            <p:cNvPr id="20483" name="Rectangle 3"/>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20484" name="Picture 4"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040752144"/>
      </p:ext>
    </p:extLst>
  </p:cSld>
  <p:clrMapOvr>
    <a:masterClrMapping/>
  </p:clrMapOvr>
  <p:transition spd="med"/>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06" name="Rectangle 2"/>
          <p:cNvSpPr>
            <a:spLocks/>
          </p:cNvSpPr>
          <p:nvPr/>
        </p:nvSpPr>
        <p:spPr bwMode="auto">
          <a:xfrm>
            <a:off x="335757" y="152400"/>
            <a:ext cx="6840538"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a:t>4vs4 (Attack)</a:t>
            </a:r>
          </a:p>
          <a:p>
            <a:pPr algn="l"/>
            <a:r>
              <a:rPr lang="it-IT" altLang="it-IT" sz="2400" dirty="0" err="1"/>
              <a:t>Description</a:t>
            </a:r>
            <a:endParaRPr lang="it-IT" altLang="it-IT" sz="2400" dirty="0"/>
          </a:p>
          <a:p>
            <a:pPr algn="l"/>
            <a:r>
              <a:rPr lang="it-IT" altLang="it-IT" sz="2400" dirty="0"/>
              <a:t>Play 4vs4, </a:t>
            </a:r>
            <a:r>
              <a:rPr lang="it-IT" altLang="it-IT" sz="2400" dirty="0" err="1"/>
              <a:t>yellow</a:t>
            </a:r>
            <a:r>
              <a:rPr lang="it-IT" altLang="it-IT" sz="2400" dirty="0"/>
              <a:t> player </a:t>
            </a:r>
            <a:r>
              <a:rPr lang="it-IT" altLang="it-IT" sz="2400" dirty="0" err="1"/>
              <a:t>starts</a:t>
            </a:r>
            <a:r>
              <a:rPr lang="it-IT" altLang="it-IT" sz="2400" dirty="0"/>
              <a:t> the game </a:t>
            </a:r>
            <a:r>
              <a:rPr lang="it-IT" altLang="it-IT" sz="2400" dirty="0" err="1"/>
              <a:t>driving</a:t>
            </a:r>
            <a:r>
              <a:rPr lang="it-IT" altLang="it-IT" sz="2400" dirty="0"/>
              <a:t> the </a:t>
            </a:r>
            <a:r>
              <a:rPr lang="it-IT" altLang="it-IT" sz="2400" dirty="0" err="1"/>
              <a:t>ball</a:t>
            </a:r>
            <a:r>
              <a:rPr lang="it-IT" altLang="it-IT" sz="2400" dirty="0"/>
              <a:t>. Yellow </a:t>
            </a:r>
            <a:r>
              <a:rPr lang="it-IT" altLang="it-IT" sz="2400" dirty="0" err="1"/>
              <a:t>players</a:t>
            </a:r>
            <a:r>
              <a:rPr lang="it-IT" altLang="it-IT" sz="2400" dirty="0"/>
              <a:t> </a:t>
            </a:r>
            <a:r>
              <a:rPr lang="it-IT" altLang="it-IT" sz="2400" dirty="0" err="1"/>
              <a:t>try</a:t>
            </a:r>
            <a:r>
              <a:rPr lang="it-IT" altLang="it-IT" sz="2400" dirty="0"/>
              <a:t> to score or take a PC.</a:t>
            </a:r>
          </a:p>
          <a:p>
            <a:pPr algn="l"/>
            <a:endParaRPr lang="it-IT" altLang="it-IT" sz="2400" dirty="0"/>
          </a:p>
          <a:p>
            <a:pPr algn="l"/>
            <a:r>
              <a:rPr lang="it-IT" altLang="it-IT" sz="2400" dirty="0"/>
              <a:t>Development:</a:t>
            </a:r>
          </a:p>
          <a:p>
            <a:pPr algn="l">
              <a:buSzPct val="100000"/>
              <a:buFontTx/>
              <a:buChar char="-"/>
            </a:pPr>
            <a:r>
              <a:rPr lang="it-IT" altLang="it-IT" sz="2400" dirty="0"/>
              <a:t>Start with a reception</a:t>
            </a:r>
          </a:p>
          <a:p>
            <a:pPr algn="l">
              <a:buSzPct val="100000"/>
              <a:buFontTx/>
              <a:buChar char="-"/>
            </a:pPr>
            <a:r>
              <a:rPr lang="it-IT" altLang="it-IT" sz="2400" dirty="0"/>
              <a:t>Ball from </a:t>
            </a:r>
            <a:r>
              <a:rPr lang="it-IT" altLang="it-IT" sz="2400" dirty="0" err="1"/>
              <a:t>defenders</a:t>
            </a:r>
            <a:endParaRPr lang="it-IT" altLang="it-IT" sz="2400" dirty="0"/>
          </a:p>
          <a:p>
            <a:pPr algn="l">
              <a:buSzPct val="100000"/>
              <a:buFontTx/>
              <a:buChar char="-"/>
            </a:pPr>
            <a:r>
              <a:rPr lang="it-IT" altLang="it-IT" sz="2400" dirty="0"/>
              <a:t>5vs4</a:t>
            </a:r>
          </a:p>
          <a:p>
            <a:pPr algn="l">
              <a:buSzPct val="100000"/>
              <a:buFontTx/>
              <a:buChar char="-"/>
            </a:pPr>
            <a:r>
              <a:rPr lang="it-IT" altLang="it-IT" sz="2400" dirty="0"/>
              <a:t>6vs4 (</a:t>
            </a:r>
            <a:r>
              <a:rPr lang="it-IT" altLang="it-IT" sz="2400" dirty="0" err="1"/>
              <a:t>only</a:t>
            </a:r>
            <a:r>
              <a:rPr lang="it-IT" altLang="it-IT" sz="2400" dirty="0"/>
              <a:t> 4 in the 23)</a:t>
            </a:r>
          </a:p>
        </p:txBody>
      </p:sp>
      <p:sp>
        <p:nvSpPr>
          <p:cNvPr id="21507" name="Oval 3"/>
          <p:cNvSpPr>
            <a:spLocks/>
          </p:cNvSpPr>
          <p:nvPr/>
        </p:nvSpPr>
        <p:spPr bwMode="auto">
          <a:xfrm>
            <a:off x="10668794" y="1520825"/>
            <a:ext cx="138906"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1508" name="Oval 4"/>
          <p:cNvSpPr>
            <a:spLocks/>
          </p:cNvSpPr>
          <p:nvPr/>
        </p:nvSpPr>
        <p:spPr bwMode="auto">
          <a:xfrm>
            <a:off x="9551988" y="2781300"/>
            <a:ext cx="72232"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1509" name="Oval 5"/>
          <p:cNvSpPr>
            <a:spLocks/>
          </p:cNvSpPr>
          <p:nvPr/>
        </p:nvSpPr>
        <p:spPr bwMode="auto">
          <a:xfrm>
            <a:off x="9588500" y="1016794"/>
            <a:ext cx="184944"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1510" name="Oval 6"/>
          <p:cNvSpPr>
            <a:spLocks/>
          </p:cNvSpPr>
          <p:nvPr/>
        </p:nvSpPr>
        <p:spPr bwMode="auto">
          <a:xfrm>
            <a:off x="9372600" y="2889250"/>
            <a:ext cx="184944" cy="17938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1511" name="Oval 7"/>
          <p:cNvSpPr>
            <a:spLocks/>
          </p:cNvSpPr>
          <p:nvPr/>
        </p:nvSpPr>
        <p:spPr bwMode="auto">
          <a:xfrm>
            <a:off x="10920413" y="1448594"/>
            <a:ext cx="184944"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1512" name="Oval 8"/>
          <p:cNvSpPr>
            <a:spLocks/>
          </p:cNvSpPr>
          <p:nvPr/>
        </p:nvSpPr>
        <p:spPr bwMode="auto">
          <a:xfrm>
            <a:off x="9480550" y="944563"/>
            <a:ext cx="138907"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1513" name="AutoShape 9"/>
          <p:cNvSpPr>
            <a:spLocks/>
          </p:cNvSpPr>
          <p:nvPr/>
        </p:nvSpPr>
        <p:spPr bwMode="auto">
          <a:xfrm>
            <a:off x="9588500" y="2852738"/>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1514" name="Oval 10"/>
          <p:cNvSpPr>
            <a:spLocks/>
          </p:cNvSpPr>
          <p:nvPr/>
        </p:nvSpPr>
        <p:spPr bwMode="auto">
          <a:xfrm>
            <a:off x="8147844" y="1593057"/>
            <a:ext cx="140494" cy="138906"/>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1515" name="Oval 11"/>
          <p:cNvSpPr>
            <a:spLocks/>
          </p:cNvSpPr>
          <p:nvPr/>
        </p:nvSpPr>
        <p:spPr bwMode="auto">
          <a:xfrm>
            <a:off x="9516269" y="1448594"/>
            <a:ext cx="138906" cy="138906"/>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1516" name="Oval 12"/>
          <p:cNvSpPr>
            <a:spLocks/>
          </p:cNvSpPr>
          <p:nvPr/>
        </p:nvSpPr>
        <p:spPr bwMode="auto">
          <a:xfrm>
            <a:off x="8292307" y="1304925"/>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grpSp>
        <p:nvGrpSpPr>
          <p:cNvPr id="21517" name="Group 13"/>
          <p:cNvGrpSpPr>
            <a:grpSpLocks/>
          </p:cNvGrpSpPr>
          <p:nvPr/>
        </p:nvGrpSpPr>
        <p:grpSpPr bwMode="auto">
          <a:xfrm>
            <a:off x="392113" y="6448426"/>
            <a:ext cx="329254" cy="146194"/>
            <a:chOff x="0" y="0"/>
            <a:chExt cx="658253" cy="291489"/>
          </a:xfrm>
        </p:grpSpPr>
        <p:sp>
          <p:nvSpPr>
            <p:cNvPr id="21518" name="Rectangle 14"/>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21519" name="Picture 15"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459957971"/>
      </p:ext>
    </p:extLst>
  </p:cSld>
  <p:clrMapOvr>
    <a:masterClrMapping/>
  </p:clrMapOvr>
  <p:transition spd="med">
    <p:dissolv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0" name="Rectangle 2"/>
          <p:cNvSpPr>
            <a:spLocks/>
          </p:cNvSpPr>
          <p:nvPr/>
        </p:nvSpPr>
        <p:spPr bwMode="auto">
          <a:xfrm>
            <a:off x="335757" y="152400"/>
            <a:ext cx="6840538" cy="4893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a:t>6vs4 (Defense)</a:t>
            </a:r>
          </a:p>
          <a:p>
            <a:pPr algn="l"/>
            <a:r>
              <a:rPr lang="it-IT" altLang="it-IT" sz="2400" dirty="0" err="1"/>
              <a:t>Description</a:t>
            </a:r>
            <a:endParaRPr lang="it-IT" altLang="it-IT" sz="2400" dirty="0"/>
          </a:p>
          <a:p>
            <a:pPr algn="l"/>
            <a:r>
              <a:rPr lang="it-IT" altLang="it-IT" sz="2400" dirty="0"/>
              <a:t>Play 6vs4, </a:t>
            </a:r>
            <a:r>
              <a:rPr lang="it-IT" altLang="it-IT" sz="2400" dirty="0" err="1"/>
              <a:t>yellow</a:t>
            </a:r>
            <a:r>
              <a:rPr lang="it-IT" altLang="it-IT" sz="2400" dirty="0"/>
              <a:t> player </a:t>
            </a:r>
            <a:r>
              <a:rPr lang="it-IT" altLang="it-IT" sz="2400" dirty="0" err="1"/>
              <a:t>starts</a:t>
            </a:r>
            <a:r>
              <a:rPr lang="it-IT" altLang="it-IT" sz="2400" dirty="0"/>
              <a:t> the game </a:t>
            </a:r>
            <a:r>
              <a:rPr lang="it-IT" altLang="it-IT" sz="2400" dirty="0" err="1"/>
              <a:t>driving</a:t>
            </a:r>
            <a:r>
              <a:rPr lang="it-IT" altLang="it-IT" sz="2400" dirty="0"/>
              <a:t> the </a:t>
            </a:r>
            <a:r>
              <a:rPr lang="it-IT" altLang="it-IT" sz="2400" dirty="0" err="1"/>
              <a:t>ball</a:t>
            </a:r>
            <a:r>
              <a:rPr lang="it-IT" altLang="it-IT" sz="2400" dirty="0"/>
              <a:t>. 1 </a:t>
            </a:r>
            <a:r>
              <a:rPr lang="it-IT" altLang="it-IT" sz="2400" dirty="0" err="1"/>
              <a:t>point</a:t>
            </a:r>
            <a:r>
              <a:rPr lang="it-IT" altLang="it-IT" sz="2400" dirty="0"/>
              <a:t> </a:t>
            </a:r>
            <a:r>
              <a:rPr lang="it-IT" altLang="it-IT" sz="2400" dirty="0" err="1"/>
              <a:t>when</a:t>
            </a:r>
            <a:r>
              <a:rPr lang="it-IT" altLang="it-IT" sz="2400" dirty="0"/>
              <a:t> </a:t>
            </a:r>
            <a:r>
              <a:rPr lang="it-IT" altLang="it-IT" sz="2400" dirty="0" err="1"/>
              <a:t>defenders</a:t>
            </a:r>
            <a:r>
              <a:rPr lang="it-IT" altLang="it-IT" sz="2400" dirty="0"/>
              <a:t> take </a:t>
            </a:r>
            <a:r>
              <a:rPr lang="it-IT" altLang="it-IT" sz="2400" dirty="0" err="1"/>
              <a:t>possession</a:t>
            </a:r>
            <a:r>
              <a:rPr lang="it-IT" altLang="it-IT" sz="2400" dirty="0"/>
              <a:t>, 1 </a:t>
            </a:r>
            <a:r>
              <a:rPr lang="it-IT" altLang="it-IT" sz="2400" dirty="0" err="1"/>
              <a:t>point</a:t>
            </a:r>
            <a:r>
              <a:rPr lang="it-IT" altLang="it-IT" sz="2400" dirty="0"/>
              <a:t> </a:t>
            </a:r>
            <a:r>
              <a:rPr lang="it-IT" altLang="it-IT" sz="2400" dirty="0" err="1"/>
              <a:t>if</a:t>
            </a:r>
            <a:r>
              <a:rPr lang="it-IT" altLang="it-IT" sz="2400" dirty="0"/>
              <a:t> score to </a:t>
            </a:r>
            <a:r>
              <a:rPr lang="it-IT" altLang="it-IT" sz="2400" dirty="0" err="1"/>
              <a:t>lateral</a:t>
            </a:r>
            <a:r>
              <a:rPr lang="it-IT" altLang="it-IT" sz="2400" dirty="0"/>
              <a:t> goal, 3 </a:t>
            </a:r>
            <a:r>
              <a:rPr lang="it-IT" altLang="it-IT" sz="2400" dirty="0" err="1"/>
              <a:t>points</a:t>
            </a:r>
            <a:r>
              <a:rPr lang="it-IT" altLang="it-IT" sz="2400" dirty="0"/>
              <a:t> </a:t>
            </a:r>
            <a:r>
              <a:rPr lang="it-IT" altLang="it-IT" sz="2400" dirty="0" err="1"/>
              <a:t>if</a:t>
            </a:r>
            <a:r>
              <a:rPr lang="it-IT" altLang="it-IT" sz="2400" dirty="0"/>
              <a:t> drive </a:t>
            </a:r>
            <a:r>
              <a:rPr lang="it-IT" altLang="it-IT" sz="2400" dirty="0" err="1"/>
              <a:t>ball</a:t>
            </a:r>
            <a:r>
              <a:rPr lang="it-IT" altLang="it-IT" sz="2400" dirty="0"/>
              <a:t> </a:t>
            </a:r>
            <a:r>
              <a:rPr lang="it-IT" altLang="it-IT" sz="2400" dirty="0" err="1"/>
              <a:t>through</a:t>
            </a:r>
            <a:r>
              <a:rPr lang="it-IT" altLang="it-IT" sz="2400" dirty="0"/>
              <a:t> </a:t>
            </a:r>
            <a:r>
              <a:rPr lang="it-IT" altLang="it-IT" sz="2400" dirty="0" err="1"/>
              <a:t>numeric</a:t>
            </a:r>
            <a:r>
              <a:rPr lang="it-IT" altLang="it-IT" sz="2400" dirty="0"/>
              <a:t> goal.</a:t>
            </a:r>
          </a:p>
          <a:p>
            <a:pPr algn="l"/>
            <a:endParaRPr lang="it-IT" altLang="it-IT" sz="2400" dirty="0"/>
          </a:p>
          <a:p>
            <a:pPr algn="l"/>
            <a:r>
              <a:rPr lang="it-IT" altLang="it-IT" sz="2400" dirty="0"/>
              <a:t>Development:</a:t>
            </a:r>
          </a:p>
          <a:p>
            <a:pPr algn="l">
              <a:buSzPct val="100000"/>
              <a:buFontTx/>
              <a:buChar char="-"/>
            </a:pPr>
            <a:r>
              <a:rPr lang="it-IT" altLang="it-IT" sz="2400" dirty="0"/>
              <a:t>6vs5</a:t>
            </a:r>
          </a:p>
          <a:p>
            <a:pPr algn="l">
              <a:buSzPct val="100000"/>
              <a:buFontTx/>
              <a:buChar char="-"/>
            </a:pPr>
            <a:r>
              <a:rPr lang="it-IT" altLang="it-IT" sz="2400" dirty="0"/>
              <a:t>6vs6</a:t>
            </a:r>
          </a:p>
          <a:p>
            <a:pPr algn="l">
              <a:buSzPct val="100000"/>
              <a:buFontTx/>
              <a:buChar char="-"/>
            </a:pPr>
            <a:r>
              <a:rPr lang="it-IT" altLang="it-IT" sz="2400" dirty="0"/>
              <a:t>Start from </a:t>
            </a:r>
            <a:r>
              <a:rPr lang="it-IT" altLang="it-IT" sz="2400" dirty="0" err="1"/>
              <a:t>defender</a:t>
            </a:r>
            <a:r>
              <a:rPr lang="it-IT" altLang="it-IT" sz="2400" dirty="0"/>
              <a:t> hit (in </a:t>
            </a:r>
            <a:r>
              <a:rPr lang="it-IT" altLang="it-IT" sz="2400" dirty="0" err="1"/>
              <a:t>condition</a:t>
            </a:r>
            <a:r>
              <a:rPr lang="it-IT" altLang="it-IT" sz="2400" dirty="0"/>
              <a:t> to </a:t>
            </a:r>
            <a:r>
              <a:rPr lang="it-IT" altLang="it-IT" sz="2400" dirty="0" err="1"/>
              <a:t>clean</a:t>
            </a:r>
            <a:r>
              <a:rPr lang="it-IT" altLang="it-IT" sz="2400" dirty="0"/>
              <a:t> under pressure)</a:t>
            </a:r>
          </a:p>
          <a:p>
            <a:pPr algn="l">
              <a:buSzPct val="100000"/>
              <a:buFontTx/>
              <a:buChar char="-"/>
            </a:pPr>
            <a:r>
              <a:rPr lang="it-IT" altLang="it-IT" sz="2400" dirty="0"/>
              <a:t>With </a:t>
            </a:r>
            <a:r>
              <a:rPr lang="it-IT" altLang="it-IT" sz="2400" dirty="0" err="1"/>
              <a:t>only</a:t>
            </a:r>
            <a:r>
              <a:rPr lang="it-IT" altLang="it-IT" sz="2400" dirty="0"/>
              <a:t> </a:t>
            </a:r>
            <a:r>
              <a:rPr lang="it-IT" altLang="it-IT" sz="2400" dirty="0" err="1"/>
              <a:t>lateral</a:t>
            </a:r>
            <a:r>
              <a:rPr lang="it-IT" altLang="it-IT" sz="2400" dirty="0"/>
              <a:t> goal</a:t>
            </a:r>
          </a:p>
        </p:txBody>
      </p:sp>
      <p:sp>
        <p:nvSpPr>
          <p:cNvPr id="22531" name="Oval 3"/>
          <p:cNvSpPr>
            <a:spLocks/>
          </p:cNvSpPr>
          <p:nvPr/>
        </p:nvSpPr>
        <p:spPr bwMode="auto">
          <a:xfrm>
            <a:off x="10668794" y="1520825"/>
            <a:ext cx="138906"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32" name="Oval 4"/>
          <p:cNvSpPr>
            <a:spLocks/>
          </p:cNvSpPr>
          <p:nvPr/>
        </p:nvSpPr>
        <p:spPr bwMode="auto">
          <a:xfrm>
            <a:off x="9228138" y="2817019"/>
            <a:ext cx="72232" cy="72231"/>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33" name="Oval 5"/>
          <p:cNvSpPr>
            <a:spLocks/>
          </p:cNvSpPr>
          <p:nvPr/>
        </p:nvSpPr>
        <p:spPr bwMode="auto">
          <a:xfrm>
            <a:off x="9588500" y="1016794"/>
            <a:ext cx="184944"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34" name="Oval 6"/>
          <p:cNvSpPr>
            <a:spLocks/>
          </p:cNvSpPr>
          <p:nvPr/>
        </p:nvSpPr>
        <p:spPr bwMode="auto">
          <a:xfrm>
            <a:off x="9012238" y="2852738"/>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35" name="Oval 7"/>
          <p:cNvSpPr>
            <a:spLocks/>
          </p:cNvSpPr>
          <p:nvPr/>
        </p:nvSpPr>
        <p:spPr bwMode="auto">
          <a:xfrm>
            <a:off x="10920413" y="1448594"/>
            <a:ext cx="184944"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36" name="Oval 8"/>
          <p:cNvSpPr>
            <a:spLocks/>
          </p:cNvSpPr>
          <p:nvPr/>
        </p:nvSpPr>
        <p:spPr bwMode="auto">
          <a:xfrm>
            <a:off x="9480550" y="944563"/>
            <a:ext cx="138907"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37" name="AutoShape 9"/>
          <p:cNvSpPr>
            <a:spLocks/>
          </p:cNvSpPr>
          <p:nvPr/>
        </p:nvSpPr>
        <p:spPr bwMode="auto">
          <a:xfrm>
            <a:off x="9012238" y="3068638"/>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38" name="Oval 10"/>
          <p:cNvSpPr>
            <a:spLocks/>
          </p:cNvSpPr>
          <p:nvPr/>
        </p:nvSpPr>
        <p:spPr bwMode="auto">
          <a:xfrm>
            <a:off x="8147844" y="1593057"/>
            <a:ext cx="140494" cy="138906"/>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39" name="Oval 11"/>
          <p:cNvSpPr>
            <a:spLocks/>
          </p:cNvSpPr>
          <p:nvPr/>
        </p:nvSpPr>
        <p:spPr bwMode="auto">
          <a:xfrm>
            <a:off x="9516269" y="1448594"/>
            <a:ext cx="138906" cy="138906"/>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40" name="Oval 12"/>
          <p:cNvSpPr>
            <a:spLocks/>
          </p:cNvSpPr>
          <p:nvPr/>
        </p:nvSpPr>
        <p:spPr bwMode="auto">
          <a:xfrm>
            <a:off x="8292307" y="1304925"/>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41" name="AutoShape 13"/>
          <p:cNvSpPr>
            <a:spLocks/>
          </p:cNvSpPr>
          <p:nvPr/>
        </p:nvSpPr>
        <p:spPr bwMode="auto">
          <a:xfrm>
            <a:off x="10164763" y="3068638"/>
            <a:ext cx="167482"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42" name="Oval 14"/>
          <p:cNvSpPr>
            <a:spLocks/>
          </p:cNvSpPr>
          <p:nvPr/>
        </p:nvSpPr>
        <p:spPr bwMode="auto">
          <a:xfrm>
            <a:off x="9948069" y="2744788"/>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43" name="Oval 15"/>
          <p:cNvSpPr>
            <a:spLocks/>
          </p:cNvSpPr>
          <p:nvPr/>
        </p:nvSpPr>
        <p:spPr bwMode="auto">
          <a:xfrm>
            <a:off x="9516269" y="1808957"/>
            <a:ext cx="184944"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44" name="AutoShape 16"/>
          <p:cNvSpPr>
            <a:spLocks/>
          </p:cNvSpPr>
          <p:nvPr/>
        </p:nvSpPr>
        <p:spPr bwMode="auto">
          <a:xfrm>
            <a:off x="7643813" y="1989138"/>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45" name="AutoShape 17"/>
          <p:cNvSpPr>
            <a:spLocks/>
          </p:cNvSpPr>
          <p:nvPr/>
        </p:nvSpPr>
        <p:spPr bwMode="auto">
          <a:xfrm>
            <a:off x="7643813" y="1412875"/>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46" name="AutoShape 18"/>
          <p:cNvSpPr>
            <a:spLocks/>
          </p:cNvSpPr>
          <p:nvPr/>
        </p:nvSpPr>
        <p:spPr bwMode="auto">
          <a:xfrm>
            <a:off x="11532394" y="1989138"/>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47" name="AutoShape 19"/>
          <p:cNvSpPr>
            <a:spLocks/>
          </p:cNvSpPr>
          <p:nvPr/>
        </p:nvSpPr>
        <p:spPr bwMode="auto">
          <a:xfrm>
            <a:off x="11496675" y="1412875"/>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48" name="Rectangle 20"/>
          <p:cNvSpPr>
            <a:spLocks/>
          </p:cNvSpPr>
          <p:nvPr/>
        </p:nvSpPr>
        <p:spPr bwMode="auto">
          <a:xfrm>
            <a:off x="8256588" y="2960688"/>
            <a:ext cx="39608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1</a:t>
            </a:r>
          </a:p>
        </p:txBody>
      </p:sp>
      <p:sp>
        <p:nvSpPr>
          <p:cNvPr id="22549" name="Rectangle 21"/>
          <p:cNvSpPr>
            <a:spLocks/>
          </p:cNvSpPr>
          <p:nvPr/>
        </p:nvSpPr>
        <p:spPr bwMode="auto">
          <a:xfrm>
            <a:off x="9480550" y="2960688"/>
            <a:ext cx="39608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2</a:t>
            </a:r>
          </a:p>
        </p:txBody>
      </p:sp>
      <p:sp>
        <p:nvSpPr>
          <p:cNvPr id="22550" name="Rectangle 22"/>
          <p:cNvSpPr>
            <a:spLocks/>
          </p:cNvSpPr>
          <p:nvPr/>
        </p:nvSpPr>
        <p:spPr bwMode="auto">
          <a:xfrm>
            <a:off x="10776744" y="2997200"/>
            <a:ext cx="39608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3</a:t>
            </a:r>
          </a:p>
        </p:txBody>
      </p:sp>
      <p:grpSp>
        <p:nvGrpSpPr>
          <p:cNvPr id="22551" name="Group 23"/>
          <p:cNvGrpSpPr>
            <a:grpSpLocks/>
          </p:cNvGrpSpPr>
          <p:nvPr/>
        </p:nvGrpSpPr>
        <p:grpSpPr bwMode="auto">
          <a:xfrm>
            <a:off x="392113" y="6448426"/>
            <a:ext cx="329254" cy="146194"/>
            <a:chOff x="0" y="0"/>
            <a:chExt cx="658253" cy="291489"/>
          </a:xfrm>
        </p:grpSpPr>
        <p:sp>
          <p:nvSpPr>
            <p:cNvPr id="22552" name="Rectangle 24"/>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22553" name="Picture 25"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365467975"/>
      </p:ext>
    </p:extLst>
  </p:cSld>
  <p:clrMapOvr>
    <a:masterClrMapping/>
  </p:clrMapOvr>
  <p:transition spd="med">
    <p:dissolv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FH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4" name="Rectangle 2"/>
          <p:cNvSpPr>
            <a:spLocks/>
          </p:cNvSpPr>
          <p:nvPr/>
        </p:nvSpPr>
        <p:spPr bwMode="auto">
          <a:xfrm>
            <a:off x="335757" y="152400"/>
            <a:ext cx="6840538" cy="3046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a:t>4vs4 (</a:t>
            </a:r>
            <a:r>
              <a:rPr lang="it-IT" altLang="it-IT" sz="2400" dirty="0" err="1"/>
              <a:t>Midfielder</a:t>
            </a:r>
            <a:r>
              <a:rPr lang="it-IT" altLang="it-IT" sz="2400" dirty="0"/>
              <a:t>)</a:t>
            </a:r>
          </a:p>
          <a:p>
            <a:pPr algn="l"/>
            <a:r>
              <a:rPr lang="it-IT" altLang="it-IT" sz="2400" dirty="0" err="1"/>
              <a:t>Description</a:t>
            </a:r>
            <a:endParaRPr lang="it-IT" altLang="it-IT" sz="2400" dirty="0"/>
          </a:p>
          <a:p>
            <a:pPr algn="l"/>
            <a:r>
              <a:rPr lang="it-IT" altLang="it-IT" sz="2400" dirty="0"/>
              <a:t>Play 4vs4. Score with a pass </a:t>
            </a:r>
            <a:r>
              <a:rPr lang="it-IT" altLang="it-IT" sz="2400" dirty="0" err="1"/>
              <a:t>across</a:t>
            </a:r>
            <a:r>
              <a:rPr lang="it-IT" altLang="it-IT" sz="2400" dirty="0"/>
              <a:t> goal or </a:t>
            </a:r>
            <a:r>
              <a:rPr lang="it-IT" altLang="it-IT" sz="2400" dirty="0" err="1"/>
              <a:t>driving</a:t>
            </a:r>
            <a:r>
              <a:rPr lang="it-IT" altLang="it-IT" sz="2400" dirty="0"/>
              <a:t> a </a:t>
            </a:r>
            <a:r>
              <a:rPr lang="it-IT" altLang="it-IT" sz="2400" dirty="0" err="1"/>
              <a:t>ball</a:t>
            </a:r>
            <a:r>
              <a:rPr lang="it-IT" altLang="it-IT" sz="2400" dirty="0"/>
              <a:t>. 2 </a:t>
            </a:r>
            <a:r>
              <a:rPr lang="it-IT" altLang="it-IT" sz="2400" dirty="0" err="1"/>
              <a:t>point</a:t>
            </a:r>
            <a:r>
              <a:rPr lang="it-IT" altLang="it-IT" sz="2400" dirty="0"/>
              <a:t> </a:t>
            </a:r>
            <a:r>
              <a:rPr lang="it-IT" altLang="it-IT" sz="2400" dirty="0" err="1"/>
              <a:t>if</a:t>
            </a:r>
            <a:r>
              <a:rPr lang="it-IT" altLang="it-IT" sz="2400" dirty="0"/>
              <a:t> score in middle goal (2) </a:t>
            </a:r>
          </a:p>
          <a:p>
            <a:pPr algn="l"/>
            <a:endParaRPr lang="it-IT" altLang="it-IT" sz="2400" dirty="0"/>
          </a:p>
          <a:p>
            <a:pPr algn="l"/>
            <a:r>
              <a:rPr lang="it-IT" altLang="it-IT" sz="2400" dirty="0"/>
              <a:t>Development:</a:t>
            </a:r>
          </a:p>
          <a:p>
            <a:pPr algn="l">
              <a:buSzPct val="100000"/>
              <a:buFontTx/>
              <a:buChar char="-"/>
            </a:pPr>
            <a:r>
              <a:rPr lang="it-IT" altLang="it-IT" sz="2400" dirty="0"/>
              <a:t>5vs5</a:t>
            </a:r>
          </a:p>
          <a:p>
            <a:pPr algn="l">
              <a:buSzPct val="100000"/>
              <a:buFontTx/>
              <a:buChar char="-"/>
            </a:pPr>
            <a:r>
              <a:rPr lang="it-IT" altLang="it-IT" sz="2400" dirty="0"/>
              <a:t>6vs6</a:t>
            </a:r>
          </a:p>
        </p:txBody>
      </p:sp>
      <p:sp>
        <p:nvSpPr>
          <p:cNvPr id="23555" name="AutoShape 3"/>
          <p:cNvSpPr>
            <a:spLocks/>
          </p:cNvSpPr>
          <p:nvPr/>
        </p:nvSpPr>
        <p:spPr bwMode="auto">
          <a:xfrm>
            <a:off x="8940007" y="2060575"/>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56" name="AutoShape 4"/>
          <p:cNvSpPr>
            <a:spLocks/>
          </p:cNvSpPr>
          <p:nvPr/>
        </p:nvSpPr>
        <p:spPr bwMode="auto">
          <a:xfrm>
            <a:off x="10344150" y="4617244"/>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57" name="AutoShape 5"/>
          <p:cNvSpPr>
            <a:spLocks/>
          </p:cNvSpPr>
          <p:nvPr/>
        </p:nvSpPr>
        <p:spPr bwMode="auto">
          <a:xfrm>
            <a:off x="8940007" y="4617244"/>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58" name="AutoShape 6"/>
          <p:cNvSpPr>
            <a:spLocks/>
          </p:cNvSpPr>
          <p:nvPr/>
        </p:nvSpPr>
        <p:spPr bwMode="auto">
          <a:xfrm>
            <a:off x="10344150" y="2060575"/>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59" name="Oval 7"/>
          <p:cNvSpPr>
            <a:spLocks/>
          </p:cNvSpPr>
          <p:nvPr/>
        </p:nvSpPr>
        <p:spPr bwMode="auto">
          <a:xfrm>
            <a:off x="8688388" y="3068638"/>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60" name="Oval 8"/>
          <p:cNvSpPr>
            <a:spLocks/>
          </p:cNvSpPr>
          <p:nvPr/>
        </p:nvSpPr>
        <p:spPr bwMode="auto">
          <a:xfrm>
            <a:off x="9228138" y="2493169"/>
            <a:ext cx="184944" cy="17938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61" name="Oval 9"/>
          <p:cNvSpPr>
            <a:spLocks/>
          </p:cNvSpPr>
          <p:nvPr/>
        </p:nvSpPr>
        <p:spPr bwMode="auto">
          <a:xfrm>
            <a:off x="10020300" y="3105150"/>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62" name="Oval 10"/>
          <p:cNvSpPr>
            <a:spLocks/>
          </p:cNvSpPr>
          <p:nvPr/>
        </p:nvSpPr>
        <p:spPr bwMode="auto">
          <a:xfrm>
            <a:off x="8147844" y="3321050"/>
            <a:ext cx="184944" cy="180182"/>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63" name="Oval 11"/>
          <p:cNvSpPr>
            <a:spLocks/>
          </p:cNvSpPr>
          <p:nvPr/>
        </p:nvSpPr>
        <p:spPr bwMode="auto">
          <a:xfrm>
            <a:off x="9336088" y="2420938"/>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64" name="Oval 12"/>
          <p:cNvSpPr>
            <a:spLocks/>
          </p:cNvSpPr>
          <p:nvPr/>
        </p:nvSpPr>
        <p:spPr bwMode="auto">
          <a:xfrm>
            <a:off x="10776744" y="3068638"/>
            <a:ext cx="184944" cy="180182"/>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65" name="Oval 13"/>
          <p:cNvSpPr>
            <a:spLocks/>
          </p:cNvSpPr>
          <p:nvPr/>
        </p:nvSpPr>
        <p:spPr bwMode="auto">
          <a:xfrm>
            <a:off x="9408319" y="3572669"/>
            <a:ext cx="184944"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66" name="Oval 14"/>
          <p:cNvSpPr>
            <a:spLocks/>
          </p:cNvSpPr>
          <p:nvPr/>
        </p:nvSpPr>
        <p:spPr bwMode="auto">
          <a:xfrm>
            <a:off x="9516269" y="4148932"/>
            <a:ext cx="184944" cy="180181"/>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67" name="Oval 15"/>
          <p:cNvSpPr>
            <a:spLocks/>
          </p:cNvSpPr>
          <p:nvPr/>
        </p:nvSpPr>
        <p:spPr bwMode="auto">
          <a:xfrm>
            <a:off x="9588500" y="4005263"/>
            <a:ext cx="72232"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68" name="Rectangle 16"/>
          <p:cNvSpPr>
            <a:spLocks/>
          </p:cNvSpPr>
          <p:nvPr/>
        </p:nvSpPr>
        <p:spPr bwMode="auto">
          <a:xfrm>
            <a:off x="8220075" y="1736725"/>
            <a:ext cx="39608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1</a:t>
            </a:r>
          </a:p>
        </p:txBody>
      </p:sp>
      <p:sp>
        <p:nvSpPr>
          <p:cNvPr id="23569" name="Rectangle 17"/>
          <p:cNvSpPr>
            <a:spLocks/>
          </p:cNvSpPr>
          <p:nvPr/>
        </p:nvSpPr>
        <p:spPr bwMode="auto">
          <a:xfrm>
            <a:off x="9444038" y="1736725"/>
            <a:ext cx="39608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2</a:t>
            </a:r>
          </a:p>
        </p:txBody>
      </p:sp>
      <p:sp>
        <p:nvSpPr>
          <p:cNvPr id="23570" name="Rectangle 18"/>
          <p:cNvSpPr>
            <a:spLocks/>
          </p:cNvSpPr>
          <p:nvPr/>
        </p:nvSpPr>
        <p:spPr bwMode="auto">
          <a:xfrm>
            <a:off x="10740232" y="1772444"/>
            <a:ext cx="39608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3</a:t>
            </a:r>
          </a:p>
        </p:txBody>
      </p:sp>
      <p:sp>
        <p:nvSpPr>
          <p:cNvPr id="23571" name="Rectangle 19"/>
          <p:cNvSpPr>
            <a:spLocks/>
          </p:cNvSpPr>
          <p:nvPr/>
        </p:nvSpPr>
        <p:spPr bwMode="auto">
          <a:xfrm>
            <a:off x="8220075" y="4797425"/>
            <a:ext cx="39608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1</a:t>
            </a:r>
          </a:p>
        </p:txBody>
      </p:sp>
      <p:sp>
        <p:nvSpPr>
          <p:cNvPr id="23572" name="Rectangle 20"/>
          <p:cNvSpPr>
            <a:spLocks/>
          </p:cNvSpPr>
          <p:nvPr/>
        </p:nvSpPr>
        <p:spPr bwMode="auto">
          <a:xfrm>
            <a:off x="9444038" y="4797425"/>
            <a:ext cx="39608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2</a:t>
            </a:r>
          </a:p>
        </p:txBody>
      </p:sp>
      <p:sp>
        <p:nvSpPr>
          <p:cNvPr id="23573" name="Rectangle 21"/>
          <p:cNvSpPr>
            <a:spLocks/>
          </p:cNvSpPr>
          <p:nvPr/>
        </p:nvSpPr>
        <p:spPr bwMode="auto">
          <a:xfrm>
            <a:off x="10740232" y="4833144"/>
            <a:ext cx="39608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3</a:t>
            </a:r>
          </a:p>
        </p:txBody>
      </p:sp>
      <p:grpSp>
        <p:nvGrpSpPr>
          <p:cNvPr id="23574" name="Group 22"/>
          <p:cNvGrpSpPr>
            <a:grpSpLocks/>
          </p:cNvGrpSpPr>
          <p:nvPr/>
        </p:nvGrpSpPr>
        <p:grpSpPr bwMode="auto">
          <a:xfrm>
            <a:off x="392113" y="6448426"/>
            <a:ext cx="329254" cy="146194"/>
            <a:chOff x="0" y="0"/>
            <a:chExt cx="658253" cy="291489"/>
          </a:xfrm>
        </p:grpSpPr>
        <p:sp>
          <p:nvSpPr>
            <p:cNvPr id="23575" name="Rectangle 23"/>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23576" name="Picture 24"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617025405"/>
      </p:ext>
    </p:extLst>
  </p:cSld>
  <p:clrMapOvr>
    <a:masterClrMapping/>
  </p:clrMapOvr>
  <p:transition spd="med">
    <p:dissolv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FH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78" name="Rectangle 2"/>
          <p:cNvSpPr>
            <a:spLocks/>
          </p:cNvSpPr>
          <p:nvPr/>
        </p:nvSpPr>
        <p:spPr bwMode="auto">
          <a:xfrm>
            <a:off x="335757" y="152400"/>
            <a:ext cx="6840538"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a:t>7vs7 (</a:t>
            </a:r>
            <a:r>
              <a:rPr lang="it-IT" altLang="it-IT" sz="2400" dirty="0" err="1"/>
              <a:t>Defender</a:t>
            </a:r>
            <a:r>
              <a:rPr lang="it-IT" altLang="it-IT" sz="2400" dirty="0"/>
              <a:t> and </a:t>
            </a:r>
            <a:r>
              <a:rPr lang="it-IT" altLang="it-IT" sz="2400" dirty="0" err="1"/>
              <a:t>Midfielder</a:t>
            </a:r>
            <a:r>
              <a:rPr lang="it-IT" altLang="it-IT" sz="2400" dirty="0"/>
              <a:t>)</a:t>
            </a:r>
          </a:p>
          <a:p>
            <a:pPr algn="l"/>
            <a:r>
              <a:rPr lang="it-IT" altLang="it-IT" sz="2400" dirty="0" err="1"/>
              <a:t>Description</a:t>
            </a:r>
            <a:endParaRPr lang="it-IT" altLang="it-IT" sz="2400" dirty="0"/>
          </a:p>
          <a:p>
            <a:pPr algn="l"/>
            <a:r>
              <a:rPr lang="it-IT" altLang="it-IT" sz="2400" dirty="0"/>
              <a:t>Play 7vs7. </a:t>
            </a:r>
            <a:r>
              <a:rPr lang="it-IT" altLang="it-IT" sz="2400" dirty="0" err="1"/>
              <a:t>Every</a:t>
            </a:r>
            <a:r>
              <a:rPr lang="it-IT" altLang="it-IT" sz="2400" dirty="0"/>
              <a:t> player can stay </a:t>
            </a:r>
            <a:r>
              <a:rPr lang="it-IT" altLang="it-IT" sz="2400" dirty="0" err="1"/>
              <a:t>only</a:t>
            </a:r>
            <a:r>
              <a:rPr lang="it-IT" altLang="it-IT" sz="2400" dirty="0"/>
              <a:t> in the  </a:t>
            </a:r>
            <a:r>
              <a:rPr lang="it-IT" altLang="it-IT" sz="2400" dirty="0" err="1"/>
              <a:t>own</a:t>
            </a:r>
            <a:r>
              <a:rPr lang="it-IT" altLang="it-IT" sz="2400" dirty="0"/>
              <a:t> area. Play with </a:t>
            </a:r>
            <a:r>
              <a:rPr lang="it-IT" altLang="it-IT" sz="2400" dirty="0" err="1"/>
              <a:t>all</a:t>
            </a:r>
            <a:r>
              <a:rPr lang="it-IT" altLang="it-IT" sz="2400" dirty="0"/>
              <a:t> </a:t>
            </a:r>
            <a:r>
              <a:rPr lang="it-IT" altLang="it-IT" sz="2400" dirty="0" err="1"/>
              <a:t>teamate</a:t>
            </a:r>
            <a:r>
              <a:rPr lang="it-IT" altLang="it-IT" sz="2400" dirty="0"/>
              <a:t> </a:t>
            </a:r>
            <a:r>
              <a:rPr lang="it-IT" altLang="it-IT" sz="2400" dirty="0" err="1"/>
              <a:t>near</a:t>
            </a:r>
            <a:r>
              <a:rPr lang="it-IT" altLang="it-IT" sz="2400" dirty="0"/>
              <a:t> </a:t>
            </a:r>
            <a:r>
              <a:rPr lang="it-IT" altLang="it-IT" sz="2400" dirty="0" err="1"/>
              <a:t>his</a:t>
            </a:r>
            <a:r>
              <a:rPr lang="it-IT" altLang="it-IT" sz="2400" dirty="0"/>
              <a:t> area.</a:t>
            </a:r>
          </a:p>
          <a:p>
            <a:pPr algn="l"/>
            <a:endParaRPr lang="it-IT" altLang="it-IT" sz="2400" dirty="0"/>
          </a:p>
          <a:p>
            <a:pPr algn="l"/>
            <a:r>
              <a:rPr lang="it-IT" altLang="it-IT" sz="2400" dirty="0"/>
              <a:t>Development:</a:t>
            </a:r>
          </a:p>
          <a:p>
            <a:pPr algn="l"/>
            <a:r>
              <a:rPr lang="it-IT" altLang="it-IT" sz="2400" dirty="0"/>
              <a:t>-   Max 2 </a:t>
            </a:r>
            <a:r>
              <a:rPr lang="it-IT" altLang="it-IT" sz="2400" dirty="0" err="1"/>
              <a:t>teamate</a:t>
            </a:r>
            <a:r>
              <a:rPr lang="it-IT" altLang="it-IT" sz="2400" dirty="0"/>
              <a:t> in the </a:t>
            </a:r>
            <a:r>
              <a:rPr lang="it-IT" altLang="it-IT" sz="2400" dirty="0" err="1"/>
              <a:t>same</a:t>
            </a:r>
            <a:r>
              <a:rPr lang="it-IT" altLang="it-IT" sz="2400" dirty="0"/>
              <a:t> zone</a:t>
            </a:r>
          </a:p>
          <a:p>
            <a:pPr algn="l">
              <a:buSzPct val="100000"/>
              <a:buFontTx/>
              <a:buChar char="-"/>
            </a:pPr>
            <a:r>
              <a:rPr lang="it-IT" altLang="it-IT" sz="2400" dirty="0" err="1"/>
              <a:t>Without</a:t>
            </a:r>
            <a:r>
              <a:rPr lang="it-IT" altLang="it-IT" sz="2400" dirty="0"/>
              <a:t> </a:t>
            </a:r>
            <a:r>
              <a:rPr lang="it-IT" altLang="it-IT" sz="2400" dirty="0" err="1"/>
              <a:t>horizontal</a:t>
            </a:r>
            <a:r>
              <a:rPr lang="it-IT" altLang="it-IT" sz="2400" dirty="0"/>
              <a:t> line (play for </a:t>
            </a:r>
            <a:r>
              <a:rPr lang="it-IT" altLang="it-IT" sz="2400" dirty="0" err="1"/>
              <a:t>all</a:t>
            </a:r>
            <a:r>
              <a:rPr lang="it-IT" altLang="it-IT" sz="2400" dirty="0"/>
              <a:t> </a:t>
            </a:r>
            <a:r>
              <a:rPr lang="it-IT" altLang="it-IT" sz="2400" dirty="0" err="1"/>
              <a:t>vertical</a:t>
            </a:r>
            <a:r>
              <a:rPr lang="it-IT" altLang="it-IT" sz="2400" dirty="0"/>
              <a:t> area)</a:t>
            </a:r>
          </a:p>
          <a:p>
            <a:pPr algn="l">
              <a:buSzPct val="100000"/>
              <a:buFontTx/>
              <a:buChar char="-"/>
            </a:pPr>
            <a:r>
              <a:rPr lang="it-IT" altLang="it-IT" sz="2400" dirty="0" err="1"/>
              <a:t>Without</a:t>
            </a:r>
            <a:r>
              <a:rPr lang="it-IT" altLang="it-IT" sz="2400" dirty="0"/>
              <a:t> </a:t>
            </a:r>
            <a:r>
              <a:rPr lang="it-IT" altLang="it-IT" sz="2400" dirty="0" err="1"/>
              <a:t>vertical</a:t>
            </a:r>
            <a:r>
              <a:rPr lang="it-IT" altLang="it-IT" sz="2400" dirty="0"/>
              <a:t> line (play </a:t>
            </a:r>
            <a:r>
              <a:rPr lang="it-IT" altLang="it-IT" sz="2400" dirty="0" err="1"/>
              <a:t>only</a:t>
            </a:r>
            <a:r>
              <a:rPr lang="it-IT" altLang="it-IT" sz="2400" dirty="0"/>
              <a:t> for </a:t>
            </a:r>
            <a:r>
              <a:rPr lang="it-IT" altLang="it-IT" sz="2400" dirty="0" err="1"/>
              <a:t>defender</a:t>
            </a:r>
            <a:r>
              <a:rPr lang="it-IT" altLang="it-IT" sz="2400" dirty="0"/>
              <a:t> line or </a:t>
            </a:r>
            <a:r>
              <a:rPr lang="it-IT" altLang="it-IT" sz="2400" dirty="0" err="1"/>
              <a:t>midfield</a:t>
            </a:r>
            <a:r>
              <a:rPr lang="it-IT" altLang="it-IT" sz="2400" dirty="0"/>
              <a:t> line)</a:t>
            </a:r>
          </a:p>
        </p:txBody>
      </p:sp>
      <p:sp>
        <p:nvSpPr>
          <p:cNvPr id="24579" name="AutoShape 3"/>
          <p:cNvSpPr>
            <a:spLocks/>
          </p:cNvSpPr>
          <p:nvPr/>
        </p:nvSpPr>
        <p:spPr bwMode="auto">
          <a:xfrm>
            <a:off x="8940007" y="2060575"/>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80" name="AutoShape 4"/>
          <p:cNvSpPr>
            <a:spLocks/>
          </p:cNvSpPr>
          <p:nvPr/>
        </p:nvSpPr>
        <p:spPr bwMode="auto">
          <a:xfrm>
            <a:off x="10344150" y="4617244"/>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81" name="AutoShape 5"/>
          <p:cNvSpPr>
            <a:spLocks/>
          </p:cNvSpPr>
          <p:nvPr/>
        </p:nvSpPr>
        <p:spPr bwMode="auto">
          <a:xfrm>
            <a:off x="8940007" y="4617244"/>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82" name="AutoShape 6"/>
          <p:cNvSpPr>
            <a:spLocks/>
          </p:cNvSpPr>
          <p:nvPr/>
        </p:nvSpPr>
        <p:spPr bwMode="auto">
          <a:xfrm>
            <a:off x="10344150" y="2060575"/>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83" name="Oval 7"/>
          <p:cNvSpPr>
            <a:spLocks/>
          </p:cNvSpPr>
          <p:nvPr/>
        </p:nvSpPr>
        <p:spPr bwMode="auto">
          <a:xfrm>
            <a:off x="8364538" y="2924969"/>
            <a:ext cx="184150"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84" name="Oval 8"/>
          <p:cNvSpPr>
            <a:spLocks/>
          </p:cNvSpPr>
          <p:nvPr/>
        </p:nvSpPr>
        <p:spPr bwMode="auto">
          <a:xfrm>
            <a:off x="9588500" y="2817019"/>
            <a:ext cx="184944" cy="180181"/>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85" name="Oval 9"/>
          <p:cNvSpPr>
            <a:spLocks/>
          </p:cNvSpPr>
          <p:nvPr/>
        </p:nvSpPr>
        <p:spPr bwMode="auto">
          <a:xfrm>
            <a:off x="11136313" y="3105150"/>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86" name="Oval 10"/>
          <p:cNvSpPr>
            <a:spLocks/>
          </p:cNvSpPr>
          <p:nvPr/>
        </p:nvSpPr>
        <p:spPr bwMode="auto">
          <a:xfrm>
            <a:off x="8076407" y="2528888"/>
            <a:ext cx="184944" cy="180182"/>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87" name="Oval 11"/>
          <p:cNvSpPr>
            <a:spLocks/>
          </p:cNvSpPr>
          <p:nvPr/>
        </p:nvSpPr>
        <p:spPr bwMode="auto">
          <a:xfrm>
            <a:off x="9732169" y="2493169"/>
            <a:ext cx="184944" cy="17938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88" name="Oval 12"/>
          <p:cNvSpPr>
            <a:spLocks/>
          </p:cNvSpPr>
          <p:nvPr/>
        </p:nvSpPr>
        <p:spPr bwMode="auto">
          <a:xfrm>
            <a:off x="11208544" y="2709069"/>
            <a:ext cx="184944" cy="180181"/>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89" name="Oval 13"/>
          <p:cNvSpPr>
            <a:spLocks/>
          </p:cNvSpPr>
          <p:nvPr/>
        </p:nvSpPr>
        <p:spPr bwMode="auto">
          <a:xfrm>
            <a:off x="9408319" y="3572669"/>
            <a:ext cx="184944"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90" name="Oval 14"/>
          <p:cNvSpPr>
            <a:spLocks/>
          </p:cNvSpPr>
          <p:nvPr/>
        </p:nvSpPr>
        <p:spPr bwMode="auto">
          <a:xfrm>
            <a:off x="9516269" y="4148932"/>
            <a:ext cx="184944" cy="180181"/>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91" name="Oval 15"/>
          <p:cNvSpPr>
            <a:spLocks/>
          </p:cNvSpPr>
          <p:nvPr/>
        </p:nvSpPr>
        <p:spPr bwMode="auto">
          <a:xfrm>
            <a:off x="9588500" y="3572669"/>
            <a:ext cx="72232" cy="72231"/>
          </a:xfrm>
          <a:prstGeom prst="ellipse">
            <a:avLst/>
          </a:prstGeom>
          <a:solidFill>
            <a:srgbClr val="FFFFFF"/>
          </a:solidFill>
          <a:ln w="9525" cap="flat" cmpd="sng">
            <a:solidFill>
              <a:srgbClr val="000000"/>
            </a:solidFill>
            <a:prstDash val="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92" name="Oval 16"/>
          <p:cNvSpPr>
            <a:spLocks/>
          </p:cNvSpPr>
          <p:nvPr/>
        </p:nvSpPr>
        <p:spPr bwMode="auto">
          <a:xfrm>
            <a:off x="10992644" y="3681413"/>
            <a:ext cx="184944" cy="17938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93" name="Oval 17"/>
          <p:cNvSpPr>
            <a:spLocks/>
          </p:cNvSpPr>
          <p:nvPr/>
        </p:nvSpPr>
        <p:spPr bwMode="auto">
          <a:xfrm>
            <a:off x="11064875" y="4148932"/>
            <a:ext cx="184150" cy="180181"/>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94" name="Oval 18"/>
          <p:cNvSpPr>
            <a:spLocks/>
          </p:cNvSpPr>
          <p:nvPr/>
        </p:nvSpPr>
        <p:spPr bwMode="auto">
          <a:xfrm>
            <a:off x="8256588" y="3752850"/>
            <a:ext cx="184150"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95" name="Oval 19"/>
          <p:cNvSpPr>
            <a:spLocks/>
          </p:cNvSpPr>
          <p:nvPr/>
        </p:nvSpPr>
        <p:spPr bwMode="auto">
          <a:xfrm>
            <a:off x="8184357" y="4185444"/>
            <a:ext cx="184944" cy="17938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96" name="Oval 20"/>
          <p:cNvSpPr>
            <a:spLocks/>
          </p:cNvSpPr>
          <p:nvPr/>
        </p:nvSpPr>
        <p:spPr bwMode="auto">
          <a:xfrm>
            <a:off x="9732169" y="2277269"/>
            <a:ext cx="184944" cy="17938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97" name="Oval 21"/>
          <p:cNvSpPr>
            <a:spLocks/>
          </p:cNvSpPr>
          <p:nvPr/>
        </p:nvSpPr>
        <p:spPr bwMode="auto">
          <a:xfrm>
            <a:off x="9551988" y="4329113"/>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cxnSp>
        <p:nvCxnSpPr>
          <p:cNvPr id="24598" name="AutoShape 22"/>
          <p:cNvCxnSpPr>
            <a:cxnSpLocks noChangeShapeType="1"/>
            <a:stCxn id="24579" idx="0"/>
            <a:endCxn id="24581" idx="0"/>
          </p:cNvCxnSpPr>
          <p:nvPr/>
        </p:nvCxnSpPr>
        <p:spPr bwMode="auto">
          <a:xfrm>
            <a:off x="9024144" y="2156619"/>
            <a:ext cx="0" cy="2555875"/>
          </a:xfrm>
          <a:prstGeom prst="straightConnector1">
            <a:avLst/>
          </a:prstGeom>
          <a:noFill/>
          <a:ln w="25400" cap="flat" cmpd="sng">
            <a:solidFill>
              <a:srgbClr val="000000"/>
            </a:solidFill>
            <a:prstDash val="dot"/>
            <a:miter lim="400000"/>
            <a:headEnd type="none" w="med" len="med"/>
            <a:tailEnd type="non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cxnSp>
      <p:sp>
        <p:nvSpPr>
          <p:cNvPr id="24599" name="Line 23"/>
          <p:cNvSpPr>
            <a:spLocks noChangeShapeType="1"/>
          </p:cNvSpPr>
          <p:nvPr/>
        </p:nvSpPr>
        <p:spPr bwMode="auto">
          <a:xfrm>
            <a:off x="10416382" y="2205038"/>
            <a:ext cx="0" cy="2555875"/>
          </a:xfrm>
          <a:prstGeom prst="line">
            <a:avLst/>
          </a:prstGeom>
          <a:noFill/>
          <a:ln w="25400" cap="flat" cmpd="sng">
            <a:solidFill>
              <a:srgbClr val="000000"/>
            </a:solidFill>
            <a:prstDash val="dot"/>
            <a:round/>
            <a:headEnd type="none" w="med" len="med"/>
            <a:tailEnd type="non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grpSp>
        <p:nvGrpSpPr>
          <p:cNvPr id="24600" name="Group 24"/>
          <p:cNvGrpSpPr>
            <a:grpSpLocks/>
          </p:cNvGrpSpPr>
          <p:nvPr/>
        </p:nvGrpSpPr>
        <p:grpSpPr bwMode="auto">
          <a:xfrm>
            <a:off x="392113" y="6448426"/>
            <a:ext cx="329254" cy="146194"/>
            <a:chOff x="0" y="0"/>
            <a:chExt cx="658253" cy="291489"/>
          </a:xfrm>
        </p:grpSpPr>
        <p:sp>
          <p:nvSpPr>
            <p:cNvPr id="24601" name="Rectangle 25"/>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24602" name="Picture 26"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47450472"/>
      </p:ext>
    </p:extLst>
  </p:cSld>
  <p:clrMapOvr>
    <a:masterClrMapping/>
  </p:clrMapOvr>
  <p:transition spd="med">
    <p:dissolv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AN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954266"/>
      </p:ext>
    </p:extLst>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482" name="Picture 2"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7486650" y="1987550"/>
            <a:ext cx="4320382"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20483" name="Group 3"/>
          <p:cNvGrpSpPr>
            <a:grpSpLocks/>
          </p:cNvGrpSpPr>
          <p:nvPr/>
        </p:nvGrpSpPr>
        <p:grpSpPr bwMode="auto">
          <a:xfrm>
            <a:off x="2880519" y="192088"/>
            <a:ext cx="1620044" cy="653257"/>
            <a:chOff x="-2" y="-1"/>
            <a:chExt cx="3240007" cy="1306804"/>
          </a:xfrm>
        </p:grpSpPr>
        <p:sp>
          <p:nvSpPr>
            <p:cNvPr id="20484" name="Rectangle 4"/>
            <p:cNvSpPr>
              <a:spLocks/>
            </p:cNvSpPr>
            <p:nvPr/>
          </p:nvSpPr>
          <p:spPr bwMode="auto">
            <a:xfrm>
              <a:off x="-2" y="-1"/>
              <a:ext cx="3240007" cy="1306804"/>
            </a:xfrm>
            <a:prstGeom prst="rect">
              <a:avLst/>
            </a:prstGeom>
            <a:solidFill>
              <a:srgbClr val="5FD506"/>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900">
                <a:solidFill>
                  <a:srgbClr val="FFFFFF"/>
                </a:solidFill>
                <a:latin typeface="Calibri" charset="0"/>
                <a:ea typeface="Calibri" charset="0"/>
                <a:cs typeface="Calibri" charset="0"/>
                <a:sym typeface="Calibri" charset="0"/>
              </a:endParaRPr>
            </a:p>
          </p:txBody>
        </p:sp>
        <p:sp>
          <p:nvSpPr>
            <p:cNvPr id="20485" name="Rectangle 5"/>
            <p:cNvSpPr>
              <a:spLocks/>
            </p:cNvSpPr>
            <p:nvPr/>
          </p:nvSpPr>
          <p:spPr bwMode="auto">
            <a:xfrm>
              <a:off x="467294" y="376341"/>
              <a:ext cx="2305412" cy="554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nchor="ctr">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r>
                <a:rPr lang="it-IT" altLang="it-IT" sz="1500" b="1" i="1">
                  <a:latin typeface="Calibri" charset="0"/>
                  <a:ea typeface="Calibri" charset="0"/>
                  <a:cs typeface="Calibri" charset="0"/>
                  <a:sym typeface="Calibri" charset="0"/>
                </a:rPr>
                <a:t>Game Form</a:t>
              </a:r>
            </a:p>
          </p:txBody>
        </p:sp>
      </p:grpSp>
      <p:sp>
        <p:nvSpPr>
          <p:cNvPr id="20486" name="Oval 6"/>
          <p:cNvSpPr>
            <a:spLocks/>
          </p:cNvSpPr>
          <p:nvPr/>
        </p:nvSpPr>
        <p:spPr bwMode="auto">
          <a:xfrm>
            <a:off x="10326688" y="2323307"/>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0487" name="Oval 7"/>
          <p:cNvSpPr>
            <a:spLocks/>
          </p:cNvSpPr>
          <p:nvPr/>
        </p:nvSpPr>
        <p:spPr bwMode="auto">
          <a:xfrm>
            <a:off x="8676482" y="2323307"/>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0488" name="Oval 8"/>
          <p:cNvSpPr>
            <a:spLocks/>
          </p:cNvSpPr>
          <p:nvPr/>
        </p:nvSpPr>
        <p:spPr bwMode="auto">
          <a:xfrm>
            <a:off x="9485313" y="2723357"/>
            <a:ext cx="205582"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0489" name="Oval 9"/>
          <p:cNvSpPr>
            <a:spLocks/>
          </p:cNvSpPr>
          <p:nvPr/>
        </p:nvSpPr>
        <p:spPr bwMode="auto">
          <a:xfrm>
            <a:off x="11290300" y="3430588"/>
            <a:ext cx="204788" cy="186532"/>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0490" name="Oval 10"/>
          <p:cNvSpPr>
            <a:spLocks/>
          </p:cNvSpPr>
          <p:nvPr/>
        </p:nvSpPr>
        <p:spPr bwMode="auto">
          <a:xfrm>
            <a:off x="7862094" y="3430588"/>
            <a:ext cx="204788" cy="186532"/>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0491" name="Oval 11"/>
          <p:cNvSpPr>
            <a:spLocks/>
          </p:cNvSpPr>
          <p:nvPr/>
        </p:nvSpPr>
        <p:spPr bwMode="auto">
          <a:xfrm>
            <a:off x="10121900" y="3840957"/>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0492" name="Oval 12"/>
          <p:cNvSpPr>
            <a:spLocks/>
          </p:cNvSpPr>
          <p:nvPr/>
        </p:nvSpPr>
        <p:spPr bwMode="auto">
          <a:xfrm>
            <a:off x="8940800" y="3840957"/>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0493" name="AutoShape 13"/>
          <p:cNvSpPr>
            <a:spLocks/>
          </p:cNvSpPr>
          <p:nvPr/>
        </p:nvSpPr>
        <p:spPr bwMode="auto">
          <a:xfrm>
            <a:off x="10528300" y="2727325"/>
            <a:ext cx="807244" cy="701675"/>
          </a:xfrm>
          <a:custGeom>
            <a:avLst/>
            <a:gdLst>
              <a:gd name="T0" fmla="*/ 10246 w 20492"/>
              <a:gd name="T1" fmla="+- 0 11167 735"/>
              <a:gd name="T2" fmla="*/ 11167 h 20865"/>
              <a:gd name="T3" fmla="*/ 10246 w 20492"/>
              <a:gd name="T4" fmla="+- 0 11167 735"/>
              <a:gd name="T5" fmla="*/ 11167 h 20865"/>
              <a:gd name="T6" fmla="*/ 10246 w 20492"/>
              <a:gd name="T7" fmla="+- 0 11167 735"/>
              <a:gd name="T8" fmla="*/ 11167 h 20865"/>
              <a:gd name="T9" fmla="*/ 10246 w 20492"/>
              <a:gd name="T10" fmla="+- 0 11167 735"/>
              <a:gd name="T11" fmla="*/ 11167 h 20865"/>
            </a:gdLst>
            <a:ahLst/>
            <a:cxnLst>
              <a:cxn ang="0">
                <a:pos x="T0" y="T2"/>
              </a:cxn>
              <a:cxn ang="0">
                <a:pos x="T3" y="T5"/>
              </a:cxn>
              <a:cxn ang="0">
                <a:pos x="T6" y="T8"/>
              </a:cxn>
              <a:cxn ang="0">
                <a:pos x="T9" y="T11"/>
              </a:cxn>
            </a:cxnLst>
            <a:rect l="0" t="0" r="r" b="b"/>
            <a:pathLst>
              <a:path w="20492" h="20865">
                <a:moveTo>
                  <a:pt x="19343" y="20865"/>
                </a:moveTo>
                <a:cubicBezTo>
                  <a:pt x="20472" y="13529"/>
                  <a:pt x="21600" y="6192"/>
                  <a:pt x="18376" y="2729"/>
                </a:cubicBezTo>
                <a:cubicBezTo>
                  <a:pt x="15152" y="-735"/>
                  <a:pt x="0" y="84"/>
                  <a:pt x="0" y="84"/>
                </a:cubicBez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20494" name="AutoShape 14"/>
          <p:cNvSpPr>
            <a:spLocks/>
          </p:cNvSpPr>
          <p:nvPr/>
        </p:nvSpPr>
        <p:spPr bwMode="auto">
          <a:xfrm>
            <a:off x="10464007" y="1739900"/>
            <a:ext cx="1016794" cy="533400"/>
          </a:xfrm>
          <a:custGeom>
            <a:avLst/>
            <a:gdLst>
              <a:gd name="T0" fmla="+- 0 11079 559"/>
              <a:gd name="T1" fmla="*/ T0 w 21041"/>
              <a:gd name="T2" fmla="*/ 10800 h 21600"/>
              <a:gd name="T3" fmla="+- 0 11079 559"/>
              <a:gd name="T4" fmla="*/ T3 w 21041"/>
              <a:gd name="T5" fmla="*/ 10800 h 21600"/>
              <a:gd name="T6" fmla="+- 0 11079 559"/>
              <a:gd name="T7" fmla="*/ T6 w 21041"/>
              <a:gd name="T8" fmla="*/ 10800 h 21600"/>
              <a:gd name="T9" fmla="+- 0 11079 559"/>
              <a:gd name="T10" fmla="*/ T9 w 21041"/>
              <a:gd name="T11" fmla="*/ 10800 h 21600"/>
            </a:gdLst>
            <a:ahLst/>
            <a:cxnLst>
              <a:cxn ang="0">
                <a:pos x="T1" y="T2"/>
              </a:cxn>
              <a:cxn ang="0">
                <a:pos x="T4" y="T5"/>
              </a:cxn>
              <a:cxn ang="0">
                <a:pos x="T7" y="T8"/>
              </a:cxn>
              <a:cxn ang="0">
                <a:pos x="T10" y="T11"/>
              </a:cxn>
            </a:cxnLst>
            <a:rect l="0" t="0" r="r" b="b"/>
            <a:pathLst>
              <a:path w="21041" h="21600">
                <a:moveTo>
                  <a:pt x="273" y="21600"/>
                </a:moveTo>
                <a:cubicBezTo>
                  <a:pt x="-143" y="16200"/>
                  <a:pt x="-559" y="10800"/>
                  <a:pt x="2902" y="7200"/>
                </a:cubicBezTo>
                <a:cubicBezTo>
                  <a:pt x="6364" y="3600"/>
                  <a:pt x="21041" y="0"/>
                  <a:pt x="21041" y="0"/>
                </a:cubicBez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20495" name="Line 15"/>
          <p:cNvSpPr>
            <a:spLocks noChangeShapeType="1"/>
          </p:cNvSpPr>
          <p:nvPr/>
        </p:nvSpPr>
        <p:spPr bwMode="auto">
          <a:xfrm>
            <a:off x="9690894" y="2909888"/>
            <a:ext cx="328613" cy="239713"/>
          </a:xfrm>
          <a:prstGeom prst="line">
            <a:avLst/>
          </a:pr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20496" name="Line 16"/>
          <p:cNvSpPr>
            <a:spLocks noChangeShapeType="1"/>
          </p:cNvSpPr>
          <p:nvPr/>
        </p:nvSpPr>
        <p:spPr bwMode="auto">
          <a:xfrm flipV="1">
            <a:off x="10298907" y="3617119"/>
            <a:ext cx="673894" cy="170656"/>
          </a:xfrm>
          <a:prstGeom prst="line">
            <a:avLst/>
          </a:pr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20497" name="Line 17"/>
          <p:cNvSpPr>
            <a:spLocks noChangeShapeType="1"/>
          </p:cNvSpPr>
          <p:nvPr/>
        </p:nvSpPr>
        <p:spPr bwMode="auto">
          <a:xfrm flipV="1">
            <a:off x="9148763" y="3926682"/>
            <a:ext cx="673100" cy="0"/>
          </a:xfrm>
          <a:prstGeom prst="line">
            <a:avLst/>
          </a:pr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20498" name="Line 18"/>
          <p:cNvSpPr>
            <a:spLocks noChangeShapeType="1"/>
          </p:cNvSpPr>
          <p:nvPr/>
        </p:nvSpPr>
        <p:spPr bwMode="auto">
          <a:xfrm flipV="1">
            <a:off x="8881269" y="1365250"/>
            <a:ext cx="916781" cy="914400"/>
          </a:xfrm>
          <a:prstGeom prst="line">
            <a:avLst/>
          </a:pr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20499" name="Line 19"/>
          <p:cNvSpPr>
            <a:spLocks noChangeShapeType="1"/>
          </p:cNvSpPr>
          <p:nvPr/>
        </p:nvSpPr>
        <p:spPr bwMode="auto">
          <a:xfrm flipH="1" flipV="1">
            <a:off x="8066882" y="3429000"/>
            <a:ext cx="814388" cy="411957"/>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20500" name="Group 20"/>
          <p:cNvGrpSpPr>
            <a:grpSpLocks/>
          </p:cNvGrpSpPr>
          <p:nvPr/>
        </p:nvGrpSpPr>
        <p:grpSpPr bwMode="auto">
          <a:xfrm>
            <a:off x="8895557" y="3695700"/>
            <a:ext cx="89694" cy="98425"/>
            <a:chOff x="0" y="-2"/>
            <a:chExt cx="180006" cy="197479"/>
          </a:xfrm>
        </p:grpSpPr>
        <p:pic>
          <p:nvPicPr>
            <p:cNvPr id="20501" name="Picture 21"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502" name="Picture 22"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20503" name="Line 23"/>
          <p:cNvSpPr>
            <a:spLocks noChangeShapeType="1"/>
          </p:cNvSpPr>
          <p:nvPr/>
        </p:nvSpPr>
        <p:spPr bwMode="auto">
          <a:xfrm flipH="1" flipV="1">
            <a:off x="10464007" y="2727325"/>
            <a:ext cx="393700" cy="584994"/>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20504" name="Rectangle 24"/>
          <p:cNvSpPr>
            <a:spLocks/>
          </p:cNvSpPr>
          <p:nvPr/>
        </p:nvSpPr>
        <p:spPr bwMode="auto">
          <a:xfrm>
            <a:off x="8406607" y="3692198"/>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1</a:t>
            </a:r>
          </a:p>
        </p:txBody>
      </p:sp>
      <p:sp>
        <p:nvSpPr>
          <p:cNvPr id="20505" name="Rectangle 25"/>
          <p:cNvSpPr>
            <a:spLocks/>
          </p:cNvSpPr>
          <p:nvPr/>
        </p:nvSpPr>
        <p:spPr bwMode="auto">
          <a:xfrm>
            <a:off x="9174163" y="3365967"/>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2</a:t>
            </a:r>
          </a:p>
        </p:txBody>
      </p:sp>
      <p:sp>
        <p:nvSpPr>
          <p:cNvPr id="20506" name="Rectangle 26"/>
          <p:cNvSpPr>
            <a:spLocks/>
          </p:cNvSpPr>
          <p:nvPr/>
        </p:nvSpPr>
        <p:spPr bwMode="auto">
          <a:xfrm>
            <a:off x="10121107" y="3319136"/>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3</a:t>
            </a:r>
          </a:p>
        </p:txBody>
      </p:sp>
      <p:sp>
        <p:nvSpPr>
          <p:cNvPr id="20507" name="Rectangle 27"/>
          <p:cNvSpPr>
            <a:spLocks/>
          </p:cNvSpPr>
          <p:nvPr/>
        </p:nvSpPr>
        <p:spPr bwMode="auto">
          <a:xfrm>
            <a:off x="10464007" y="2909561"/>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4</a:t>
            </a:r>
          </a:p>
        </p:txBody>
      </p:sp>
      <p:sp>
        <p:nvSpPr>
          <p:cNvPr id="20508" name="Line 28"/>
          <p:cNvSpPr>
            <a:spLocks noChangeShapeType="1"/>
          </p:cNvSpPr>
          <p:nvPr/>
        </p:nvSpPr>
        <p:spPr bwMode="auto">
          <a:xfrm flipV="1">
            <a:off x="9880600" y="3430588"/>
            <a:ext cx="1091407" cy="319882"/>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20509" name="Line 29"/>
          <p:cNvSpPr>
            <a:spLocks noChangeShapeType="1"/>
          </p:cNvSpPr>
          <p:nvPr/>
        </p:nvSpPr>
        <p:spPr bwMode="auto">
          <a:xfrm>
            <a:off x="8432800" y="3505200"/>
            <a:ext cx="1465263" cy="335757"/>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20510" name="Line 30"/>
          <p:cNvSpPr>
            <a:spLocks noChangeShapeType="1"/>
          </p:cNvSpPr>
          <p:nvPr/>
        </p:nvSpPr>
        <p:spPr bwMode="auto">
          <a:xfrm flipV="1">
            <a:off x="10464007" y="1987550"/>
            <a:ext cx="871538" cy="635000"/>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20511" name="Rectangle 31"/>
          <p:cNvSpPr>
            <a:spLocks/>
          </p:cNvSpPr>
          <p:nvPr/>
        </p:nvSpPr>
        <p:spPr bwMode="auto">
          <a:xfrm>
            <a:off x="10997407" y="2174548"/>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5</a:t>
            </a:r>
          </a:p>
        </p:txBody>
      </p:sp>
      <p:sp>
        <p:nvSpPr>
          <p:cNvPr id="20512" name="Oval 32"/>
          <p:cNvSpPr>
            <a:spLocks/>
          </p:cNvSpPr>
          <p:nvPr/>
        </p:nvSpPr>
        <p:spPr bwMode="auto">
          <a:xfrm>
            <a:off x="10224294" y="3014663"/>
            <a:ext cx="204788" cy="1865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0513" name="Oval 33"/>
          <p:cNvSpPr>
            <a:spLocks/>
          </p:cNvSpPr>
          <p:nvPr/>
        </p:nvSpPr>
        <p:spPr bwMode="auto">
          <a:xfrm>
            <a:off x="9490075" y="3131344"/>
            <a:ext cx="204788" cy="18573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0514" name="Oval 34"/>
          <p:cNvSpPr>
            <a:spLocks/>
          </p:cNvSpPr>
          <p:nvPr/>
        </p:nvSpPr>
        <p:spPr bwMode="auto">
          <a:xfrm>
            <a:off x="8676482" y="3021013"/>
            <a:ext cx="204788" cy="1865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0515" name="Rectangle 35"/>
          <p:cNvSpPr>
            <a:spLocks/>
          </p:cNvSpPr>
          <p:nvPr/>
        </p:nvSpPr>
        <p:spPr bwMode="auto">
          <a:xfrm>
            <a:off x="367507" y="1101993"/>
            <a:ext cx="6352701" cy="2144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l"/>
            <a:r>
              <a:rPr lang="it-IT" altLang="it-IT" sz="2000">
                <a:latin typeface="Helvetica Light" charset="0"/>
                <a:ea typeface="Helvetica Light" charset="0"/>
                <a:cs typeface="Helvetica Light" charset="0"/>
                <a:sym typeface="Helvetica Light" charset="0"/>
              </a:rPr>
              <a:t>Costruzione del gioco da 4 a 3 con il terzino destro</a:t>
            </a:r>
          </a:p>
          <a:p>
            <a:pPr algn="l"/>
            <a:endParaRPr lang="it-IT" altLang="it-IT" sz="20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Esempio di costruzione con un minimo di opposizione (3v7).</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Posizioni, concetti e passaggi sono in base alle proprie idee tattiche.</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Creare anche le seguenti situazioni:</a:t>
            </a:r>
          </a:p>
          <a:p>
            <a:pPr algn="l"/>
            <a:r>
              <a:rPr lang="it-IT" altLang="it-IT" sz="1600">
                <a:latin typeface="Helvetica Light" charset="0"/>
                <a:ea typeface="Helvetica Light" charset="0"/>
                <a:cs typeface="Helvetica Light" charset="0"/>
                <a:sym typeface="Helvetica Light" charset="0"/>
              </a:rPr>
              <a:t>4v7, 5v7, 6v7, 7v7</a:t>
            </a:r>
          </a:p>
        </p:txBody>
      </p:sp>
      <p:grpSp>
        <p:nvGrpSpPr>
          <p:cNvPr id="20516" name="Group 36"/>
          <p:cNvGrpSpPr>
            <a:grpSpLocks/>
          </p:cNvGrpSpPr>
          <p:nvPr/>
        </p:nvGrpSpPr>
        <p:grpSpPr bwMode="auto">
          <a:xfrm>
            <a:off x="392113" y="6448426"/>
            <a:ext cx="406161" cy="146194"/>
            <a:chOff x="0" y="0"/>
            <a:chExt cx="812358" cy="291489"/>
          </a:xfrm>
        </p:grpSpPr>
        <p:sp>
          <p:nvSpPr>
            <p:cNvPr id="20517" name="Rectangle 37"/>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20518" name="Picture 38"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99942722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06" name="Picture 2"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7486650" y="1987550"/>
            <a:ext cx="4320382"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21507" name="Group 3"/>
          <p:cNvGrpSpPr>
            <a:grpSpLocks/>
          </p:cNvGrpSpPr>
          <p:nvPr/>
        </p:nvGrpSpPr>
        <p:grpSpPr bwMode="auto">
          <a:xfrm>
            <a:off x="2880519" y="192088"/>
            <a:ext cx="1620044" cy="653257"/>
            <a:chOff x="-2" y="-1"/>
            <a:chExt cx="3240007" cy="1306804"/>
          </a:xfrm>
        </p:grpSpPr>
        <p:sp>
          <p:nvSpPr>
            <p:cNvPr id="21508" name="Rectangle 4"/>
            <p:cNvSpPr>
              <a:spLocks/>
            </p:cNvSpPr>
            <p:nvPr/>
          </p:nvSpPr>
          <p:spPr bwMode="auto">
            <a:xfrm>
              <a:off x="-2" y="-1"/>
              <a:ext cx="3240007" cy="1306804"/>
            </a:xfrm>
            <a:prstGeom prst="rect">
              <a:avLst/>
            </a:prstGeom>
            <a:solidFill>
              <a:srgbClr val="5FD506"/>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900">
                <a:solidFill>
                  <a:srgbClr val="FFFFFF"/>
                </a:solidFill>
                <a:latin typeface="Calibri" charset="0"/>
                <a:ea typeface="Calibri" charset="0"/>
                <a:cs typeface="Calibri" charset="0"/>
                <a:sym typeface="Calibri" charset="0"/>
              </a:endParaRPr>
            </a:p>
          </p:txBody>
        </p:sp>
        <p:sp>
          <p:nvSpPr>
            <p:cNvPr id="21509" name="Rectangle 5"/>
            <p:cNvSpPr>
              <a:spLocks/>
            </p:cNvSpPr>
            <p:nvPr/>
          </p:nvSpPr>
          <p:spPr bwMode="auto">
            <a:xfrm>
              <a:off x="467294" y="376341"/>
              <a:ext cx="2305412" cy="554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nchor="ctr">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r>
                <a:rPr lang="it-IT" altLang="it-IT" sz="1500" b="1" i="1">
                  <a:latin typeface="Calibri" charset="0"/>
                  <a:ea typeface="Calibri" charset="0"/>
                  <a:cs typeface="Calibri" charset="0"/>
                  <a:sym typeface="Calibri" charset="0"/>
                </a:rPr>
                <a:t>Game Form</a:t>
              </a:r>
            </a:p>
          </p:txBody>
        </p:sp>
      </p:grpSp>
      <p:sp>
        <p:nvSpPr>
          <p:cNvPr id="21510" name="Line 6"/>
          <p:cNvSpPr>
            <a:spLocks noChangeShapeType="1"/>
          </p:cNvSpPr>
          <p:nvPr/>
        </p:nvSpPr>
        <p:spPr bwMode="auto">
          <a:xfrm flipH="1">
            <a:off x="8266907" y="431800"/>
            <a:ext cx="0" cy="4572000"/>
          </a:xfrm>
          <a:prstGeom prst="line">
            <a:avLst/>
          </a:prstGeom>
          <a:noFill/>
          <a:ln w="38100" cap="flat" cmpd="sng">
            <a:solidFill>
              <a:srgbClr val="000000"/>
            </a:solidFill>
            <a:prstDash val="lg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21511" name="Line 7"/>
          <p:cNvSpPr>
            <a:spLocks noChangeShapeType="1"/>
          </p:cNvSpPr>
          <p:nvPr/>
        </p:nvSpPr>
        <p:spPr bwMode="auto">
          <a:xfrm flipH="1">
            <a:off x="11022807" y="431800"/>
            <a:ext cx="0" cy="4572000"/>
          </a:xfrm>
          <a:prstGeom prst="line">
            <a:avLst/>
          </a:prstGeom>
          <a:noFill/>
          <a:ln w="38100" cap="flat" cmpd="sng">
            <a:solidFill>
              <a:srgbClr val="000000"/>
            </a:solidFill>
            <a:prstDash val="lg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21512" name="Oval 8"/>
          <p:cNvSpPr>
            <a:spLocks/>
          </p:cNvSpPr>
          <p:nvPr/>
        </p:nvSpPr>
        <p:spPr bwMode="auto">
          <a:xfrm>
            <a:off x="10046494" y="1640682"/>
            <a:ext cx="204788"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13" name="Oval 9"/>
          <p:cNvSpPr>
            <a:spLocks/>
          </p:cNvSpPr>
          <p:nvPr/>
        </p:nvSpPr>
        <p:spPr bwMode="auto">
          <a:xfrm>
            <a:off x="8985250" y="1640682"/>
            <a:ext cx="204788"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14" name="Oval 10"/>
          <p:cNvSpPr>
            <a:spLocks/>
          </p:cNvSpPr>
          <p:nvPr/>
        </p:nvSpPr>
        <p:spPr bwMode="auto">
          <a:xfrm>
            <a:off x="9505950" y="642938"/>
            <a:ext cx="204788" cy="1865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15" name="Oval 11"/>
          <p:cNvSpPr>
            <a:spLocks/>
          </p:cNvSpPr>
          <p:nvPr/>
        </p:nvSpPr>
        <p:spPr bwMode="auto">
          <a:xfrm>
            <a:off x="10683082" y="2478882"/>
            <a:ext cx="204788"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16" name="Oval 12"/>
          <p:cNvSpPr>
            <a:spLocks/>
          </p:cNvSpPr>
          <p:nvPr/>
        </p:nvSpPr>
        <p:spPr bwMode="auto">
          <a:xfrm>
            <a:off x="8267700" y="2386013"/>
            <a:ext cx="204788" cy="1865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17" name="Oval 13"/>
          <p:cNvSpPr>
            <a:spLocks/>
          </p:cNvSpPr>
          <p:nvPr/>
        </p:nvSpPr>
        <p:spPr bwMode="auto">
          <a:xfrm>
            <a:off x="9540082" y="2716213"/>
            <a:ext cx="204788" cy="1865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18" name="Oval 14"/>
          <p:cNvSpPr>
            <a:spLocks/>
          </p:cNvSpPr>
          <p:nvPr/>
        </p:nvSpPr>
        <p:spPr bwMode="auto">
          <a:xfrm>
            <a:off x="8780463" y="3664744"/>
            <a:ext cx="204788" cy="18573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19" name="Oval 15"/>
          <p:cNvSpPr>
            <a:spLocks/>
          </p:cNvSpPr>
          <p:nvPr/>
        </p:nvSpPr>
        <p:spPr bwMode="auto">
          <a:xfrm>
            <a:off x="10251282" y="3740944"/>
            <a:ext cx="204788" cy="18573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20" name="Oval 16"/>
          <p:cNvSpPr>
            <a:spLocks/>
          </p:cNvSpPr>
          <p:nvPr/>
        </p:nvSpPr>
        <p:spPr bwMode="auto">
          <a:xfrm>
            <a:off x="8859044" y="2509838"/>
            <a:ext cx="205581" cy="185738"/>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21" name="Oval 17"/>
          <p:cNvSpPr>
            <a:spLocks/>
          </p:cNvSpPr>
          <p:nvPr/>
        </p:nvSpPr>
        <p:spPr bwMode="auto">
          <a:xfrm>
            <a:off x="10251282" y="2572544"/>
            <a:ext cx="204788" cy="185738"/>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22" name="Oval 18"/>
          <p:cNvSpPr>
            <a:spLocks/>
          </p:cNvSpPr>
          <p:nvPr/>
        </p:nvSpPr>
        <p:spPr bwMode="auto">
          <a:xfrm>
            <a:off x="9969500" y="3314700"/>
            <a:ext cx="204788" cy="185738"/>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23" name="Oval 19"/>
          <p:cNvSpPr>
            <a:spLocks/>
          </p:cNvSpPr>
          <p:nvPr/>
        </p:nvSpPr>
        <p:spPr bwMode="auto">
          <a:xfrm>
            <a:off x="9109869" y="3128169"/>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24" name="Oval 20"/>
          <p:cNvSpPr>
            <a:spLocks/>
          </p:cNvSpPr>
          <p:nvPr/>
        </p:nvSpPr>
        <p:spPr bwMode="auto">
          <a:xfrm>
            <a:off x="9498013" y="2289175"/>
            <a:ext cx="204788" cy="186532"/>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25" name="Oval 21"/>
          <p:cNvSpPr>
            <a:spLocks/>
          </p:cNvSpPr>
          <p:nvPr/>
        </p:nvSpPr>
        <p:spPr bwMode="auto">
          <a:xfrm>
            <a:off x="9764713" y="1547813"/>
            <a:ext cx="204788" cy="186532"/>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26" name="Oval 22"/>
          <p:cNvSpPr>
            <a:spLocks/>
          </p:cNvSpPr>
          <p:nvPr/>
        </p:nvSpPr>
        <p:spPr bwMode="auto">
          <a:xfrm>
            <a:off x="9163050" y="1449388"/>
            <a:ext cx="204788" cy="186532"/>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27" name="Oval 23"/>
          <p:cNvSpPr>
            <a:spLocks/>
          </p:cNvSpPr>
          <p:nvPr/>
        </p:nvSpPr>
        <p:spPr bwMode="auto">
          <a:xfrm>
            <a:off x="9540082" y="1002507"/>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21528" name="Group 24"/>
          <p:cNvGrpSpPr>
            <a:grpSpLocks/>
          </p:cNvGrpSpPr>
          <p:nvPr/>
        </p:nvGrpSpPr>
        <p:grpSpPr bwMode="auto">
          <a:xfrm>
            <a:off x="8805069" y="3505200"/>
            <a:ext cx="90488" cy="99219"/>
            <a:chOff x="0" y="-2"/>
            <a:chExt cx="180006" cy="197479"/>
          </a:xfrm>
        </p:grpSpPr>
        <p:pic>
          <p:nvPicPr>
            <p:cNvPr id="21529" name="Picture 25"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30" name="Picture 26"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21531" name="Rectangle 27"/>
          <p:cNvSpPr>
            <a:spLocks/>
          </p:cNvSpPr>
          <p:nvPr/>
        </p:nvSpPr>
        <p:spPr bwMode="auto">
          <a:xfrm>
            <a:off x="838200" y="1181408"/>
            <a:ext cx="6648450" cy="789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Gioco a campo ridotto 8v8</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A seconda del campo creare giochi di 4v4, 5v5, 6v6, 7v7,9v9</a:t>
            </a:r>
          </a:p>
        </p:txBody>
      </p:sp>
      <p:grpSp>
        <p:nvGrpSpPr>
          <p:cNvPr id="21532" name="Group 28"/>
          <p:cNvGrpSpPr>
            <a:grpSpLocks/>
          </p:cNvGrpSpPr>
          <p:nvPr/>
        </p:nvGrpSpPr>
        <p:grpSpPr bwMode="auto">
          <a:xfrm>
            <a:off x="392113" y="6448426"/>
            <a:ext cx="406161" cy="146194"/>
            <a:chOff x="0" y="0"/>
            <a:chExt cx="812358" cy="291489"/>
          </a:xfrm>
        </p:grpSpPr>
        <p:sp>
          <p:nvSpPr>
            <p:cNvPr id="21533" name="Rectangle 29"/>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21534" name="Picture 30"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90378419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215152" y="1909483"/>
            <a:ext cx="1896035" cy="646331"/>
          </a:xfrm>
          <a:prstGeom prst="rect">
            <a:avLst/>
          </a:prstGeom>
          <a:noFill/>
        </p:spPr>
        <p:txBody>
          <a:bodyPr wrap="square" rtlCol="0">
            <a:spAutoFit/>
          </a:bodyPr>
          <a:lstStyle/>
          <a:p>
            <a:pPr algn="ctr"/>
            <a:r>
              <a:rPr lang="it-IT" dirty="0" smtClean="0"/>
              <a:t>Tecnico Federale</a:t>
            </a:r>
          </a:p>
          <a:p>
            <a:pPr algn="ctr"/>
            <a:r>
              <a:rPr lang="it-IT" dirty="0" smtClean="0"/>
              <a:t>Stefano Angius</a:t>
            </a:r>
            <a:endParaRPr lang="it-IT" dirty="0"/>
          </a:p>
        </p:txBody>
      </p:sp>
    </p:spTree>
    <p:extLst>
      <p:ext uri="{BB962C8B-B14F-4D97-AF65-F5344CB8AC3E}">
        <p14:creationId xmlns:p14="http://schemas.microsoft.com/office/powerpoint/2010/main" val="1967482534"/>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215152" y="1909483"/>
            <a:ext cx="1896035" cy="646331"/>
          </a:xfrm>
          <a:prstGeom prst="rect">
            <a:avLst/>
          </a:prstGeom>
          <a:noFill/>
        </p:spPr>
        <p:txBody>
          <a:bodyPr wrap="square" rtlCol="0">
            <a:spAutoFit/>
          </a:bodyPr>
          <a:lstStyle/>
          <a:p>
            <a:pPr algn="ctr"/>
            <a:r>
              <a:rPr lang="it-IT" dirty="0" smtClean="0"/>
              <a:t>Tecnico Federale</a:t>
            </a:r>
          </a:p>
          <a:p>
            <a:pPr algn="ctr"/>
            <a:r>
              <a:rPr lang="it-IT" dirty="0" smtClean="0"/>
              <a:t>Nicola Giorgi</a:t>
            </a:r>
            <a:endParaRPr lang="it-IT" dirty="0"/>
          </a:p>
        </p:txBody>
      </p:sp>
    </p:spTree>
    <p:extLst>
      <p:ext uri="{BB962C8B-B14F-4D97-AF65-F5344CB8AC3E}">
        <p14:creationId xmlns:p14="http://schemas.microsoft.com/office/powerpoint/2010/main" val="177788740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p:cNvSpPr>
          <p:nvPr/>
        </p:nvSpPr>
        <p:spPr bwMode="auto">
          <a:xfrm>
            <a:off x="4918869" y="208285"/>
            <a:ext cx="2138406" cy="5899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3500" b="1" i="1">
                <a:latin typeface="Calibri" charset="0"/>
                <a:ea typeface="Calibri" charset="0"/>
                <a:cs typeface="Calibri" charset="0"/>
                <a:sym typeface="Calibri" charset="0"/>
              </a:rPr>
              <a:t>Simbologia</a:t>
            </a:r>
          </a:p>
        </p:txBody>
      </p:sp>
      <p:sp>
        <p:nvSpPr>
          <p:cNvPr id="4098" name="Line 2"/>
          <p:cNvSpPr>
            <a:spLocks noChangeShapeType="1"/>
          </p:cNvSpPr>
          <p:nvPr/>
        </p:nvSpPr>
        <p:spPr bwMode="auto">
          <a:xfrm>
            <a:off x="2646363" y="1495425"/>
            <a:ext cx="769938" cy="7144"/>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099" name="Line 3"/>
          <p:cNvSpPr>
            <a:spLocks noChangeShapeType="1"/>
          </p:cNvSpPr>
          <p:nvPr/>
        </p:nvSpPr>
        <p:spPr bwMode="auto">
          <a:xfrm>
            <a:off x="2646363" y="1953419"/>
            <a:ext cx="769938" cy="7144"/>
          </a:xfrm>
          <a:prstGeom prst="line">
            <a:avLst/>
          </a:prstGeom>
          <a:noFill/>
          <a:ln w="63500" cap="flat"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0" name="Oval 4"/>
          <p:cNvSpPr>
            <a:spLocks/>
          </p:cNvSpPr>
          <p:nvPr/>
        </p:nvSpPr>
        <p:spPr bwMode="auto">
          <a:xfrm>
            <a:off x="2918619" y="3824288"/>
            <a:ext cx="225425"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01" name="AutoShape 5"/>
          <p:cNvSpPr>
            <a:spLocks/>
          </p:cNvSpPr>
          <p:nvPr/>
        </p:nvSpPr>
        <p:spPr bwMode="auto">
          <a:xfrm>
            <a:off x="2894013" y="2260600"/>
            <a:ext cx="274638" cy="275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4102" name="Group 6"/>
          <p:cNvGrpSpPr>
            <a:grpSpLocks/>
          </p:cNvGrpSpPr>
          <p:nvPr/>
        </p:nvGrpSpPr>
        <p:grpSpPr bwMode="auto">
          <a:xfrm>
            <a:off x="2896394" y="5657057"/>
            <a:ext cx="180181" cy="197644"/>
            <a:chOff x="-1" y="0"/>
            <a:chExt cx="360003" cy="394947"/>
          </a:xfrm>
        </p:grpSpPr>
        <p:pic>
          <p:nvPicPr>
            <p:cNvPr id="4103" name="Picture 7" descr="image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04" name="Picture 8" descr="image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05" name="Line 9"/>
          <p:cNvSpPr>
            <a:spLocks noChangeShapeType="1"/>
          </p:cNvSpPr>
          <p:nvPr/>
        </p:nvSpPr>
        <p:spPr bwMode="auto">
          <a:xfrm>
            <a:off x="4541044" y="172561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6" name="Line 10"/>
          <p:cNvSpPr>
            <a:spLocks noChangeShapeType="1"/>
          </p:cNvSpPr>
          <p:nvPr/>
        </p:nvSpPr>
        <p:spPr bwMode="auto">
          <a:xfrm>
            <a:off x="4541044" y="124539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7" name="Line 11"/>
          <p:cNvSpPr>
            <a:spLocks noChangeShapeType="1"/>
          </p:cNvSpPr>
          <p:nvPr/>
        </p:nvSpPr>
        <p:spPr bwMode="auto">
          <a:xfrm>
            <a:off x="4541044" y="2206625"/>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8" name="Line 12"/>
          <p:cNvSpPr>
            <a:spLocks noChangeShapeType="1"/>
          </p:cNvSpPr>
          <p:nvPr/>
        </p:nvSpPr>
        <p:spPr bwMode="auto">
          <a:xfrm>
            <a:off x="4541044" y="316706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9" name="Line 13"/>
          <p:cNvSpPr>
            <a:spLocks noChangeShapeType="1"/>
          </p:cNvSpPr>
          <p:nvPr/>
        </p:nvSpPr>
        <p:spPr bwMode="auto">
          <a:xfrm>
            <a:off x="4541044" y="268684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10" name="Line 14"/>
          <p:cNvSpPr>
            <a:spLocks noChangeShapeType="1"/>
          </p:cNvSpPr>
          <p:nvPr/>
        </p:nvSpPr>
        <p:spPr bwMode="auto">
          <a:xfrm>
            <a:off x="4541044" y="3648075"/>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11" name="Line 15"/>
          <p:cNvSpPr>
            <a:spLocks noChangeShapeType="1"/>
          </p:cNvSpPr>
          <p:nvPr/>
        </p:nvSpPr>
        <p:spPr bwMode="auto">
          <a:xfrm>
            <a:off x="4541044" y="412829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12" name="Line 16"/>
          <p:cNvSpPr>
            <a:spLocks noChangeShapeType="1"/>
          </p:cNvSpPr>
          <p:nvPr/>
        </p:nvSpPr>
        <p:spPr bwMode="auto">
          <a:xfrm>
            <a:off x="4541044" y="5089525"/>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13" name="Line 17"/>
          <p:cNvSpPr>
            <a:spLocks noChangeShapeType="1"/>
          </p:cNvSpPr>
          <p:nvPr/>
        </p:nvSpPr>
        <p:spPr bwMode="auto">
          <a:xfrm>
            <a:off x="4541044" y="460851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14" name="Line 18"/>
          <p:cNvSpPr>
            <a:spLocks noChangeShapeType="1"/>
          </p:cNvSpPr>
          <p:nvPr/>
        </p:nvSpPr>
        <p:spPr bwMode="auto">
          <a:xfrm>
            <a:off x="4541044" y="556974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15" name="Line 19"/>
          <p:cNvSpPr>
            <a:spLocks noChangeShapeType="1"/>
          </p:cNvSpPr>
          <p:nvPr/>
        </p:nvSpPr>
        <p:spPr bwMode="auto">
          <a:xfrm>
            <a:off x="4541044" y="604996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16" name="Rectangle 20"/>
          <p:cNvSpPr>
            <a:spLocks/>
          </p:cNvSpPr>
          <p:nvPr/>
        </p:nvSpPr>
        <p:spPr bwMode="auto">
          <a:xfrm>
            <a:off x="4641057" y="5710590"/>
            <a:ext cx="234038"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b="1" i="1">
                <a:latin typeface="Calibri" charset="0"/>
                <a:ea typeface="Calibri" charset="0"/>
                <a:cs typeface="Calibri" charset="0"/>
                <a:sym typeface="Calibri" charset="0"/>
              </a:rPr>
              <a:t>Ball</a:t>
            </a:r>
          </a:p>
        </p:txBody>
      </p:sp>
      <p:sp>
        <p:nvSpPr>
          <p:cNvPr id="4117" name="Rectangle 21"/>
          <p:cNvSpPr>
            <a:spLocks/>
          </p:cNvSpPr>
          <p:nvPr/>
        </p:nvSpPr>
        <p:spPr bwMode="auto">
          <a:xfrm>
            <a:off x="4556125" y="3792890"/>
            <a:ext cx="665247"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b="1" i="1">
                <a:latin typeface="Calibri" charset="0"/>
                <a:ea typeface="Calibri" charset="0"/>
                <a:cs typeface="Calibri" charset="0"/>
                <a:sym typeface="Calibri" charset="0"/>
              </a:rPr>
              <a:t>Team Yellow</a:t>
            </a:r>
          </a:p>
        </p:txBody>
      </p:sp>
      <p:sp>
        <p:nvSpPr>
          <p:cNvPr id="4118" name="AutoShape 22" descr="image1.png"/>
          <p:cNvSpPr>
            <a:spLocks/>
          </p:cNvSpPr>
          <p:nvPr/>
        </p:nvSpPr>
        <p:spPr bwMode="auto">
          <a:xfrm>
            <a:off x="2894013" y="5147469"/>
            <a:ext cx="274638" cy="274638"/>
          </a:xfrm>
          <a:prstGeom prst="rightArrow">
            <a:avLst>
              <a:gd name="adj1" fmla="val 32000"/>
              <a:gd name="adj2" fmla="val 64000"/>
            </a:avLst>
          </a:prstGeom>
          <a:blipFill dpi="0" rotWithShape="0">
            <a:blip r:embed="rId4"/>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19" name="Rectangle 23"/>
          <p:cNvSpPr>
            <a:spLocks/>
          </p:cNvSpPr>
          <p:nvPr/>
        </p:nvSpPr>
        <p:spPr bwMode="auto">
          <a:xfrm>
            <a:off x="4574382" y="4254852"/>
            <a:ext cx="700513"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b="1" i="1">
                <a:latin typeface="Calibri" charset="0"/>
                <a:ea typeface="Calibri" charset="0"/>
                <a:cs typeface="Calibri" charset="0"/>
                <a:sym typeface="Calibri" charset="0"/>
              </a:rPr>
              <a:t>Team Orange</a:t>
            </a:r>
          </a:p>
        </p:txBody>
      </p:sp>
      <p:sp>
        <p:nvSpPr>
          <p:cNvPr id="4120" name="Rectangle 24"/>
          <p:cNvSpPr>
            <a:spLocks/>
          </p:cNvSpPr>
          <p:nvPr/>
        </p:nvSpPr>
        <p:spPr bwMode="auto">
          <a:xfrm>
            <a:off x="4590257" y="3312671"/>
            <a:ext cx="554639"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b="1" i="1">
                <a:latin typeface="Calibri" charset="0"/>
                <a:ea typeface="Calibri" charset="0"/>
                <a:cs typeface="Calibri" charset="0"/>
                <a:sym typeface="Calibri" charset="0"/>
              </a:rPr>
              <a:t>Team Blue</a:t>
            </a:r>
          </a:p>
        </p:txBody>
      </p:sp>
      <p:sp>
        <p:nvSpPr>
          <p:cNvPr id="4121" name="Rectangle 25"/>
          <p:cNvSpPr>
            <a:spLocks/>
          </p:cNvSpPr>
          <p:nvPr/>
        </p:nvSpPr>
        <p:spPr bwMode="auto">
          <a:xfrm>
            <a:off x="4620419" y="2351440"/>
            <a:ext cx="250068"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b="1" i="1">
                <a:latin typeface="Calibri" charset="0"/>
                <a:ea typeface="Calibri" charset="0"/>
                <a:cs typeface="Calibri" charset="0"/>
                <a:sym typeface="Calibri" charset="0"/>
              </a:rPr>
              <a:t>coni</a:t>
            </a:r>
          </a:p>
        </p:txBody>
      </p:sp>
      <p:sp>
        <p:nvSpPr>
          <p:cNvPr id="4122" name="Oval 26"/>
          <p:cNvSpPr>
            <a:spLocks/>
          </p:cNvSpPr>
          <p:nvPr/>
        </p:nvSpPr>
        <p:spPr bwMode="auto">
          <a:xfrm>
            <a:off x="2918619" y="4321175"/>
            <a:ext cx="225425" cy="225425"/>
          </a:xfrm>
          <a:prstGeom prst="ellipse">
            <a:avLst/>
          </a:pr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23" name="Oval 27"/>
          <p:cNvSpPr>
            <a:spLocks/>
          </p:cNvSpPr>
          <p:nvPr/>
        </p:nvSpPr>
        <p:spPr bwMode="auto">
          <a:xfrm>
            <a:off x="2918619" y="3326607"/>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4124" name="Group 28"/>
          <p:cNvGrpSpPr>
            <a:grpSpLocks/>
          </p:cNvGrpSpPr>
          <p:nvPr/>
        </p:nvGrpSpPr>
        <p:grpSpPr bwMode="auto">
          <a:xfrm>
            <a:off x="2848769" y="4670425"/>
            <a:ext cx="365125" cy="365125"/>
            <a:chOff x="0" y="0"/>
            <a:chExt cx="730002" cy="730002"/>
          </a:xfrm>
        </p:grpSpPr>
        <p:sp>
          <p:nvSpPr>
            <p:cNvPr id="4125" name="AutoShape 29" descr="image5.png"/>
            <p:cNvSpPr>
              <a:spLocks/>
            </p:cNvSpPr>
            <p:nvPr/>
          </p:nvSpPr>
          <p:spPr bwMode="auto">
            <a:xfrm>
              <a:off x="0" y="0"/>
              <a:ext cx="730002" cy="730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10800" y="21600"/>
                  </a:lnTo>
                  <a:lnTo>
                    <a:pt x="21600" y="10800"/>
                  </a:lnTo>
                  <a:lnTo>
                    <a:pt x="10800" y="0"/>
                  </a:lnTo>
                  <a:close/>
                </a:path>
              </a:pathLst>
            </a:custGeom>
            <a:blipFill dpi="0" rotWithShape="0">
              <a:blip r:embed="rId5"/>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26" name="Rectangle 30"/>
            <p:cNvSpPr>
              <a:spLocks/>
            </p:cNvSpPr>
            <p:nvPr/>
          </p:nvSpPr>
          <p:spPr bwMode="auto">
            <a:xfrm>
              <a:off x="140822" y="159886"/>
              <a:ext cx="448356" cy="410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sp>
        <p:nvSpPr>
          <p:cNvPr id="4127" name="Rectangle 31"/>
          <p:cNvSpPr>
            <a:spLocks/>
          </p:cNvSpPr>
          <p:nvPr/>
        </p:nvSpPr>
        <p:spPr bwMode="auto">
          <a:xfrm>
            <a:off x="4629150" y="4735865"/>
            <a:ext cx="341440"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b="1" i="1">
                <a:latin typeface="Calibri" charset="0"/>
                <a:ea typeface="Calibri" charset="0"/>
                <a:cs typeface="Calibri" charset="0"/>
                <a:sym typeface="Calibri" charset="0"/>
              </a:rPr>
              <a:t>Coach</a:t>
            </a:r>
          </a:p>
        </p:txBody>
      </p:sp>
    </p:spTree>
    <p:extLst>
      <p:ext uri="{BB962C8B-B14F-4D97-AF65-F5344CB8AC3E}">
        <p14:creationId xmlns:p14="http://schemas.microsoft.com/office/powerpoint/2010/main" val="421063498"/>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2" name="Picture 2"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7444" y="3677444"/>
            <a:ext cx="4320381" cy="3047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Line 3"/>
          <p:cNvSpPr>
            <a:spLocks noChangeShapeType="1"/>
          </p:cNvSpPr>
          <p:nvPr/>
        </p:nvSpPr>
        <p:spPr bwMode="auto">
          <a:xfrm>
            <a:off x="402432"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4" name="Line 4"/>
          <p:cNvSpPr>
            <a:spLocks noChangeShapeType="1"/>
          </p:cNvSpPr>
          <p:nvPr/>
        </p:nvSpPr>
        <p:spPr bwMode="auto">
          <a:xfrm>
            <a:off x="402432" y="10263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5" name="Line 5"/>
          <p:cNvSpPr>
            <a:spLocks noChangeShapeType="1"/>
          </p:cNvSpPr>
          <p:nvPr/>
        </p:nvSpPr>
        <p:spPr bwMode="auto">
          <a:xfrm>
            <a:off x="402432" y="19875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6" name="Line 6"/>
          <p:cNvSpPr>
            <a:spLocks noChangeShapeType="1"/>
          </p:cNvSpPr>
          <p:nvPr/>
        </p:nvSpPr>
        <p:spPr bwMode="auto">
          <a:xfrm>
            <a:off x="402432" y="29479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7" name="Line 7"/>
          <p:cNvSpPr>
            <a:spLocks noChangeShapeType="1"/>
          </p:cNvSpPr>
          <p:nvPr/>
        </p:nvSpPr>
        <p:spPr bwMode="auto">
          <a:xfrm>
            <a:off x="402432" y="24677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8" name="Line 8"/>
          <p:cNvSpPr>
            <a:spLocks noChangeShapeType="1"/>
          </p:cNvSpPr>
          <p:nvPr/>
        </p:nvSpPr>
        <p:spPr bwMode="auto">
          <a:xfrm>
            <a:off x="402432"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9" name="Line 9"/>
          <p:cNvSpPr>
            <a:spLocks noChangeShapeType="1"/>
          </p:cNvSpPr>
          <p:nvPr/>
        </p:nvSpPr>
        <p:spPr bwMode="auto">
          <a:xfrm>
            <a:off x="402432" y="48696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30" name="Line 10"/>
          <p:cNvSpPr>
            <a:spLocks noChangeShapeType="1"/>
          </p:cNvSpPr>
          <p:nvPr/>
        </p:nvSpPr>
        <p:spPr bwMode="auto">
          <a:xfrm>
            <a:off x="402432"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31" name="Line 11"/>
          <p:cNvSpPr>
            <a:spLocks noChangeShapeType="1"/>
          </p:cNvSpPr>
          <p:nvPr/>
        </p:nvSpPr>
        <p:spPr bwMode="auto">
          <a:xfrm>
            <a:off x="402432"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32" name="Line 12"/>
          <p:cNvSpPr>
            <a:spLocks noChangeShapeType="1"/>
          </p:cNvSpPr>
          <p:nvPr/>
        </p:nvSpPr>
        <p:spPr bwMode="auto">
          <a:xfrm>
            <a:off x="402432" y="58308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33" name="AutoShape 13"/>
          <p:cNvSpPr>
            <a:spLocks/>
          </p:cNvSpPr>
          <p:nvPr/>
        </p:nvSpPr>
        <p:spPr bwMode="auto">
          <a:xfrm>
            <a:off x="10267157" y="15065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34" name="AutoShape 14"/>
          <p:cNvSpPr>
            <a:spLocks/>
          </p:cNvSpPr>
          <p:nvPr/>
        </p:nvSpPr>
        <p:spPr bwMode="auto">
          <a:xfrm>
            <a:off x="10360025" y="276304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35" name="AutoShape 15"/>
          <p:cNvSpPr>
            <a:spLocks/>
          </p:cNvSpPr>
          <p:nvPr/>
        </p:nvSpPr>
        <p:spPr bwMode="auto">
          <a:xfrm>
            <a:off x="8948738" y="276304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36" name="AutoShape 16"/>
          <p:cNvSpPr>
            <a:spLocks/>
          </p:cNvSpPr>
          <p:nvPr/>
        </p:nvSpPr>
        <p:spPr bwMode="auto">
          <a:xfrm>
            <a:off x="8948738" y="1537494"/>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37" name="Oval 17"/>
          <p:cNvSpPr>
            <a:spLocks/>
          </p:cNvSpPr>
          <p:nvPr/>
        </p:nvSpPr>
        <p:spPr bwMode="auto">
          <a:xfrm>
            <a:off x="8555832" y="1312863"/>
            <a:ext cx="224631"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38" name="Oval 18"/>
          <p:cNvSpPr>
            <a:spLocks/>
          </p:cNvSpPr>
          <p:nvPr/>
        </p:nvSpPr>
        <p:spPr bwMode="auto">
          <a:xfrm>
            <a:off x="10702132" y="2947988"/>
            <a:ext cx="224631"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5139" name="Group 19"/>
          <p:cNvGrpSpPr>
            <a:grpSpLocks/>
          </p:cNvGrpSpPr>
          <p:nvPr/>
        </p:nvGrpSpPr>
        <p:grpSpPr bwMode="auto">
          <a:xfrm>
            <a:off x="8690769" y="1593057"/>
            <a:ext cx="180181" cy="197644"/>
            <a:chOff x="-1" y="0"/>
            <a:chExt cx="360003" cy="394947"/>
          </a:xfrm>
        </p:grpSpPr>
        <p:pic>
          <p:nvPicPr>
            <p:cNvPr id="5140" name="Picture 20"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1" name="Picture 21"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42" name="AutoShape 22"/>
          <p:cNvSpPr>
            <a:spLocks/>
          </p:cNvSpPr>
          <p:nvPr/>
        </p:nvSpPr>
        <p:spPr bwMode="auto">
          <a:xfrm>
            <a:off x="8636000" y="1744663"/>
            <a:ext cx="284163" cy="606425"/>
          </a:xfrm>
          <a:custGeom>
            <a:avLst/>
            <a:gdLst>
              <a:gd name="T0" fmla="+- 0 11123 1153"/>
              <a:gd name="T1" fmla="*/ T0 w 19941"/>
              <a:gd name="T2" fmla="*/ 10694 h 21388"/>
              <a:gd name="T3" fmla="+- 0 11123 1153"/>
              <a:gd name="T4" fmla="*/ T3 w 19941"/>
              <a:gd name="T5" fmla="*/ 10694 h 21388"/>
              <a:gd name="T6" fmla="+- 0 11123 1153"/>
              <a:gd name="T7" fmla="*/ T6 w 19941"/>
              <a:gd name="T8" fmla="*/ 10694 h 21388"/>
              <a:gd name="T9" fmla="+- 0 11123 1153"/>
              <a:gd name="T10" fmla="*/ T9 w 19941"/>
              <a:gd name="T11" fmla="*/ 10694 h 21388"/>
            </a:gdLst>
            <a:ahLst/>
            <a:cxnLst>
              <a:cxn ang="0">
                <a:pos x="T1" y="T2"/>
              </a:cxn>
              <a:cxn ang="0">
                <a:pos x="T4" y="T5"/>
              </a:cxn>
              <a:cxn ang="0">
                <a:pos x="T7" y="T8"/>
              </a:cxn>
              <a:cxn ang="0">
                <a:pos x="T10" y="T11"/>
              </a:cxn>
            </a:cxnLst>
            <a:rect l="0" t="0" r="r" b="b"/>
            <a:pathLst>
              <a:path w="19941" h="21388">
                <a:moveTo>
                  <a:pt x="10083" y="0"/>
                </a:moveTo>
                <a:cubicBezTo>
                  <a:pt x="15265" y="2522"/>
                  <a:pt x="20447" y="5044"/>
                  <a:pt x="19902" y="7237"/>
                </a:cubicBezTo>
                <a:cubicBezTo>
                  <a:pt x="19356" y="9429"/>
                  <a:pt x="7574" y="10800"/>
                  <a:pt x="6811" y="13157"/>
                </a:cubicBezTo>
                <a:cubicBezTo>
                  <a:pt x="6047" y="15515"/>
                  <a:pt x="13465" y="21161"/>
                  <a:pt x="15320" y="21381"/>
                </a:cubicBezTo>
                <a:cubicBezTo>
                  <a:pt x="17174" y="21600"/>
                  <a:pt x="20229" y="17050"/>
                  <a:pt x="17938" y="14473"/>
                </a:cubicBezTo>
                <a:cubicBezTo>
                  <a:pt x="15647" y="11896"/>
                  <a:pt x="4302" y="8169"/>
                  <a:pt x="1574" y="5921"/>
                </a:cubicBezTo>
                <a:cubicBezTo>
                  <a:pt x="-1153" y="3673"/>
                  <a:pt x="211" y="2330"/>
                  <a:pt x="1574" y="987"/>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5143" name="AutoShape 23"/>
          <p:cNvSpPr>
            <a:spLocks/>
          </p:cNvSpPr>
          <p:nvPr/>
        </p:nvSpPr>
        <p:spPr bwMode="auto">
          <a:xfrm>
            <a:off x="9936163" y="2836069"/>
            <a:ext cx="849313" cy="355600"/>
          </a:xfrm>
          <a:custGeom>
            <a:avLst/>
            <a:gdLst>
              <a:gd name="T0" fmla="+- 0 10894 189"/>
              <a:gd name="T1" fmla="*/ T0 w 21411"/>
              <a:gd name="T2" fmla="*/ 10470 h 20940"/>
              <a:gd name="T3" fmla="+- 0 10894 189"/>
              <a:gd name="T4" fmla="*/ T3 w 21411"/>
              <a:gd name="T5" fmla="*/ 10470 h 20940"/>
              <a:gd name="T6" fmla="+- 0 10894 189"/>
              <a:gd name="T7" fmla="*/ T6 w 21411"/>
              <a:gd name="T8" fmla="*/ 10470 h 20940"/>
              <a:gd name="T9" fmla="+- 0 10894 189"/>
              <a:gd name="T10" fmla="*/ T9 w 21411"/>
              <a:gd name="T11" fmla="*/ 10470 h 20940"/>
            </a:gdLst>
            <a:ahLst/>
            <a:cxnLst>
              <a:cxn ang="0">
                <a:pos x="T1" y="T2"/>
              </a:cxn>
              <a:cxn ang="0">
                <a:pos x="T4" y="T5"/>
              </a:cxn>
              <a:cxn ang="0">
                <a:pos x="T7" y="T8"/>
              </a:cxn>
              <a:cxn ang="0">
                <a:pos x="T10" y="T11"/>
              </a:cxn>
            </a:cxnLst>
            <a:rect l="0" t="0" r="r" b="b"/>
            <a:pathLst>
              <a:path w="21411" h="20940">
                <a:moveTo>
                  <a:pt x="19294" y="13729"/>
                </a:moveTo>
                <a:cubicBezTo>
                  <a:pt x="17001" y="11212"/>
                  <a:pt x="14708" y="8695"/>
                  <a:pt x="12473" y="9885"/>
                </a:cubicBezTo>
                <a:cubicBezTo>
                  <a:pt x="10239" y="11075"/>
                  <a:pt x="7965" y="20136"/>
                  <a:pt x="5887" y="20868"/>
                </a:cubicBezTo>
                <a:cubicBezTo>
                  <a:pt x="3810" y="21600"/>
                  <a:pt x="-189" y="16566"/>
                  <a:pt x="7" y="14278"/>
                </a:cubicBezTo>
                <a:cubicBezTo>
                  <a:pt x="203" y="11990"/>
                  <a:pt x="4554" y="6498"/>
                  <a:pt x="7063" y="7139"/>
                </a:cubicBezTo>
                <a:cubicBezTo>
                  <a:pt x="9572" y="7780"/>
                  <a:pt x="12669" y="19312"/>
                  <a:pt x="15060" y="18122"/>
                </a:cubicBezTo>
                <a:cubicBezTo>
                  <a:pt x="17452" y="16932"/>
                  <a:pt x="19431" y="8466"/>
                  <a:pt x="21411" y="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5144" name="AutoShape 24"/>
          <p:cNvSpPr>
            <a:spLocks/>
          </p:cNvSpPr>
          <p:nvPr/>
        </p:nvSpPr>
        <p:spPr bwMode="auto">
          <a:xfrm>
            <a:off x="8690769" y="468471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45" name="AutoShape 25"/>
          <p:cNvSpPr>
            <a:spLocks/>
          </p:cNvSpPr>
          <p:nvPr/>
        </p:nvSpPr>
        <p:spPr bwMode="auto">
          <a:xfrm>
            <a:off x="7821613" y="468471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46" name="AutoShape 26"/>
          <p:cNvSpPr>
            <a:spLocks/>
          </p:cNvSpPr>
          <p:nvPr/>
        </p:nvSpPr>
        <p:spPr bwMode="auto">
          <a:xfrm>
            <a:off x="8686007" y="4945857"/>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47" name="AutoShape 27"/>
          <p:cNvSpPr>
            <a:spLocks/>
          </p:cNvSpPr>
          <p:nvPr/>
        </p:nvSpPr>
        <p:spPr bwMode="auto">
          <a:xfrm>
            <a:off x="10175082" y="538559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48" name="AutoShape 28"/>
          <p:cNvSpPr>
            <a:spLocks/>
          </p:cNvSpPr>
          <p:nvPr/>
        </p:nvSpPr>
        <p:spPr bwMode="auto">
          <a:xfrm>
            <a:off x="10741819" y="566340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49" name="AutoShape 29"/>
          <p:cNvSpPr>
            <a:spLocks/>
          </p:cNvSpPr>
          <p:nvPr/>
        </p:nvSpPr>
        <p:spPr bwMode="auto">
          <a:xfrm>
            <a:off x="10741819" y="595550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50" name="AutoShape 30"/>
          <p:cNvSpPr>
            <a:spLocks/>
          </p:cNvSpPr>
          <p:nvPr/>
        </p:nvSpPr>
        <p:spPr bwMode="auto">
          <a:xfrm>
            <a:off x="11433175" y="595550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51" name="AutoShape 31"/>
          <p:cNvSpPr>
            <a:spLocks/>
          </p:cNvSpPr>
          <p:nvPr/>
        </p:nvSpPr>
        <p:spPr bwMode="auto">
          <a:xfrm>
            <a:off x="10175082" y="566340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52" name="AutoShape 32"/>
          <p:cNvSpPr>
            <a:spLocks/>
          </p:cNvSpPr>
          <p:nvPr/>
        </p:nvSpPr>
        <p:spPr bwMode="auto">
          <a:xfrm>
            <a:off x="9225757" y="520065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53" name="AutoShape 33"/>
          <p:cNvSpPr>
            <a:spLocks/>
          </p:cNvSpPr>
          <p:nvPr/>
        </p:nvSpPr>
        <p:spPr bwMode="auto">
          <a:xfrm>
            <a:off x="9225757" y="4945857"/>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54" name="AutoShape 34"/>
          <p:cNvSpPr>
            <a:spLocks/>
          </p:cNvSpPr>
          <p:nvPr/>
        </p:nvSpPr>
        <p:spPr bwMode="auto">
          <a:xfrm>
            <a:off x="7821613" y="53506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55" name="AutoShape 35"/>
          <p:cNvSpPr>
            <a:spLocks/>
          </p:cNvSpPr>
          <p:nvPr/>
        </p:nvSpPr>
        <p:spPr bwMode="auto">
          <a:xfrm>
            <a:off x="11433175" y="52578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56" name="Oval 36"/>
          <p:cNvSpPr>
            <a:spLocks/>
          </p:cNvSpPr>
          <p:nvPr/>
        </p:nvSpPr>
        <p:spPr bwMode="auto">
          <a:xfrm>
            <a:off x="7781925" y="4460082"/>
            <a:ext cx="224632"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57" name="Oval 37"/>
          <p:cNvSpPr>
            <a:spLocks/>
          </p:cNvSpPr>
          <p:nvPr/>
        </p:nvSpPr>
        <p:spPr bwMode="auto">
          <a:xfrm>
            <a:off x="11393488" y="5018882"/>
            <a:ext cx="224632"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5158" name="Group 38"/>
          <p:cNvGrpSpPr>
            <a:grpSpLocks/>
          </p:cNvGrpSpPr>
          <p:nvPr/>
        </p:nvGrpSpPr>
        <p:grpSpPr bwMode="auto">
          <a:xfrm>
            <a:off x="8006557" y="4586288"/>
            <a:ext cx="180181" cy="197644"/>
            <a:chOff x="-1" y="0"/>
            <a:chExt cx="360003" cy="394947"/>
          </a:xfrm>
        </p:grpSpPr>
        <p:pic>
          <p:nvPicPr>
            <p:cNvPr id="5159" name="Picture 39"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60" name="Picture 40"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61" name="AutoShape 41"/>
          <p:cNvSpPr>
            <a:spLocks/>
          </p:cNvSpPr>
          <p:nvPr/>
        </p:nvSpPr>
        <p:spPr bwMode="auto">
          <a:xfrm>
            <a:off x="8220075" y="4714082"/>
            <a:ext cx="1427163" cy="796925"/>
          </a:xfrm>
          <a:custGeom>
            <a:avLst/>
            <a:gdLst>
              <a:gd name="T0" fmla="*/ 10800 w 21600"/>
              <a:gd name="T1" fmla="+- 0 10773 613"/>
              <a:gd name="T2" fmla="*/ 10773 h 20321"/>
              <a:gd name="T3" fmla="*/ 10800 w 21600"/>
              <a:gd name="T4" fmla="+- 0 10773 613"/>
              <a:gd name="T5" fmla="*/ 10773 h 20321"/>
              <a:gd name="T6" fmla="*/ 10800 w 21600"/>
              <a:gd name="T7" fmla="+- 0 10773 613"/>
              <a:gd name="T8" fmla="*/ 10773 h 20321"/>
              <a:gd name="T9" fmla="*/ 10800 w 21600"/>
              <a:gd name="T10" fmla="+- 0 10773 613"/>
              <a:gd name="T11" fmla="*/ 10773 h 20321"/>
            </a:gdLst>
            <a:ahLst/>
            <a:cxnLst>
              <a:cxn ang="0">
                <a:pos x="T0" y="T2"/>
              </a:cxn>
              <a:cxn ang="0">
                <a:pos x="T3" y="T5"/>
              </a:cxn>
              <a:cxn ang="0">
                <a:pos x="T6" y="T8"/>
              </a:cxn>
              <a:cxn ang="0">
                <a:pos x="T9" y="T11"/>
              </a:cxn>
            </a:cxnLst>
            <a:rect l="0" t="0" r="r" b="b"/>
            <a:pathLst>
              <a:path w="21600" h="20321">
                <a:moveTo>
                  <a:pt x="0" y="655"/>
                </a:moveTo>
                <a:cubicBezTo>
                  <a:pt x="2141" y="21"/>
                  <a:pt x="4282" y="-613"/>
                  <a:pt x="5224" y="1131"/>
                </a:cubicBezTo>
                <a:cubicBezTo>
                  <a:pt x="6165" y="2875"/>
                  <a:pt x="4706" y="9176"/>
                  <a:pt x="5647" y="11118"/>
                </a:cubicBezTo>
                <a:cubicBezTo>
                  <a:pt x="6588" y="13060"/>
                  <a:pt x="9765" y="12902"/>
                  <a:pt x="10871" y="12783"/>
                </a:cubicBezTo>
                <a:cubicBezTo>
                  <a:pt x="11976" y="12664"/>
                  <a:pt x="11718" y="10682"/>
                  <a:pt x="12282" y="10405"/>
                </a:cubicBezTo>
                <a:cubicBezTo>
                  <a:pt x="12847" y="10128"/>
                  <a:pt x="13929" y="9493"/>
                  <a:pt x="14259" y="11118"/>
                </a:cubicBezTo>
                <a:cubicBezTo>
                  <a:pt x="14588" y="12743"/>
                  <a:pt x="13035" y="19322"/>
                  <a:pt x="14259" y="20155"/>
                </a:cubicBezTo>
                <a:cubicBezTo>
                  <a:pt x="15482" y="20987"/>
                  <a:pt x="18541" y="18550"/>
                  <a:pt x="21600" y="16112"/>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5162" name="Line 42"/>
          <p:cNvSpPr>
            <a:spLocks noChangeShapeType="1"/>
          </p:cNvSpPr>
          <p:nvPr/>
        </p:nvSpPr>
        <p:spPr bwMode="auto">
          <a:xfrm flipV="1">
            <a:off x="9647238" y="5131594"/>
            <a:ext cx="1746250" cy="21907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63" name="AutoShape 43"/>
          <p:cNvSpPr>
            <a:spLocks/>
          </p:cNvSpPr>
          <p:nvPr/>
        </p:nvSpPr>
        <p:spPr bwMode="auto">
          <a:xfrm>
            <a:off x="10394157" y="5224463"/>
            <a:ext cx="1335881" cy="1088232"/>
          </a:xfrm>
          <a:custGeom>
            <a:avLst/>
            <a:gdLst>
              <a:gd name="T0" fmla="+- 0 10789 124"/>
              <a:gd name="T1" fmla="*/ T0 w 21331"/>
              <a:gd name="T2" fmla="*/ 10425 h 20851"/>
              <a:gd name="T3" fmla="+- 0 10789 124"/>
              <a:gd name="T4" fmla="*/ T3 w 21331"/>
              <a:gd name="T5" fmla="*/ 10425 h 20851"/>
              <a:gd name="T6" fmla="+- 0 10789 124"/>
              <a:gd name="T7" fmla="*/ T6 w 21331"/>
              <a:gd name="T8" fmla="*/ 10425 h 20851"/>
              <a:gd name="T9" fmla="+- 0 10789 124"/>
              <a:gd name="T10" fmla="*/ T9 w 21331"/>
              <a:gd name="T11" fmla="*/ 10425 h 20851"/>
            </a:gdLst>
            <a:ahLst/>
            <a:cxnLst>
              <a:cxn ang="0">
                <a:pos x="T1" y="T2"/>
              </a:cxn>
              <a:cxn ang="0">
                <a:pos x="T4" y="T5"/>
              </a:cxn>
              <a:cxn ang="0">
                <a:pos x="T7" y="T8"/>
              </a:cxn>
              <a:cxn ang="0">
                <a:pos x="T10" y="T11"/>
              </a:cxn>
            </a:cxnLst>
            <a:rect l="0" t="0" r="r" b="b"/>
            <a:pathLst>
              <a:path w="21331" h="20851">
                <a:moveTo>
                  <a:pt x="17876" y="0"/>
                </a:moveTo>
                <a:cubicBezTo>
                  <a:pt x="18782" y="819"/>
                  <a:pt x="19688" y="1639"/>
                  <a:pt x="20259" y="3575"/>
                </a:cubicBezTo>
                <a:cubicBezTo>
                  <a:pt x="20830" y="5512"/>
                  <a:pt x="21476" y="8789"/>
                  <a:pt x="21302" y="11619"/>
                </a:cubicBezTo>
                <a:cubicBezTo>
                  <a:pt x="21128" y="14450"/>
                  <a:pt x="21153" y="19514"/>
                  <a:pt x="19217" y="20557"/>
                </a:cubicBezTo>
                <a:cubicBezTo>
                  <a:pt x="17280" y="21600"/>
                  <a:pt x="11272" y="19663"/>
                  <a:pt x="9683" y="17876"/>
                </a:cubicBezTo>
                <a:cubicBezTo>
                  <a:pt x="8094" y="16088"/>
                  <a:pt x="10378" y="11649"/>
                  <a:pt x="9683" y="9832"/>
                </a:cubicBezTo>
                <a:cubicBezTo>
                  <a:pt x="8988" y="8014"/>
                  <a:pt x="7002" y="6495"/>
                  <a:pt x="5512" y="6972"/>
                </a:cubicBezTo>
                <a:cubicBezTo>
                  <a:pt x="4022" y="7448"/>
                  <a:pt x="1614" y="12334"/>
                  <a:pt x="745" y="12692"/>
                </a:cubicBezTo>
                <a:cubicBezTo>
                  <a:pt x="-124" y="13049"/>
                  <a:pt x="422" y="10815"/>
                  <a:pt x="298" y="9117"/>
                </a:cubicBezTo>
                <a:cubicBezTo>
                  <a:pt x="174" y="7418"/>
                  <a:pt x="87" y="4961"/>
                  <a:pt x="0" y="2503"/>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5164" name="AutoShape 44"/>
          <p:cNvSpPr>
            <a:spLocks/>
          </p:cNvSpPr>
          <p:nvPr/>
        </p:nvSpPr>
        <p:spPr bwMode="auto">
          <a:xfrm>
            <a:off x="7696994" y="4711700"/>
            <a:ext cx="112713" cy="969963"/>
          </a:xfrm>
          <a:custGeom>
            <a:avLst/>
            <a:gdLst>
              <a:gd name="T0" fmla="+- 0 11310 1021"/>
              <a:gd name="T1" fmla="*/ T0 w 20579"/>
              <a:gd name="T2" fmla="*/ 10800 h 21600"/>
              <a:gd name="T3" fmla="+- 0 11310 1021"/>
              <a:gd name="T4" fmla="*/ T3 w 20579"/>
              <a:gd name="T5" fmla="*/ 10800 h 21600"/>
              <a:gd name="T6" fmla="+- 0 11310 1021"/>
              <a:gd name="T7" fmla="*/ T6 w 20579"/>
              <a:gd name="T8" fmla="*/ 10800 h 21600"/>
              <a:gd name="T9" fmla="+- 0 11310 1021"/>
              <a:gd name="T10" fmla="*/ T9 w 20579"/>
              <a:gd name="T11" fmla="*/ 10800 h 21600"/>
            </a:gdLst>
            <a:ahLst/>
            <a:cxnLst>
              <a:cxn ang="0">
                <a:pos x="T1" y="T2"/>
              </a:cxn>
              <a:cxn ang="0">
                <a:pos x="T4" y="T5"/>
              </a:cxn>
              <a:cxn ang="0">
                <a:pos x="T7" y="T8"/>
              </a:cxn>
              <a:cxn ang="0">
                <a:pos x="T10" y="T11"/>
              </a:cxn>
            </a:cxnLst>
            <a:rect l="0" t="0" r="r" b="b"/>
            <a:pathLst>
              <a:path w="20579" h="21600">
                <a:moveTo>
                  <a:pt x="20579" y="0"/>
                </a:moveTo>
                <a:cubicBezTo>
                  <a:pt x="10916" y="2458"/>
                  <a:pt x="1253" y="4915"/>
                  <a:pt x="116" y="8515"/>
                </a:cubicBezTo>
                <a:cubicBezTo>
                  <a:pt x="-1021" y="12115"/>
                  <a:pt x="6368" y="16858"/>
                  <a:pt x="13758" y="21600"/>
                </a:cubicBezTo>
              </a:path>
            </a:pathLst>
          </a:custGeom>
          <a:noFill/>
          <a:ln w="25400" cap="flat" cmpd="sng">
            <a:solidFill>
              <a:srgbClr val="000000"/>
            </a:solidFill>
            <a:prstDash val="sys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5165" name="Line 45"/>
          <p:cNvSpPr>
            <a:spLocks noChangeShapeType="1"/>
          </p:cNvSpPr>
          <p:nvPr/>
        </p:nvSpPr>
        <p:spPr bwMode="auto">
          <a:xfrm flipH="1">
            <a:off x="7821613" y="5355432"/>
            <a:ext cx="2572544" cy="30797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66" name="Rectangle 46"/>
          <p:cNvSpPr>
            <a:spLocks/>
          </p:cNvSpPr>
          <p:nvPr/>
        </p:nvSpPr>
        <p:spPr bwMode="auto">
          <a:xfrm>
            <a:off x="402432" y="69623"/>
            <a:ext cx="6846888" cy="605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600"/>
              <a:t>TECHNIQUE</a:t>
            </a:r>
          </a:p>
        </p:txBody>
      </p:sp>
      <p:sp>
        <p:nvSpPr>
          <p:cNvPr id="5167" name="Rectangle 47"/>
          <p:cNvSpPr>
            <a:spLocks/>
          </p:cNvSpPr>
          <p:nvPr/>
        </p:nvSpPr>
        <p:spPr bwMode="auto">
          <a:xfrm>
            <a:off x="846932" y="551557"/>
            <a:ext cx="5842794"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Cat and Mouse</a:t>
            </a:r>
          </a:p>
        </p:txBody>
      </p:sp>
      <p:sp>
        <p:nvSpPr>
          <p:cNvPr id="5168" name="Rectangle 48"/>
          <p:cNvSpPr>
            <a:spLocks/>
          </p:cNvSpPr>
          <p:nvPr/>
        </p:nvSpPr>
        <p:spPr bwMode="auto">
          <a:xfrm>
            <a:off x="402432" y="1050480"/>
            <a:ext cx="6543675" cy="1897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
            </a:r>
            <a:br>
              <a:rPr lang="it-IT" altLang="it-IT" sz="3000"/>
            </a:br>
            <a:r>
              <a:rPr lang="it-IT" altLang="it-IT" sz="3000"/>
              <a:t>The blue player must guide the ball around the square while the yellow runs without the ball trying to take him</a:t>
            </a:r>
          </a:p>
        </p:txBody>
      </p:sp>
      <p:sp>
        <p:nvSpPr>
          <p:cNvPr id="5169" name="Rectangle 49"/>
          <p:cNvSpPr>
            <a:spLocks/>
          </p:cNvSpPr>
          <p:nvPr/>
        </p:nvSpPr>
        <p:spPr bwMode="auto">
          <a:xfrm>
            <a:off x="1352550" y="3436839"/>
            <a:ext cx="5337175"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Run, feints and frontal pass</a:t>
            </a:r>
          </a:p>
        </p:txBody>
      </p:sp>
      <p:sp>
        <p:nvSpPr>
          <p:cNvPr id="5170" name="Rectangle 50"/>
          <p:cNvSpPr>
            <a:spLocks/>
          </p:cNvSpPr>
          <p:nvPr/>
        </p:nvSpPr>
        <p:spPr bwMode="auto">
          <a:xfrm>
            <a:off x="402432" y="4413449"/>
            <a:ext cx="6543675" cy="1436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Blue player must run with the ball and make 2 feints on the cones and doing a frontal pass to the Yellow player</a:t>
            </a:r>
          </a:p>
        </p:txBody>
      </p:sp>
      <p:sp>
        <p:nvSpPr>
          <p:cNvPr id="5171" name="Line 51"/>
          <p:cNvSpPr>
            <a:spLocks noChangeShapeType="1"/>
          </p:cNvSpPr>
          <p:nvPr/>
        </p:nvSpPr>
        <p:spPr bwMode="auto">
          <a:xfrm>
            <a:off x="402432" y="394970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5172" name="Group 52"/>
          <p:cNvGrpSpPr>
            <a:grpSpLocks/>
          </p:cNvGrpSpPr>
          <p:nvPr/>
        </p:nvGrpSpPr>
        <p:grpSpPr bwMode="auto">
          <a:xfrm>
            <a:off x="392113" y="6448426"/>
            <a:ext cx="1275321" cy="253916"/>
            <a:chOff x="0" y="0"/>
            <a:chExt cx="2550479" cy="506269"/>
          </a:xfrm>
        </p:grpSpPr>
        <p:sp>
          <p:nvSpPr>
            <p:cNvPr id="5173" name="Rectangle 53"/>
            <p:cNvSpPr>
              <a:spLocks/>
            </p:cNvSpPr>
            <p:nvPr/>
          </p:nvSpPr>
          <p:spPr bwMode="auto">
            <a:xfrm>
              <a:off x="174973" y="0"/>
              <a:ext cx="2375506" cy="506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dirty="0">
                  <a:latin typeface="Calibri" charset="0"/>
                  <a:ea typeface="Calibri" charset="0"/>
                  <a:cs typeface="Calibri" charset="0"/>
                  <a:sym typeface="Calibri" charset="0"/>
                </a:rPr>
                <a:t>Nicole </a:t>
              </a:r>
              <a:r>
                <a:rPr lang="it-IT" altLang="it-IT" sz="1050" dirty="0">
                  <a:latin typeface="Calibri" charset="0"/>
                  <a:ea typeface="Calibri" charset="0"/>
                  <a:cs typeface="Calibri" charset="0"/>
                  <a:sym typeface="Calibri" charset="0"/>
                </a:rPr>
                <a:t>Giorgi</a:t>
              </a:r>
              <a:endParaRPr lang="it-IT" altLang="it-IT" sz="350" dirty="0">
                <a:latin typeface="Calibri" charset="0"/>
                <a:ea typeface="Calibri" charset="0"/>
                <a:cs typeface="Calibri" charset="0"/>
                <a:sym typeface="Calibri" charset="0"/>
              </a:endParaRPr>
            </a:p>
          </p:txBody>
        </p:sp>
        <p:pic>
          <p:nvPicPr>
            <p:cNvPr id="5174" name="Picture 54"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85559402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6" name="Picture 2"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7" name="Line 3"/>
          <p:cNvSpPr>
            <a:spLocks noChangeShapeType="1"/>
          </p:cNvSpPr>
          <p:nvPr/>
        </p:nvSpPr>
        <p:spPr bwMode="auto">
          <a:xfrm>
            <a:off x="402432"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48" name="Line 4"/>
          <p:cNvSpPr>
            <a:spLocks noChangeShapeType="1"/>
          </p:cNvSpPr>
          <p:nvPr/>
        </p:nvSpPr>
        <p:spPr bwMode="auto">
          <a:xfrm>
            <a:off x="402432" y="10263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49" name="Line 5"/>
          <p:cNvSpPr>
            <a:spLocks noChangeShapeType="1"/>
          </p:cNvSpPr>
          <p:nvPr/>
        </p:nvSpPr>
        <p:spPr bwMode="auto">
          <a:xfrm>
            <a:off x="402432" y="19875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0" name="Line 6"/>
          <p:cNvSpPr>
            <a:spLocks noChangeShapeType="1"/>
          </p:cNvSpPr>
          <p:nvPr/>
        </p:nvSpPr>
        <p:spPr bwMode="auto">
          <a:xfrm>
            <a:off x="402432" y="29479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1" name="Line 7"/>
          <p:cNvSpPr>
            <a:spLocks noChangeShapeType="1"/>
          </p:cNvSpPr>
          <p:nvPr/>
        </p:nvSpPr>
        <p:spPr bwMode="auto">
          <a:xfrm>
            <a:off x="402432" y="24677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2" name="Line 8"/>
          <p:cNvSpPr>
            <a:spLocks noChangeShapeType="1"/>
          </p:cNvSpPr>
          <p:nvPr/>
        </p:nvSpPr>
        <p:spPr bwMode="auto">
          <a:xfrm>
            <a:off x="402432" y="39092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3" name="Line 9"/>
          <p:cNvSpPr>
            <a:spLocks noChangeShapeType="1"/>
          </p:cNvSpPr>
          <p:nvPr/>
        </p:nvSpPr>
        <p:spPr bwMode="auto">
          <a:xfrm>
            <a:off x="402432" y="48696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4" name="Line 10"/>
          <p:cNvSpPr>
            <a:spLocks noChangeShapeType="1"/>
          </p:cNvSpPr>
          <p:nvPr/>
        </p:nvSpPr>
        <p:spPr bwMode="auto">
          <a:xfrm>
            <a:off x="402432"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5" name="Line 11"/>
          <p:cNvSpPr>
            <a:spLocks noChangeShapeType="1"/>
          </p:cNvSpPr>
          <p:nvPr/>
        </p:nvSpPr>
        <p:spPr bwMode="auto">
          <a:xfrm>
            <a:off x="402432"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6" name="Line 12"/>
          <p:cNvSpPr>
            <a:spLocks noChangeShapeType="1"/>
          </p:cNvSpPr>
          <p:nvPr/>
        </p:nvSpPr>
        <p:spPr bwMode="auto">
          <a:xfrm>
            <a:off x="402432" y="58308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7" name="AutoShape 13"/>
          <p:cNvSpPr>
            <a:spLocks/>
          </p:cNvSpPr>
          <p:nvPr/>
        </p:nvSpPr>
        <p:spPr bwMode="auto">
          <a:xfrm>
            <a:off x="9837738" y="17057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58" name="AutoShape 14"/>
          <p:cNvSpPr>
            <a:spLocks/>
          </p:cNvSpPr>
          <p:nvPr/>
        </p:nvSpPr>
        <p:spPr bwMode="auto">
          <a:xfrm>
            <a:off x="10644982" y="170656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59" name="AutoShape 15"/>
          <p:cNvSpPr>
            <a:spLocks/>
          </p:cNvSpPr>
          <p:nvPr/>
        </p:nvSpPr>
        <p:spPr bwMode="auto">
          <a:xfrm>
            <a:off x="11177588" y="170656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60" name="AutoShape 16"/>
          <p:cNvSpPr>
            <a:spLocks/>
          </p:cNvSpPr>
          <p:nvPr/>
        </p:nvSpPr>
        <p:spPr bwMode="auto">
          <a:xfrm>
            <a:off x="11177588" y="276304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61" name="AutoShape 17"/>
          <p:cNvSpPr>
            <a:spLocks/>
          </p:cNvSpPr>
          <p:nvPr/>
        </p:nvSpPr>
        <p:spPr bwMode="auto">
          <a:xfrm>
            <a:off x="9745663" y="276304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62" name="AutoShape 18"/>
          <p:cNvSpPr>
            <a:spLocks/>
          </p:cNvSpPr>
          <p:nvPr/>
        </p:nvSpPr>
        <p:spPr bwMode="auto">
          <a:xfrm>
            <a:off x="9313069" y="24677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63" name="AutoShape 19"/>
          <p:cNvSpPr>
            <a:spLocks/>
          </p:cNvSpPr>
          <p:nvPr/>
        </p:nvSpPr>
        <p:spPr bwMode="auto">
          <a:xfrm>
            <a:off x="9313069" y="276304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64" name="AutoShape 20"/>
          <p:cNvSpPr>
            <a:spLocks/>
          </p:cNvSpPr>
          <p:nvPr/>
        </p:nvSpPr>
        <p:spPr bwMode="auto">
          <a:xfrm>
            <a:off x="8855869" y="24677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65" name="AutoShape 21"/>
          <p:cNvSpPr>
            <a:spLocks/>
          </p:cNvSpPr>
          <p:nvPr/>
        </p:nvSpPr>
        <p:spPr bwMode="auto">
          <a:xfrm>
            <a:off x="8855869" y="276304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66" name="AutoShape 22"/>
          <p:cNvSpPr>
            <a:spLocks/>
          </p:cNvSpPr>
          <p:nvPr/>
        </p:nvSpPr>
        <p:spPr bwMode="auto">
          <a:xfrm>
            <a:off x="8278813" y="276304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67" name="AutoShape 23"/>
          <p:cNvSpPr>
            <a:spLocks/>
          </p:cNvSpPr>
          <p:nvPr/>
        </p:nvSpPr>
        <p:spPr bwMode="auto">
          <a:xfrm>
            <a:off x="10644982" y="198755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68" name="AutoShape 24"/>
          <p:cNvSpPr>
            <a:spLocks/>
          </p:cNvSpPr>
          <p:nvPr/>
        </p:nvSpPr>
        <p:spPr bwMode="auto">
          <a:xfrm>
            <a:off x="10208419" y="198437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69" name="AutoShape 25"/>
          <p:cNvSpPr>
            <a:spLocks/>
          </p:cNvSpPr>
          <p:nvPr/>
        </p:nvSpPr>
        <p:spPr bwMode="auto">
          <a:xfrm>
            <a:off x="10208419" y="17057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70" name="AutoShape 26"/>
          <p:cNvSpPr>
            <a:spLocks/>
          </p:cNvSpPr>
          <p:nvPr/>
        </p:nvSpPr>
        <p:spPr bwMode="auto">
          <a:xfrm>
            <a:off x="8278813" y="170656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71" name="Oval 27"/>
          <p:cNvSpPr>
            <a:spLocks/>
          </p:cNvSpPr>
          <p:nvPr/>
        </p:nvSpPr>
        <p:spPr bwMode="auto">
          <a:xfrm>
            <a:off x="7554913" y="5057775"/>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72" name="Oval 28"/>
          <p:cNvSpPr>
            <a:spLocks/>
          </p:cNvSpPr>
          <p:nvPr/>
        </p:nvSpPr>
        <p:spPr bwMode="auto">
          <a:xfrm>
            <a:off x="11362532" y="1480344"/>
            <a:ext cx="225425"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6173" name="Group 29"/>
          <p:cNvGrpSpPr>
            <a:grpSpLocks/>
          </p:cNvGrpSpPr>
          <p:nvPr/>
        </p:nvGrpSpPr>
        <p:grpSpPr bwMode="auto">
          <a:xfrm>
            <a:off x="11182350" y="1434307"/>
            <a:ext cx="180182" cy="197644"/>
            <a:chOff x="-1" y="0"/>
            <a:chExt cx="360003" cy="394947"/>
          </a:xfrm>
        </p:grpSpPr>
        <p:pic>
          <p:nvPicPr>
            <p:cNvPr id="6174" name="Picture 30"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75" name="Picture 31"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176" name="Group 32"/>
          <p:cNvGrpSpPr>
            <a:grpSpLocks/>
          </p:cNvGrpSpPr>
          <p:nvPr/>
        </p:nvGrpSpPr>
        <p:grpSpPr bwMode="auto">
          <a:xfrm>
            <a:off x="8284369" y="3074194"/>
            <a:ext cx="179388" cy="197644"/>
            <a:chOff x="-1" y="0"/>
            <a:chExt cx="360003" cy="394947"/>
          </a:xfrm>
        </p:grpSpPr>
        <p:pic>
          <p:nvPicPr>
            <p:cNvPr id="6177" name="Picture 33"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78" name="Picture 34"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179" name="AutoShape 35"/>
          <p:cNvSpPr>
            <a:spLocks/>
          </p:cNvSpPr>
          <p:nvPr/>
        </p:nvSpPr>
        <p:spPr bwMode="auto">
          <a:xfrm>
            <a:off x="9708357" y="1487488"/>
            <a:ext cx="1506538" cy="796132"/>
          </a:xfrm>
          <a:custGeom>
            <a:avLst/>
            <a:gdLst>
              <a:gd name="T0" fmla="+- 0 10881 162"/>
              <a:gd name="T1" fmla="*/ T0 w 21438"/>
              <a:gd name="T2" fmla="+- 0 10881 1099"/>
              <a:gd name="T3" fmla="*/ 10881 h 19565"/>
              <a:gd name="T4" fmla="+- 0 10881 162"/>
              <a:gd name="T5" fmla="*/ T4 w 21438"/>
              <a:gd name="T6" fmla="+- 0 10881 1099"/>
              <a:gd name="T7" fmla="*/ 10881 h 19565"/>
              <a:gd name="T8" fmla="+- 0 10881 162"/>
              <a:gd name="T9" fmla="*/ T8 w 21438"/>
              <a:gd name="T10" fmla="+- 0 10881 1099"/>
              <a:gd name="T11" fmla="*/ 10881 h 19565"/>
              <a:gd name="T12" fmla="+- 0 10881 162"/>
              <a:gd name="T13" fmla="*/ T12 w 21438"/>
              <a:gd name="T14" fmla="+- 0 10881 1099"/>
              <a:gd name="T15" fmla="*/ 10881 h 19565"/>
            </a:gdLst>
            <a:ahLst/>
            <a:cxnLst>
              <a:cxn ang="0">
                <a:pos x="T1" y="T3"/>
              </a:cxn>
              <a:cxn ang="0">
                <a:pos x="T5" y="T7"/>
              </a:cxn>
              <a:cxn ang="0">
                <a:pos x="T9" y="T11"/>
              </a:cxn>
              <a:cxn ang="0">
                <a:pos x="T13" y="T15"/>
              </a:cxn>
            </a:cxnLst>
            <a:rect l="0" t="0" r="r" b="b"/>
            <a:pathLst>
              <a:path w="21438" h="19565">
                <a:moveTo>
                  <a:pt x="21438" y="1501"/>
                </a:moveTo>
                <a:cubicBezTo>
                  <a:pt x="20497" y="201"/>
                  <a:pt x="19557" y="-1099"/>
                  <a:pt x="19181" y="1501"/>
                </a:cubicBezTo>
                <a:cubicBezTo>
                  <a:pt x="18804" y="4100"/>
                  <a:pt x="19358" y="14346"/>
                  <a:pt x="19181" y="17099"/>
                </a:cubicBezTo>
                <a:cubicBezTo>
                  <a:pt x="19004" y="19851"/>
                  <a:pt x="18384" y="20501"/>
                  <a:pt x="18118" y="18016"/>
                </a:cubicBezTo>
                <a:cubicBezTo>
                  <a:pt x="17853" y="15531"/>
                  <a:pt x="18251" y="4941"/>
                  <a:pt x="17587" y="2189"/>
                </a:cubicBezTo>
                <a:cubicBezTo>
                  <a:pt x="16923" y="-564"/>
                  <a:pt x="14931" y="1577"/>
                  <a:pt x="14135" y="1501"/>
                </a:cubicBezTo>
                <a:cubicBezTo>
                  <a:pt x="13338" y="1424"/>
                  <a:pt x="13050" y="-908"/>
                  <a:pt x="12807" y="1730"/>
                </a:cubicBezTo>
                <a:cubicBezTo>
                  <a:pt x="12563" y="4368"/>
                  <a:pt x="12873" y="14652"/>
                  <a:pt x="12674" y="17328"/>
                </a:cubicBezTo>
                <a:cubicBezTo>
                  <a:pt x="12475" y="20004"/>
                  <a:pt x="11767" y="20310"/>
                  <a:pt x="11612" y="17787"/>
                </a:cubicBezTo>
                <a:cubicBezTo>
                  <a:pt x="11457" y="15263"/>
                  <a:pt x="12254" y="5094"/>
                  <a:pt x="11745" y="2189"/>
                </a:cubicBezTo>
                <a:cubicBezTo>
                  <a:pt x="11236" y="-717"/>
                  <a:pt x="10306" y="201"/>
                  <a:pt x="8558" y="354"/>
                </a:cubicBezTo>
                <a:cubicBezTo>
                  <a:pt x="6809" y="507"/>
                  <a:pt x="2671" y="2495"/>
                  <a:pt x="1254" y="3106"/>
                </a:cubicBezTo>
                <a:cubicBezTo>
                  <a:pt x="-162" y="3718"/>
                  <a:pt x="-51" y="3871"/>
                  <a:pt x="59" y="4024"/>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180" name="AutoShape 36"/>
          <p:cNvSpPr>
            <a:spLocks/>
          </p:cNvSpPr>
          <p:nvPr/>
        </p:nvSpPr>
        <p:spPr bwMode="auto">
          <a:xfrm>
            <a:off x="8490744" y="2440782"/>
            <a:ext cx="1548606" cy="802481"/>
          </a:xfrm>
          <a:custGeom>
            <a:avLst/>
            <a:gdLst>
              <a:gd name="T0" fmla="*/ 10800 w 21600"/>
              <a:gd name="T1" fmla="+- 0 10393 703"/>
              <a:gd name="T2" fmla="*/ 10393 h 19381"/>
              <a:gd name="T3" fmla="*/ 10800 w 21600"/>
              <a:gd name="T4" fmla="+- 0 10393 703"/>
              <a:gd name="T5" fmla="*/ 10393 h 19381"/>
              <a:gd name="T6" fmla="*/ 10800 w 21600"/>
              <a:gd name="T7" fmla="+- 0 10393 703"/>
              <a:gd name="T8" fmla="*/ 10393 h 19381"/>
              <a:gd name="T9" fmla="*/ 10800 w 21600"/>
              <a:gd name="T10" fmla="+- 0 10393 703"/>
              <a:gd name="T11" fmla="*/ 10393 h 19381"/>
            </a:gdLst>
            <a:ahLst/>
            <a:cxnLst>
              <a:cxn ang="0">
                <a:pos x="T0" y="T2"/>
              </a:cxn>
              <a:cxn ang="0">
                <a:pos x="T3" y="T5"/>
              </a:cxn>
              <a:cxn ang="0">
                <a:pos x="T6" y="T8"/>
              </a:cxn>
              <a:cxn ang="0">
                <a:pos x="T9" y="T11"/>
              </a:cxn>
            </a:cxnLst>
            <a:rect l="0" t="0" r="r" b="b"/>
            <a:pathLst>
              <a:path w="21600" h="19381">
                <a:moveTo>
                  <a:pt x="0" y="18117"/>
                </a:moveTo>
                <a:cubicBezTo>
                  <a:pt x="1225" y="19019"/>
                  <a:pt x="2451" y="19920"/>
                  <a:pt x="2863" y="17666"/>
                </a:cubicBezTo>
                <a:cubicBezTo>
                  <a:pt x="3275" y="15412"/>
                  <a:pt x="2320" y="7111"/>
                  <a:pt x="2472" y="4594"/>
                </a:cubicBezTo>
                <a:cubicBezTo>
                  <a:pt x="2624" y="2077"/>
                  <a:pt x="3513" y="499"/>
                  <a:pt x="3773" y="2565"/>
                </a:cubicBezTo>
                <a:cubicBezTo>
                  <a:pt x="4034" y="4631"/>
                  <a:pt x="3578" y="14436"/>
                  <a:pt x="4034" y="16990"/>
                </a:cubicBezTo>
                <a:cubicBezTo>
                  <a:pt x="4489" y="19545"/>
                  <a:pt x="5530" y="17779"/>
                  <a:pt x="6506" y="17892"/>
                </a:cubicBezTo>
                <a:cubicBezTo>
                  <a:pt x="7482" y="18004"/>
                  <a:pt x="9477" y="20334"/>
                  <a:pt x="9889" y="17666"/>
                </a:cubicBezTo>
                <a:cubicBezTo>
                  <a:pt x="10301" y="14999"/>
                  <a:pt x="8827" y="4481"/>
                  <a:pt x="8978" y="1889"/>
                </a:cubicBezTo>
                <a:cubicBezTo>
                  <a:pt x="9130" y="-703"/>
                  <a:pt x="10453" y="-628"/>
                  <a:pt x="10800" y="2114"/>
                </a:cubicBezTo>
                <a:cubicBezTo>
                  <a:pt x="11147" y="4857"/>
                  <a:pt x="10041" y="15788"/>
                  <a:pt x="11060" y="18343"/>
                </a:cubicBezTo>
                <a:cubicBezTo>
                  <a:pt x="12080" y="20897"/>
                  <a:pt x="15159" y="18004"/>
                  <a:pt x="16916" y="17441"/>
                </a:cubicBezTo>
                <a:cubicBezTo>
                  <a:pt x="18672" y="16878"/>
                  <a:pt x="20136" y="15920"/>
                  <a:pt x="21600" y="14962"/>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181" name="Line 37"/>
          <p:cNvSpPr>
            <a:spLocks noChangeShapeType="1"/>
          </p:cNvSpPr>
          <p:nvPr/>
        </p:nvSpPr>
        <p:spPr bwMode="auto">
          <a:xfrm flipH="1" flipV="1">
            <a:off x="9313069" y="1706563"/>
            <a:ext cx="726281" cy="1367632"/>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82" name="Line 38"/>
          <p:cNvSpPr>
            <a:spLocks noChangeShapeType="1"/>
          </p:cNvSpPr>
          <p:nvPr/>
        </p:nvSpPr>
        <p:spPr bwMode="auto">
          <a:xfrm>
            <a:off x="9745663" y="1705769"/>
            <a:ext cx="647700" cy="136842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83" name="Line 39"/>
          <p:cNvSpPr>
            <a:spLocks noChangeShapeType="1"/>
          </p:cNvSpPr>
          <p:nvPr/>
        </p:nvSpPr>
        <p:spPr bwMode="auto">
          <a:xfrm>
            <a:off x="10057607" y="3069432"/>
            <a:ext cx="354806" cy="27781"/>
          </a:xfrm>
          <a:prstGeom prst="line">
            <a:avLst/>
          </a:prstGeom>
          <a:noFill/>
          <a:ln w="25400" cap="flat" cmpd="sng">
            <a:solidFill>
              <a:srgbClr val="000000"/>
            </a:solidFill>
            <a:prstDash val="sys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84" name="Line 40"/>
          <p:cNvSpPr>
            <a:spLocks noChangeShapeType="1"/>
          </p:cNvSpPr>
          <p:nvPr/>
        </p:nvSpPr>
        <p:spPr bwMode="auto">
          <a:xfrm flipV="1">
            <a:off x="9305925" y="1624013"/>
            <a:ext cx="384175" cy="53975"/>
          </a:xfrm>
          <a:prstGeom prst="line">
            <a:avLst/>
          </a:prstGeom>
          <a:noFill/>
          <a:ln w="25400" cap="flat" cmpd="sng">
            <a:solidFill>
              <a:srgbClr val="000000"/>
            </a:solidFill>
            <a:prstDash val="sys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85" name="AutoShape 41"/>
          <p:cNvSpPr>
            <a:spLocks/>
          </p:cNvSpPr>
          <p:nvPr/>
        </p:nvSpPr>
        <p:spPr bwMode="auto">
          <a:xfrm>
            <a:off x="10440194" y="1856582"/>
            <a:ext cx="1055688" cy="1261269"/>
          </a:xfrm>
          <a:custGeom>
            <a:avLst/>
            <a:gdLst>
              <a:gd name="T0" fmla="*/ 10592 w 21185"/>
              <a:gd name="T1" fmla="*/ 10660 h 21321"/>
              <a:gd name="T2" fmla="*/ 10592 w 21185"/>
              <a:gd name="T3" fmla="*/ 10660 h 21321"/>
              <a:gd name="T4" fmla="*/ 10592 w 21185"/>
              <a:gd name="T5" fmla="*/ 10660 h 21321"/>
              <a:gd name="T6" fmla="*/ 10592 w 21185"/>
              <a:gd name="T7" fmla="*/ 10660 h 21321"/>
            </a:gdLst>
            <a:ahLst/>
            <a:cxnLst>
              <a:cxn ang="0">
                <a:pos x="T0" y="T1"/>
              </a:cxn>
              <a:cxn ang="0">
                <a:pos x="T2" y="T3"/>
              </a:cxn>
              <a:cxn ang="0">
                <a:pos x="T4" y="T5"/>
              </a:cxn>
              <a:cxn ang="0">
                <a:pos x="T6" y="T7"/>
              </a:cxn>
            </a:cxnLst>
            <a:rect l="0" t="0" r="r" b="b"/>
            <a:pathLst>
              <a:path w="21185" h="21321">
                <a:moveTo>
                  <a:pt x="0" y="20969"/>
                </a:moveTo>
                <a:cubicBezTo>
                  <a:pt x="2544" y="20312"/>
                  <a:pt x="5088" y="19655"/>
                  <a:pt x="7679" y="19708"/>
                </a:cubicBezTo>
                <a:cubicBezTo>
                  <a:pt x="10269" y="19761"/>
                  <a:pt x="13360" y="21600"/>
                  <a:pt x="15545" y="21285"/>
                </a:cubicBezTo>
                <a:cubicBezTo>
                  <a:pt x="17729" y="20969"/>
                  <a:pt x="19977" y="21363"/>
                  <a:pt x="20788" y="17816"/>
                </a:cubicBezTo>
                <a:cubicBezTo>
                  <a:pt x="21600" y="14269"/>
                  <a:pt x="21007" y="7134"/>
                  <a:pt x="20414"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186" name="AutoShape 42"/>
          <p:cNvSpPr>
            <a:spLocks/>
          </p:cNvSpPr>
          <p:nvPr/>
        </p:nvSpPr>
        <p:spPr bwMode="auto">
          <a:xfrm>
            <a:off x="8128794" y="1575594"/>
            <a:ext cx="1127125" cy="1307306"/>
          </a:xfrm>
          <a:custGeom>
            <a:avLst/>
            <a:gdLst>
              <a:gd name="T0" fmla="+- 0 10912 225"/>
              <a:gd name="T1" fmla="*/ T0 w 21375"/>
              <a:gd name="T2" fmla="+- 0 10857 115"/>
              <a:gd name="T3" fmla="*/ 10857 h 21485"/>
              <a:gd name="T4" fmla="+- 0 10912 225"/>
              <a:gd name="T5" fmla="*/ T4 w 21375"/>
              <a:gd name="T6" fmla="+- 0 10857 115"/>
              <a:gd name="T7" fmla="*/ 10857 h 21485"/>
              <a:gd name="T8" fmla="+- 0 10912 225"/>
              <a:gd name="T9" fmla="*/ T8 w 21375"/>
              <a:gd name="T10" fmla="+- 0 10857 115"/>
              <a:gd name="T11" fmla="*/ 10857 h 21485"/>
              <a:gd name="T12" fmla="+- 0 10912 225"/>
              <a:gd name="T13" fmla="*/ T12 w 21375"/>
              <a:gd name="T14" fmla="+- 0 10857 115"/>
              <a:gd name="T15" fmla="*/ 10857 h 21485"/>
            </a:gdLst>
            <a:ahLst/>
            <a:cxnLst>
              <a:cxn ang="0">
                <a:pos x="T1" y="T3"/>
              </a:cxn>
              <a:cxn ang="0">
                <a:pos x="T5" y="T7"/>
              </a:cxn>
              <a:cxn ang="0">
                <a:pos x="T9" y="T11"/>
              </a:cxn>
              <a:cxn ang="0">
                <a:pos x="T13" y="T15"/>
              </a:cxn>
            </a:cxnLst>
            <a:rect l="0" t="0" r="r" b="b"/>
            <a:pathLst>
              <a:path w="21375" h="21485">
                <a:moveTo>
                  <a:pt x="21375" y="1547"/>
                </a:moveTo>
                <a:cubicBezTo>
                  <a:pt x="19457" y="716"/>
                  <a:pt x="17539" y="-115"/>
                  <a:pt x="15355" y="13"/>
                </a:cubicBezTo>
                <a:cubicBezTo>
                  <a:pt x="13172" y="141"/>
                  <a:pt x="10368" y="2058"/>
                  <a:pt x="8273" y="2313"/>
                </a:cubicBezTo>
                <a:cubicBezTo>
                  <a:pt x="6178" y="2569"/>
                  <a:pt x="4142" y="1316"/>
                  <a:pt x="2785" y="1547"/>
                </a:cubicBezTo>
                <a:cubicBezTo>
                  <a:pt x="1427" y="1777"/>
                  <a:pt x="483" y="371"/>
                  <a:pt x="129" y="3694"/>
                </a:cubicBezTo>
                <a:cubicBezTo>
                  <a:pt x="-225" y="7017"/>
                  <a:pt x="218" y="14251"/>
                  <a:pt x="660" y="21485"/>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187" name="Rectangle 43"/>
          <p:cNvSpPr>
            <a:spLocks/>
          </p:cNvSpPr>
          <p:nvPr/>
        </p:nvSpPr>
        <p:spPr bwMode="auto">
          <a:xfrm>
            <a:off x="867569" y="551557"/>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Indian dribbling</a:t>
            </a:r>
          </a:p>
        </p:txBody>
      </p:sp>
      <p:sp>
        <p:nvSpPr>
          <p:cNvPr id="6188" name="AutoShape 44"/>
          <p:cNvSpPr>
            <a:spLocks/>
          </p:cNvSpPr>
          <p:nvPr/>
        </p:nvSpPr>
        <p:spPr bwMode="auto">
          <a:xfrm>
            <a:off x="8054182" y="517048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89" name="AutoShape 45"/>
          <p:cNvSpPr>
            <a:spLocks/>
          </p:cNvSpPr>
          <p:nvPr/>
        </p:nvSpPr>
        <p:spPr bwMode="auto">
          <a:xfrm>
            <a:off x="9604375" y="5923757"/>
            <a:ext cx="185738"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90" name="AutoShape 46"/>
          <p:cNvSpPr>
            <a:spLocks/>
          </p:cNvSpPr>
          <p:nvPr/>
        </p:nvSpPr>
        <p:spPr bwMode="auto">
          <a:xfrm>
            <a:off x="9560719" y="44997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91" name="AutoShape 47"/>
          <p:cNvSpPr>
            <a:spLocks/>
          </p:cNvSpPr>
          <p:nvPr/>
        </p:nvSpPr>
        <p:spPr bwMode="auto">
          <a:xfrm>
            <a:off x="10992644" y="517048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92" name="Oval 48"/>
          <p:cNvSpPr>
            <a:spLocks/>
          </p:cNvSpPr>
          <p:nvPr/>
        </p:nvSpPr>
        <p:spPr bwMode="auto">
          <a:xfrm>
            <a:off x="8004969" y="2962275"/>
            <a:ext cx="224631"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93" name="Oval 49"/>
          <p:cNvSpPr>
            <a:spLocks/>
          </p:cNvSpPr>
          <p:nvPr/>
        </p:nvSpPr>
        <p:spPr bwMode="auto">
          <a:xfrm>
            <a:off x="7779544" y="5283200"/>
            <a:ext cx="225425"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94" name="AutoShape 50"/>
          <p:cNvSpPr>
            <a:spLocks/>
          </p:cNvSpPr>
          <p:nvPr/>
        </p:nvSpPr>
        <p:spPr bwMode="auto">
          <a:xfrm>
            <a:off x="8004969" y="5476875"/>
            <a:ext cx="1903413" cy="7929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482" y="5315"/>
                  <a:pt x="2965" y="10631"/>
                  <a:pt x="6565" y="14231"/>
                </a:cubicBezTo>
                <a:cubicBezTo>
                  <a:pt x="10165" y="17831"/>
                  <a:pt x="15882" y="19715"/>
                  <a:pt x="21600" y="2160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195" name="AutoShape 51"/>
          <p:cNvSpPr>
            <a:spLocks/>
          </p:cNvSpPr>
          <p:nvPr/>
        </p:nvSpPr>
        <p:spPr bwMode="auto">
          <a:xfrm>
            <a:off x="9628982" y="4403725"/>
            <a:ext cx="1754188" cy="877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9896" y="17196"/>
                  <a:pt x="18191" y="12791"/>
                  <a:pt x="14591" y="9191"/>
                </a:cubicBezTo>
                <a:cubicBezTo>
                  <a:pt x="10991" y="5591"/>
                  <a:pt x="5496" y="2796"/>
                  <a:pt x="0" y="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196" name="Line 52"/>
          <p:cNvSpPr>
            <a:spLocks noChangeShapeType="1"/>
          </p:cNvSpPr>
          <p:nvPr/>
        </p:nvSpPr>
        <p:spPr bwMode="auto">
          <a:xfrm flipH="1" flipV="1">
            <a:off x="9498013" y="4499769"/>
            <a:ext cx="432594" cy="177006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97" name="Oval 53"/>
          <p:cNvSpPr>
            <a:spLocks/>
          </p:cNvSpPr>
          <p:nvPr/>
        </p:nvSpPr>
        <p:spPr bwMode="auto">
          <a:xfrm>
            <a:off x="7892257" y="5355432"/>
            <a:ext cx="224631"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98" name="AutoShape 54"/>
          <p:cNvSpPr>
            <a:spLocks/>
          </p:cNvSpPr>
          <p:nvPr/>
        </p:nvSpPr>
        <p:spPr bwMode="auto">
          <a:xfrm rot="6634199">
            <a:off x="10009188" y="5453063"/>
            <a:ext cx="1212056" cy="877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9896" y="17196"/>
                  <a:pt x="18191" y="12791"/>
                  <a:pt x="14591" y="9191"/>
                </a:cubicBezTo>
                <a:cubicBezTo>
                  <a:pt x="10991" y="5591"/>
                  <a:pt x="5496" y="2796"/>
                  <a:pt x="0" y="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199" name="AutoShape 55"/>
          <p:cNvSpPr>
            <a:spLocks/>
          </p:cNvSpPr>
          <p:nvPr/>
        </p:nvSpPr>
        <p:spPr bwMode="auto">
          <a:xfrm rot="8230553">
            <a:off x="7801769" y="4428332"/>
            <a:ext cx="1705769" cy="6405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482" y="5315"/>
                  <a:pt x="2965" y="10631"/>
                  <a:pt x="6565" y="14231"/>
                </a:cubicBezTo>
                <a:cubicBezTo>
                  <a:pt x="10165" y="17831"/>
                  <a:pt x="15882" y="19715"/>
                  <a:pt x="21600" y="2160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200" name="Rectangle 56"/>
          <p:cNvSpPr>
            <a:spLocks/>
          </p:cNvSpPr>
          <p:nvPr/>
        </p:nvSpPr>
        <p:spPr bwMode="auto">
          <a:xfrm>
            <a:off x="1492250" y="3351114"/>
            <a:ext cx="5038725"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Run, Pass and Receive</a:t>
            </a:r>
          </a:p>
        </p:txBody>
      </p:sp>
      <p:sp>
        <p:nvSpPr>
          <p:cNvPr id="6201" name="Rectangle 57"/>
          <p:cNvSpPr>
            <a:spLocks/>
          </p:cNvSpPr>
          <p:nvPr/>
        </p:nvSpPr>
        <p:spPr bwMode="auto">
          <a:xfrm>
            <a:off x="402432" y="1294805"/>
            <a:ext cx="6543675" cy="1436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The blue and yellow start simultaneously , 2 dribbling , exchanging the ball and go to the next station</a:t>
            </a:r>
          </a:p>
        </p:txBody>
      </p:sp>
      <p:sp>
        <p:nvSpPr>
          <p:cNvPr id="6202" name="Oval 58"/>
          <p:cNvSpPr>
            <a:spLocks/>
          </p:cNvSpPr>
          <p:nvPr/>
        </p:nvSpPr>
        <p:spPr bwMode="auto">
          <a:xfrm>
            <a:off x="11516519" y="1762125"/>
            <a:ext cx="225425"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03" name="Oval 59"/>
          <p:cNvSpPr>
            <a:spLocks/>
          </p:cNvSpPr>
          <p:nvPr/>
        </p:nvSpPr>
        <p:spPr bwMode="auto">
          <a:xfrm>
            <a:off x="11587957" y="5130007"/>
            <a:ext cx="224631"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04" name="Oval 60"/>
          <p:cNvSpPr>
            <a:spLocks/>
          </p:cNvSpPr>
          <p:nvPr/>
        </p:nvSpPr>
        <p:spPr bwMode="auto">
          <a:xfrm>
            <a:off x="11402219" y="5338763"/>
            <a:ext cx="225425"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05" name="Oval 61"/>
          <p:cNvSpPr>
            <a:spLocks/>
          </p:cNvSpPr>
          <p:nvPr/>
        </p:nvSpPr>
        <p:spPr bwMode="auto">
          <a:xfrm>
            <a:off x="7779544" y="3021807"/>
            <a:ext cx="225425"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06" name="Rectangle 62"/>
          <p:cNvSpPr>
            <a:spLocks/>
          </p:cNvSpPr>
          <p:nvPr/>
        </p:nvSpPr>
        <p:spPr bwMode="auto">
          <a:xfrm>
            <a:off x="402432" y="3471565"/>
            <a:ext cx="6543675" cy="2359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
            </a:r>
            <a:br>
              <a:rPr lang="it-IT" altLang="it-IT" sz="3000"/>
            </a:br>
            <a:r>
              <a:rPr lang="it-IT" altLang="it-IT" sz="3000"/>
              <a:t>Blue starts with the ball and the yellow runs simultaneously , arrived at the cones the blue passes the ball to the yellow which continues its run</a:t>
            </a:r>
          </a:p>
        </p:txBody>
      </p:sp>
      <p:grpSp>
        <p:nvGrpSpPr>
          <p:cNvPr id="6207" name="Group 63"/>
          <p:cNvGrpSpPr>
            <a:grpSpLocks/>
          </p:cNvGrpSpPr>
          <p:nvPr/>
        </p:nvGrpSpPr>
        <p:grpSpPr bwMode="auto">
          <a:xfrm>
            <a:off x="392113" y="6448426"/>
            <a:ext cx="1214293" cy="307777"/>
            <a:chOff x="0" y="0"/>
            <a:chExt cx="907653" cy="297064"/>
          </a:xfrm>
        </p:grpSpPr>
        <p:sp>
          <p:nvSpPr>
            <p:cNvPr id="6208" name="Rectangle 64"/>
            <p:cNvSpPr>
              <a:spLocks/>
            </p:cNvSpPr>
            <p:nvPr/>
          </p:nvSpPr>
          <p:spPr bwMode="auto">
            <a:xfrm>
              <a:off x="174975" y="0"/>
              <a:ext cx="732678" cy="297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1400" dirty="0">
                  <a:latin typeface="Calibri" charset="0"/>
                  <a:ea typeface="Calibri" charset="0"/>
                  <a:cs typeface="Calibri" charset="0"/>
                  <a:sym typeface="Calibri" charset="0"/>
                </a:rPr>
                <a:t>Nicole Giorgi</a:t>
              </a:r>
            </a:p>
          </p:txBody>
        </p:sp>
        <p:pic>
          <p:nvPicPr>
            <p:cNvPr id="6209" name="Picture 65"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41821063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0" name="Picture 2"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1" name="Line 3"/>
          <p:cNvSpPr>
            <a:spLocks noChangeShapeType="1"/>
          </p:cNvSpPr>
          <p:nvPr/>
        </p:nvSpPr>
        <p:spPr bwMode="auto">
          <a:xfrm>
            <a:off x="402432"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2" name="Line 4"/>
          <p:cNvSpPr>
            <a:spLocks noChangeShapeType="1"/>
          </p:cNvSpPr>
          <p:nvPr/>
        </p:nvSpPr>
        <p:spPr bwMode="auto">
          <a:xfrm>
            <a:off x="402432" y="10263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3" name="Line 5"/>
          <p:cNvSpPr>
            <a:spLocks noChangeShapeType="1"/>
          </p:cNvSpPr>
          <p:nvPr/>
        </p:nvSpPr>
        <p:spPr bwMode="auto">
          <a:xfrm>
            <a:off x="402432" y="19875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4" name="Line 6"/>
          <p:cNvSpPr>
            <a:spLocks noChangeShapeType="1"/>
          </p:cNvSpPr>
          <p:nvPr/>
        </p:nvSpPr>
        <p:spPr bwMode="auto">
          <a:xfrm>
            <a:off x="402432" y="29479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5" name="Line 7"/>
          <p:cNvSpPr>
            <a:spLocks noChangeShapeType="1"/>
          </p:cNvSpPr>
          <p:nvPr/>
        </p:nvSpPr>
        <p:spPr bwMode="auto">
          <a:xfrm>
            <a:off x="402432" y="24677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6" name="Line 8"/>
          <p:cNvSpPr>
            <a:spLocks noChangeShapeType="1"/>
          </p:cNvSpPr>
          <p:nvPr/>
        </p:nvSpPr>
        <p:spPr bwMode="auto">
          <a:xfrm>
            <a:off x="402432" y="39092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7" name="Line 9"/>
          <p:cNvSpPr>
            <a:spLocks noChangeShapeType="1"/>
          </p:cNvSpPr>
          <p:nvPr/>
        </p:nvSpPr>
        <p:spPr bwMode="auto">
          <a:xfrm>
            <a:off x="402432" y="48696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8" name="Line 10"/>
          <p:cNvSpPr>
            <a:spLocks noChangeShapeType="1"/>
          </p:cNvSpPr>
          <p:nvPr/>
        </p:nvSpPr>
        <p:spPr bwMode="auto">
          <a:xfrm>
            <a:off x="402432"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9" name="Line 11"/>
          <p:cNvSpPr>
            <a:spLocks noChangeShapeType="1"/>
          </p:cNvSpPr>
          <p:nvPr/>
        </p:nvSpPr>
        <p:spPr bwMode="auto">
          <a:xfrm>
            <a:off x="402432"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80" name="Line 12"/>
          <p:cNvSpPr>
            <a:spLocks noChangeShapeType="1"/>
          </p:cNvSpPr>
          <p:nvPr/>
        </p:nvSpPr>
        <p:spPr bwMode="auto">
          <a:xfrm>
            <a:off x="402432" y="58308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81" name="AutoShape 13"/>
          <p:cNvSpPr>
            <a:spLocks/>
          </p:cNvSpPr>
          <p:nvPr/>
        </p:nvSpPr>
        <p:spPr bwMode="auto">
          <a:xfrm>
            <a:off x="8648700" y="36671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82" name="AutoShape 14"/>
          <p:cNvSpPr>
            <a:spLocks/>
          </p:cNvSpPr>
          <p:nvPr/>
        </p:nvSpPr>
        <p:spPr bwMode="auto">
          <a:xfrm>
            <a:off x="8593138" y="10644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83" name="AutoShape 15"/>
          <p:cNvSpPr>
            <a:spLocks/>
          </p:cNvSpPr>
          <p:nvPr/>
        </p:nvSpPr>
        <p:spPr bwMode="auto">
          <a:xfrm>
            <a:off x="9991725" y="217249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84" name="AutoShape 16"/>
          <p:cNvSpPr>
            <a:spLocks/>
          </p:cNvSpPr>
          <p:nvPr/>
        </p:nvSpPr>
        <p:spPr bwMode="auto">
          <a:xfrm>
            <a:off x="8315325" y="207962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85" name="AutoShape 17"/>
          <p:cNvSpPr>
            <a:spLocks/>
          </p:cNvSpPr>
          <p:nvPr/>
        </p:nvSpPr>
        <p:spPr bwMode="auto">
          <a:xfrm>
            <a:off x="9560719" y="21693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86" name="AutoShape 18"/>
          <p:cNvSpPr>
            <a:spLocks/>
          </p:cNvSpPr>
          <p:nvPr/>
        </p:nvSpPr>
        <p:spPr bwMode="auto">
          <a:xfrm>
            <a:off x="7912100" y="1894682"/>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87" name="AutoShape 19"/>
          <p:cNvSpPr>
            <a:spLocks/>
          </p:cNvSpPr>
          <p:nvPr/>
        </p:nvSpPr>
        <p:spPr bwMode="auto">
          <a:xfrm>
            <a:off x="8093869" y="198755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88" name="AutoShape 20"/>
          <p:cNvSpPr>
            <a:spLocks/>
          </p:cNvSpPr>
          <p:nvPr/>
        </p:nvSpPr>
        <p:spPr bwMode="auto">
          <a:xfrm>
            <a:off x="8463757" y="286940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89" name="AutoShape 21"/>
          <p:cNvSpPr>
            <a:spLocks/>
          </p:cNvSpPr>
          <p:nvPr/>
        </p:nvSpPr>
        <p:spPr bwMode="auto">
          <a:xfrm>
            <a:off x="9991725" y="17097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90" name="AutoShape 22"/>
          <p:cNvSpPr>
            <a:spLocks/>
          </p:cNvSpPr>
          <p:nvPr/>
        </p:nvSpPr>
        <p:spPr bwMode="auto">
          <a:xfrm>
            <a:off x="9604375" y="1709738"/>
            <a:ext cx="185738"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91" name="AutoShape 23"/>
          <p:cNvSpPr>
            <a:spLocks/>
          </p:cNvSpPr>
          <p:nvPr/>
        </p:nvSpPr>
        <p:spPr bwMode="auto">
          <a:xfrm>
            <a:off x="8247063" y="74850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92" name="AutoShape 24"/>
          <p:cNvSpPr>
            <a:spLocks/>
          </p:cNvSpPr>
          <p:nvPr/>
        </p:nvSpPr>
        <p:spPr bwMode="auto">
          <a:xfrm>
            <a:off x="8500269" y="1984375"/>
            <a:ext cx="185738"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93" name="Oval 25"/>
          <p:cNvSpPr>
            <a:spLocks/>
          </p:cNvSpPr>
          <p:nvPr/>
        </p:nvSpPr>
        <p:spPr bwMode="auto">
          <a:xfrm>
            <a:off x="8609013" y="130175"/>
            <a:ext cx="224632"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7194" name="Group 26"/>
          <p:cNvGrpSpPr>
            <a:grpSpLocks/>
          </p:cNvGrpSpPr>
          <p:nvPr/>
        </p:nvGrpSpPr>
        <p:grpSpPr bwMode="auto">
          <a:xfrm>
            <a:off x="9699625" y="1894682"/>
            <a:ext cx="180182" cy="197644"/>
            <a:chOff x="-1" y="0"/>
            <a:chExt cx="360003" cy="394947"/>
          </a:xfrm>
        </p:grpSpPr>
        <p:pic>
          <p:nvPicPr>
            <p:cNvPr id="7195" name="Picture 27"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96" name="Picture 28"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197" name="Group 29"/>
          <p:cNvGrpSpPr>
            <a:grpSpLocks/>
          </p:cNvGrpSpPr>
          <p:nvPr/>
        </p:nvGrpSpPr>
        <p:grpSpPr bwMode="auto">
          <a:xfrm>
            <a:off x="8239125" y="2849563"/>
            <a:ext cx="180182" cy="197644"/>
            <a:chOff x="-1" y="0"/>
            <a:chExt cx="360003" cy="394948"/>
          </a:xfrm>
        </p:grpSpPr>
        <p:pic>
          <p:nvPicPr>
            <p:cNvPr id="7198" name="Picture 30"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99" name="Picture 31"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200" name="Rectangle 32"/>
          <p:cNvSpPr>
            <a:spLocks/>
          </p:cNvSpPr>
          <p:nvPr/>
        </p:nvSpPr>
        <p:spPr bwMode="auto">
          <a:xfrm>
            <a:off x="867569" y="551557"/>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Pass and Run</a:t>
            </a:r>
          </a:p>
        </p:txBody>
      </p:sp>
      <p:sp>
        <p:nvSpPr>
          <p:cNvPr id="7201" name="AutoShape 33"/>
          <p:cNvSpPr>
            <a:spLocks/>
          </p:cNvSpPr>
          <p:nvPr/>
        </p:nvSpPr>
        <p:spPr bwMode="auto">
          <a:xfrm>
            <a:off x="8928894" y="526256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02" name="AutoShape 34"/>
          <p:cNvSpPr>
            <a:spLocks/>
          </p:cNvSpPr>
          <p:nvPr/>
        </p:nvSpPr>
        <p:spPr bwMode="auto">
          <a:xfrm>
            <a:off x="8928894" y="642937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03" name="AutoShape 35"/>
          <p:cNvSpPr>
            <a:spLocks/>
          </p:cNvSpPr>
          <p:nvPr/>
        </p:nvSpPr>
        <p:spPr bwMode="auto">
          <a:xfrm>
            <a:off x="10554494" y="52832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04" name="AutoShape 36"/>
          <p:cNvSpPr>
            <a:spLocks/>
          </p:cNvSpPr>
          <p:nvPr/>
        </p:nvSpPr>
        <p:spPr bwMode="auto">
          <a:xfrm>
            <a:off x="10554494" y="6428582"/>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05" name="Oval 37"/>
          <p:cNvSpPr>
            <a:spLocks/>
          </p:cNvSpPr>
          <p:nvPr/>
        </p:nvSpPr>
        <p:spPr bwMode="auto">
          <a:xfrm>
            <a:off x="8278813" y="3074194"/>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06" name="Oval 38"/>
          <p:cNvSpPr>
            <a:spLocks/>
          </p:cNvSpPr>
          <p:nvPr/>
        </p:nvSpPr>
        <p:spPr bwMode="auto">
          <a:xfrm>
            <a:off x="9113838" y="5507832"/>
            <a:ext cx="225425"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07" name="Oval 39"/>
          <p:cNvSpPr>
            <a:spLocks/>
          </p:cNvSpPr>
          <p:nvPr/>
        </p:nvSpPr>
        <p:spPr bwMode="auto">
          <a:xfrm>
            <a:off x="10329069" y="6203157"/>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08" name="Oval 40"/>
          <p:cNvSpPr>
            <a:spLocks/>
          </p:cNvSpPr>
          <p:nvPr/>
        </p:nvSpPr>
        <p:spPr bwMode="auto">
          <a:xfrm>
            <a:off x="9226550" y="6388894"/>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7209" name="Group 41"/>
          <p:cNvGrpSpPr>
            <a:grpSpLocks/>
          </p:cNvGrpSpPr>
          <p:nvPr/>
        </p:nvGrpSpPr>
        <p:grpSpPr bwMode="auto">
          <a:xfrm>
            <a:off x="9741694" y="2145507"/>
            <a:ext cx="180181" cy="197644"/>
            <a:chOff x="-1" y="0"/>
            <a:chExt cx="360003" cy="394947"/>
          </a:xfrm>
        </p:grpSpPr>
        <p:pic>
          <p:nvPicPr>
            <p:cNvPr id="7210" name="Picture 42"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11" name="Picture 43"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212" name="Group 44"/>
          <p:cNvGrpSpPr>
            <a:grpSpLocks/>
          </p:cNvGrpSpPr>
          <p:nvPr/>
        </p:nvGrpSpPr>
        <p:grpSpPr bwMode="auto">
          <a:xfrm>
            <a:off x="9942513" y="1948657"/>
            <a:ext cx="179388" cy="196850"/>
            <a:chOff x="-1" y="0"/>
            <a:chExt cx="360003" cy="394947"/>
          </a:xfrm>
        </p:grpSpPr>
        <p:pic>
          <p:nvPicPr>
            <p:cNvPr id="7213" name="Picture 45"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14" name="Picture 46"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215" name="AutoShape 47"/>
          <p:cNvSpPr>
            <a:spLocks/>
          </p:cNvSpPr>
          <p:nvPr/>
        </p:nvSpPr>
        <p:spPr bwMode="auto">
          <a:xfrm>
            <a:off x="7808913" y="2140744"/>
            <a:ext cx="1077913" cy="732631"/>
          </a:xfrm>
          <a:custGeom>
            <a:avLst/>
            <a:gdLst>
              <a:gd name="T0" fmla="+- 0 10783 752"/>
              <a:gd name="T1" fmla="*/ T0 w 20063"/>
              <a:gd name="T2" fmla="+- 0 11065 531"/>
              <a:gd name="T3" fmla="*/ 11065 h 21069"/>
              <a:gd name="T4" fmla="+- 0 10783 752"/>
              <a:gd name="T5" fmla="*/ T4 w 20063"/>
              <a:gd name="T6" fmla="+- 0 11065 531"/>
              <a:gd name="T7" fmla="*/ 11065 h 21069"/>
              <a:gd name="T8" fmla="+- 0 10783 752"/>
              <a:gd name="T9" fmla="*/ T8 w 20063"/>
              <a:gd name="T10" fmla="+- 0 11065 531"/>
              <a:gd name="T11" fmla="*/ 11065 h 21069"/>
              <a:gd name="T12" fmla="+- 0 10783 752"/>
              <a:gd name="T13" fmla="*/ T12 w 20063"/>
              <a:gd name="T14" fmla="+- 0 11065 531"/>
              <a:gd name="T15" fmla="*/ 11065 h 21069"/>
            </a:gdLst>
            <a:ahLst/>
            <a:cxnLst>
              <a:cxn ang="0">
                <a:pos x="T1" y="T3"/>
              </a:cxn>
              <a:cxn ang="0">
                <a:pos x="T5" y="T7"/>
              </a:cxn>
              <a:cxn ang="0">
                <a:pos x="T9" y="T11"/>
              </a:cxn>
              <a:cxn ang="0">
                <a:pos x="T13" y="T15"/>
              </a:cxn>
            </a:cxnLst>
            <a:rect l="0" t="0" r="r" b="b"/>
            <a:pathLst>
              <a:path w="20063" h="21069">
                <a:moveTo>
                  <a:pt x="9035" y="21069"/>
                </a:moveTo>
                <a:cubicBezTo>
                  <a:pt x="10120" y="16530"/>
                  <a:pt x="11206" y="11991"/>
                  <a:pt x="9729" y="8726"/>
                </a:cubicBezTo>
                <a:cubicBezTo>
                  <a:pt x="8253" y="5462"/>
                  <a:pt x="1101" y="2778"/>
                  <a:pt x="175" y="1481"/>
                </a:cubicBezTo>
                <a:cubicBezTo>
                  <a:pt x="-752" y="185"/>
                  <a:pt x="2230" y="185"/>
                  <a:pt x="4170" y="945"/>
                </a:cubicBezTo>
                <a:cubicBezTo>
                  <a:pt x="6110" y="1705"/>
                  <a:pt x="9237" y="6132"/>
                  <a:pt x="11814" y="6043"/>
                </a:cubicBezTo>
                <a:cubicBezTo>
                  <a:pt x="14391" y="5953"/>
                  <a:pt x="18416" y="1347"/>
                  <a:pt x="19632" y="408"/>
                </a:cubicBezTo>
                <a:cubicBezTo>
                  <a:pt x="20848" y="-531"/>
                  <a:pt x="19111" y="453"/>
                  <a:pt x="19111" y="408"/>
                </a:cubicBezTo>
                <a:cubicBezTo>
                  <a:pt x="19111" y="363"/>
                  <a:pt x="19371" y="252"/>
                  <a:pt x="19632" y="14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16" name="Line 48"/>
          <p:cNvSpPr>
            <a:spLocks noChangeShapeType="1"/>
          </p:cNvSpPr>
          <p:nvPr/>
        </p:nvSpPr>
        <p:spPr bwMode="auto">
          <a:xfrm flipH="1" flipV="1">
            <a:off x="8004969" y="933450"/>
            <a:ext cx="923925" cy="1189038"/>
          </a:xfrm>
          <a:prstGeom prst="line">
            <a:avLst/>
          </a:prstGeom>
          <a:noFill/>
          <a:ln w="2857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217" name="AutoShape 49"/>
          <p:cNvSpPr>
            <a:spLocks/>
          </p:cNvSpPr>
          <p:nvPr/>
        </p:nvSpPr>
        <p:spPr bwMode="auto">
          <a:xfrm>
            <a:off x="8928894" y="1978025"/>
            <a:ext cx="746919" cy="244475"/>
          </a:xfrm>
          <a:custGeom>
            <a:avLst/>
            <a:gdLst>
              <a:gd name="T0" fmla="*/ 10800 w 21600"/>
              <a:gd name="T1" fmla="*/ 9991 h 19982"/>
              <a:gd name="T2" fmla="*/ 10800 w 21600"/>
              <a:gd name="T3" fmla="*/ 9991 h 19982"/>
              <a:gd name="T4" fmla="*/ 10800 w 21600"/>
              <a:gd name="T5" fmla="*/ 9991 h 19982"/>
              <a:gd name="T6" fmla="*/ 10800 w 21600"/>
              <a:gd name="T7" fmla="*/ 9991 h 19982"/>
            </a:gdLst>
            <a:ahLst/>
            <a:cxnLst>
              <a:cxn ang="0">
                <a:pos x="T0" y="T1"/>
              </a:cxn>
              <a:cxn ang="0">
                <a:pos x="T2" y="T3"/>
              </a:cxn>
              <a:cxn ang="0">
                <a:pos x="T4" y="T5"/>
              </a:cxn>
              <a:cxn ang="0">
                <a:pos x="T6" y="T7"/>
              </a:cxn>
            </a:cxnLst>
            <a:rect l="0" t="0" r="r" b="b"/>
            <a:pathLst>
              <a:path w="21600" h="19982">
                <a:moveTo>
                  <a:pt x="0" y="15247"/>
                </a:moveTo>
                <a:cubicBezTo>
                  <a:pt x="2520" y="18424"/>
                  <a:pt x="5040" y="21600"/>
                  <a:pt x="8640" y="19059"/>
                </a:cubicBezTo>
                <a:cubicBezTo>
                  <a:pt x="12240" y="16518"/>
                  <a:pt x="16920" y="8259"/>
                  <a:pt x="21600" y="0"/>
                </a:cubicBezTo>
              </a:path>
            </a:pathLst>
          </a:custGeom>
          <a:noFill/>
          <a:ln w="1905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18" name="AutoShape 50"/>
          <p:cNvSpPr>
            <a:spLocks/>
          </p:cNvSpPr>
          <p:nvPr/>
        </p:nvSpPr>
        <p:spPr bwMode="auto">
          <a:xfrm>
            <a:off x="9843294" y="1436688"/>
            <a:ext cx="93663" cy="410369"/>
          </a:xfrm>
          <a:custGeom>
            <a:avLst/>
            <a:gdLst>
              <a:gd name="T0" fmla="+- 0 11138 676"/>
              <a:gd name="T1" fmla="*/ T0 w 20924"/>
              <a:gd name="T2" fmla="*/ 10800 h 21600"/>
              <a:gd name="T3" fmla="+- 0 11138 676"/>
              <a:gd name="T4" fmla="*/ T3 w 20924"/>
              <a:gd name="T5" fmla="*/ 10800 h 21600"/>
              <a:gd name="T6" fmla="+- 0 11138 676"/>
              <a:gd name="T7" fmla="*/ T6 w 20924"/>
              <a:gd name="T8" fmla="*/ 10800 h 21600"/>
              <a:gd name="T9" fmla="+- 0 11138 676"/>
              <a:gd name="T10" fmla="*/ T9 w 20924"/>
              <a:gd name="T11" fmla="*/ 10800 h 21600"/>
            </a:gdLst>
            <a:ahLst/>
            <a:cxnLst>
              <a:cxn ang="0">
                <a:pos x="T1" y="T2"/>
              </a:cxn>
              <a:cxn ang="0">
                <a:pos x="T4" y="T5"/>
              </a:cxn>
              <a:cxn ang="0">
                <a:pos x="T7" y="T8"/>
              </a:cxn>
              <a:cxn ang="0">
                <a:pos x="T10" y="T11"/>
              </a:cxn>
            </a:cxnLst>
            <a:rect l="0" t="0" r="r" b="b"/>
            <a:pathLst>
              <a:path w="20924" h="21600">
                <a:moveTo>
                  <a:pt x="2111" y="21600"/>
                </a:moveTo>
                <a:cubicBezTo>
                  <a:pt x="9601" y="18777"/>
                  <a:pt x="17092" y="15955"/>
                  <a:pt x="16743" y="13745"/>
                </a:cubicBezTo>
                <a:cubicBezTo>
                  <a:pt x="16395" y="11536"/>
                  <a:pt x="-676" y="10636"/>
                  <a:pt x="21" y="8345"/>
                </a:cubicBezTo>
                <a:cubicBezTo>
                  <a:pt x="717" y="6055"/>
                  <a:pt x="10821" y="3027"/>
                  <a:pt x="20924" y="0"/>
                </a:cubicBezTo>
              </a:path>
            </a:pathLst>
          </a:custGeom>
          <a:noFill/>
          <a:ln w="1905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19" name="Line 51"/>
          <p:cNvSpPr>
            <a:spLocks noChangeShapeType="1"/>
          </p:cNvSpPr>
          <p:nvPr/>
        </p:nvSpPr>
        <p:spPr bwMode="auto">
          <a:xfrm flipH="1" flipV="1">
            <a:off x="9675813" y="551657"/>
            <a:ext cx="266700" cy="885031"/>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220" name="AutoShape 52"/>
          <p:cNvSpPr>
            <a:spLocks/>
          </p:cNvSpPr>
          <p:nvPr/>
        </p:nvSpPr>
        <p:spPr bwMode="auto">
          <a:xfrm>
            <a:off x="8032750" y="391319"/>
            <a:ext cx="569913" cy="429419"/>
          </a:xfrm>
          <a:custGeom>
            <a:avLst/>
            <a:gdLst>
              <a:gd name="T0" fmla="+- 0 11128 657"/>
              <a:gd name="T1" fmla="*/ T0 w 20943"/>
              <a:gd name="T2" fmla="*/ 10800 h 21600"/>
              <a:gd name="T3" fmla="+- 0 11128 657"/>
              <a:gd name="T4" fmla="*/ T3 w 20943"/>
              <a:gd name="T5" fmla="*/ 10800 h 21600"/>
              <a:gd name="T6" fmla="+- 0 11128 657"/>
              <a:gd name="T7" fmla="*/ T6 w 20943"/>
              <a:gd name="T8" fmla="*/ 10800 h 21600"/>
              <a:gd name="T9" fmla="+- 0 11128 657"/>
              <a:gd name="T10" fmla="*/ T9 w 20943"/>
              <a:gd name="T11" fmla="*/ 10800 h 21600"/>
            </a:gdLst>
            <a:ahLst/>
            <a:cxnLst>
              <a:cxn ang="0">
                <a:pos x="T1" y="T2"/>
              </a:cxn>
              <a:cxn ang="0">
                <a:pos x="T4" y="T5"/>
              </a:cxn>
              <a:cxn ang="0">
                <a:pos x="T7" y="T8"/>
              </a:cxn>
              <a:cxn ang="0">
                <a:pos x="T10" y="T11"/>
              </a:cxn>
            </a:cxnLst>
            <a:rect l="0" t="0" r="r" b="b"/>
            <a:pathLst>
              <a:path w="20943" h="21600">
                <a:moveTo>
                  <a:pt x="20943" y="0"/>
                </a:moveTo>
                <a:cubicBezTo>
                  <a:pt x="13572" y="1722"/>
                  <a:pt x="6200" y="3444"/>
                  <a:pt x="2772" y="7043"/>
                </a:cubicBezTo>
                <a:cubicBezTo>
                  <a:pt x="-657" y="10644"/>
                  <a:pt x="-143" y="16122"/>
                  <a:pt x="372" y="21600"/>
                </a:cubicBezTo>
              </a:path>
            </a:pathLst>
          </a:custGeom>
          <a:noFill/>
          <a:ln w="1905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21" name="AutoShape 53"/>
          <p:cNvSpPr>
            <a:spLocks/>
          </p:cNvSpPr>
          <p:nvPr/>
        </p:nvSpPr>
        <p:spPr bwMode="auto">
          <a:xfrm>
            <a:off x="8061325" y="932657"/>
            <a:ext cx="681038" cy="530225"/>
          </a:xfrm>
          <a:custGeom>
            <a:avLst/>
            <a:gdLst>
              <a:gd name="T0" fmla="*/ 10800 w 21600"/>
              <a:gd name="T1" fmla="*/ 10551 h 21103"/>
              <a:gd name="T2" fmla="*/ 10800 w 21600"/>
              <a:gd name="T3" fmla="*/ 10551 h 21103"/>
              <a:gd name="T4" fmla="*/ 10800 w 21600"/>
              <a:gd name="T5" fmla="*/ 10551 h 21103"/>
              <a:gd name="T6" fmla="*/ 10800 w 21600"/>
              <a:gd name="T7" fmla="*/ 10551 h 21103"/>
            </a:gdLst>
            <a:ahLst/>
            <a:cxnLst>
              <a:cxn ang="0">
                <a:pos x="T0" y="T1"/>
              </a:cxn>
              <a:cxn ang="0">
                <a:pos x="T2" y="T3"/>
              </a:cxn>
              <a:cxn ang="0">
                <a:pos x="T4" y="T5"/>
              </a:cxn>
              <a:cxn ang="0">
                <a:pos x="T6" y="T7"/>
              </a:cxn>
            </a:cxnLst>
            <a:rect l="0" t="0" r="r" b="b"/>
            <a:pathLst>
              <a:path w="21600" h="21103">
                <a:moveTo>
                  <a:pt x="0" y="0"/>
                </a:moveTo>
                <a:cubicBezTo>
                  <a:pt x="1627" y="3156"/>
                  <a:pt x="3255" y="6313"/>
                  <a:pt x="5622" y="8541"/>
                </a:cubicBezTo>
                <a:cubicBezTo>
                  <a:pt x="7989" y="10769"/>
                  <a:pt x="12279" y="11388"/>
                  <a:pt x="14203" y="13368"/>
                </a:cubicBezTo>
                <a:cubicBezTo>
                  <a:pt x="16126" y="15349"/>
                  <a:pt x="15929" y="19248"/>
                  <a:pt x="17162" y="20424"/>
                </a:cubicBezTo>
                <a:cubicBezTo>
                  <a:pt x="18395" y="21600"/>
                  <a:pt x="19997" y="21012"/>
                  <a:pt x="21600" y="20424"/>
                </a:cubicBezTo>
              </a:path>
            </a:pathLst>
          </a:custGeom>
          <a:noFill/>
          <a:ln w="1905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22" name="Line 54"/>
          <p:cNvSpPr>
            <a:spLocks noChangeShapeType="1"/>
          </p:cNvSpPr>
          <p:nvPr/>
        </p:nvSpPr>
        <p:spPr bwMode="auto">
          <a:xfrm flipV="1">
            <a:off x="8778082" y="932657"/>
            <a:ext cx="782638" cy="504031"/>
          </a:xfrm>
          <a:prstGeom prst="line">
            <a:avLst/>
          </a:prstGeom>
          <a:noFill/>
          <a:ln w="190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223" name="AutoShape 55"/>
          <p:cNvSpPr>
            <a:spLocks/>
          </p:cNvSpPr>
          <p:nvPr/>
        </p:nvSpPr>
        <p:spPr bwMode="auto">
          <a:xfrm>
            <a:off x="9562307" y="932657"/>
            <a:ext cx="327819" cy="513556"/>
          </a:xfrm>
          <a:custGeom>
            <a:avLst/>
            <a:gdLst>
              <a:gd name="T0" fmla="+- 0 11579 1558"/>
              <a:gd name="T1" fmla="*/ T0 w 20042"/>
              <a:gd name="T2" fmla="*/ 10800 h 21600"/>
              <a:gd name="T3" fmla="+- 0 11579 1558"/>
              <a:gd name="T4" fmla="*/ T3 w 20042"/>
              <a:gd name="T5" fmla="*/ 10800 h 21600"/>
              <a:gd name="T6" fmla="+- 0 11579 1558"/>
              <a:gd name="T7" fmla="*/ T6 w 20042"/>
              <a:gd name="T8" fmla="*/ 10800 h 21600"/>
              <a:gd name="T9" fmla="+- 0 11579 1558"/>
              <a:gd name="T10" fmla="*/ T9 w 20042"/>
              <a:gd name="T11" fmla="*/ 10800 h 21600"/>
            </a:gdLst>
            <a:ahLst/>
            <a:cxnLst>
              <a:cxn ang="0">
                <a:pos x="T1" y="T2"/>
              </a:cxn>
              <a:cxn ang="0">
                <a:pos x="T4" y="T5"/>
              </a:cxn>
              <a:cxn ang="0">
                <a:pos x="T7" y="T8"/>
              </a:cxn>
              <a:cxn ang="0">
                <a:pos x="T10" y="T11"/>
              </a:cxn>
            </a:cxnLst>
            <a:rect l="0" t="0" r="r" b="b"/>
            <a:pathLst>
              <a:path w="20042" h="21600">
                <a:moveTo>
                  <a:pt x="20042" y="21600"/>
                </a:moveTo>
                <a:cubicBezTo>
                  <a:pt x="12001" y="18687"/>
                  <a:pt x="3961" y="15775"/>
                  <a:pt x="1201" y="12175"/>
                </a:cubicBezTo>
                <a:cubicBezTo>
                  <a:pt x="-1558" y="8575"/>
                  <a:pt x="964" y="4287"/>
                  <a:pt x="3485" y="0"/>
                </a:cubicBezTo>
              </a:path>
            </a:pathLst>
          </a:custGeom>
          <a:noFill/>
          <a:ln w="1905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24" name="Line 56"/>
          <p:cNvSpPr>
            <a:spLocks noChangeShapeType="1"/>
          </p:cNvSpPr>
          <p:nvPr/>
        </p:nvSpPr>
        <p:spPr bwMode="auto">
          <a:xfrm flipV="1">
            <a:off x="9560719" y="551657"/>
            <a:ext cx="0" cy="381000"/>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225" name="Line 57"/>
          <p:cNvSpPr>
            <a:spLocks noChangeShapeType="1"/>
          </p:cNvSpPr>
          <p:nvPr/>
        </p:nvSpPr>
        <p:spPr bwMode="auto">
          <a:xfrm>
            <a:off x="10121900" y="5696744"/>
            <a:ext cx="457200" cy="457200"/>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226" name="Line 58"/>
          <p:cNvSpPr>
            <a:spLocks noChangeShapeType="1"/>
          </p:cNvSpPr>
          <p:nvPr/>
        </p:nvSpPr>
        <p:spPr bwMode="auto">
          <a:xfrm>
            <a:off x="9432925" y="5503863"/>
            <a:ext cx="457200" cy="457200"/>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227" name="Line 59"/>
          <p:cNvSpPr>
            <a:spLocks noChangeShapeType="1"/>
          </p:cNvSpPr>
          <p:nvPr/>
        </p:nvSpPr>
        <p:spPr bwMode="auto">
          <a:xfrm>
            <a:off x="9194007" y="5974557"/>
            <a:ext cx="457200" cy="457200"/>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7228" name="Group 60"/>
          <p:cNvGrpSpPr>
            <a:grpSpLocks/>
          </p:cNvGrpSpPr>
          <p:nvPr/>
        </p:nvGrpSpPr>
        <p:grpSpPr bwMode="auto">
          <a:xfrm>
            <a:off x="10121900" y="6192044"/>
            <a:ext cx="180182" cy="196850"/>
            <a:chOff x="-1" y="0"/>
            <a:chExt cx="360003" cy="394948"/>
          </a:xfrm>
        </p:grpSpPr>
        <p:pic>
          <p:nvPicPr>
            <p:cNvPr id="7229" name="Picture 61"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30" name="Picture 62"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231" name="Rectangle 63"/>
          <p:cNvSpPr>
            <a:spLocks/>
          </p:cNvSpPr>
          <p:nvPr/>
        </p:nvSpPr>
        <p:spPr bwMode="auto">
          <a:xfrm>
            <a:off x="1912144" y="3424139"/>
            <a:ext cx="4534694"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Pass throw the goals</a:t>
            </a:r>
          </a:p>
        </p:txBody>
      </p:sp>
      <p:sp>
        <p:nvSpPr>
          <p:cNvPr id="7232" name="Rectangle 64"/>
          <p:cNvSpPr>
            <a:spLocks/>
          </p:cNvSpPr>
          <p:nvPr/>
        </p:nvSpPr>
        <p:spPr bwMode="auto">
          <a:xfrm>
            <a:off x="402432" y="576115"/>
            <a:ext cx="6543675" cy="2821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
            </a:r>
            <a:br>
              <a:rPr lang="it-IT" altLang="it-IT" sz="3000"/>
            </a:br>
            <a:r>
              <a:rPr lang="it-IT" altLang="it-IT" sz="3000"/>
              <a:t>Blue leads, then it makes a feint and passes the ball to the yellow that moves, in the meantime blue take a ball and performs a shot, then he turns around and deflect from yellow</a:t>
            </a:r>
          </a:p>
        </p:txBody>
      </p:sp>
      <p:sp>
        <p:nvSpPr>
          <p:cNvPr id="7233" name="Rectangle 65"/>
          <p:cNvSpPr>
            <a:spLocks/>
          </p:cNvSpPr>
          <p:nvPr/>
        </p:nvSpPr>
        <p:spPr bwMode="auto">
          <a:xfrm>
            <a:off x="402432" y="4168180"/>
            <a:ext cx="6543675" cy="1436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3 Blues in a square with 3 goals, 30 seconds to score more points as possibile passing the ball throw the goals</a:t>
            </a:r>
          </a:p>
        </p:txBody>
      </p:sp>
      <p:grpSp>
        <p:nvGrpSpPr>
          <p:cNvPr id="7234" name="Group 66"/>
          <p:cNvGrpSpPr>
            <a:grpSpLocks/>
          </p:cNvGrpSpPr>
          <p:nvPr/>
        </p:nvGrpSpPr>
        <p:grpSpPr bwMode="auto">
          <a:xfrm>
            <a:off x="392113" y="6448426"/>
            <a:ext cx="366095" cy="146194"/>
            <a:chOff x="0" y="0"/>
            <a:chExt cx="732143" cy="291489"/>
          </a:xfrm>
        </p:grpSpPr>
        <p:sp>
          <p:nvSpPr>
            <p:cNvPr id="7235" name="Rectangle 67"/>
            <p:cNvSpPr>
              <a:spLocks/>
            </p:cNvSpPr>
            <p:nvPr/>
          </p:nvSpPr>
          <p:spPr bwMode="auto">
            <a:xfrm>
              <a:off x="174975" y="0"/>
              <a:ext cx="557168"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Nicole Giorgi</a:t>
              </a:r>
            </a:p>
          </p:txBody>
        </p:sp>
        <p:pic>
          <p:nvPicPr>
            <p:cNvPr id="7236" name="Picture 68"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5216581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194" name="Picture 2"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5" name="Line 3"/>
          <p:cNvSpPr>
            <a:spLocks noChangeShapeType="1"/>
          </p:cNvSpPr>
          <p:nvPr/>
        </p:nvSpPr>
        <p:spPr bwMode="auto">
          <a:xfrm>
            <a:off x="402432"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196" name="Line 4"/>
          <p:cNvSpPr>
            <a:spLocks noChangeShapeType="1"/>
          </p:cNvSpPr>
          <p:nvPr/>
        </p:nvSpPr>
        <p:spPr bwMode="auto">
          <a:xfrm>
            <a:off x="402432" y="10263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197" name="Line 5"/>
          <p:cNvSpPr>
            <a:spLocks noChangeShapeType="1"/>
          </p:cNvSpPr>
          <p:nvPr/>
        </p:nvSpPr>
        <p:spPr bwMode="auto">
          <a:xfrm>
            <a:off x="402432" y="19875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198" name="Line 6"/>
          <p:cNvSpPr>
            <a:spLocks noChangeShapeType="1"/>
          </p:cNvSpPr>
          <p:nvPr/>
        </p:nvSpPr>
        <p:spPr bwMode="auto">
          <a:xfrm>
            <a:off x="402432" y="29479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199" name="Line 7"/>
          <p:cNvSpPr>
            <a:spLocks noChangeShapeType="1"/>
          </p:cNvSpPr>
          <p:nvPr/>
        </p:nvSpPr>
        <p:spPr bwMode="auto">
          <a:xfrm>
            <a:off x="402432" y="24677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00" name="Line 8"/>
          <p:cNvSpPr>
            <a:spLocks noChangeShapeType="1"/>
          </p:cNvSpPr>
          <p:nvPr/>
        </p:nvSpPr>
        <p:spPr bwMode="auto">
          <a:xfrm>
            <a:off x="402432" y="39092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01" name="Line 9"/>
          <p:cNvSpPr>
            <a:spLocks noChangeShapeType="1"/>
          </p:cNvSpPr>
          <p:nvPr/>
        </p:nvSpPr>
        <p:spPr bwMode="auto">
          <a:xfrm>
            <a:off x="402432" y="48696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02" name="Line 10"/>
          <p:cNvSpPr>
            <a:spLocks noChangeShapeType="1"/>
          </p:cNvSpPr>
          <p:nvPr/>
        </p:nvSpPr>
        <p:spPr bwMode="auto">
          <a:xfrm>
            <a:off x="402432"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03" name="Line 11"/>
          <p:cNvSpPr>
            <a:spLocks noChangeShapeType="1"/>
          </p:cNvSpPr>
          <p:nvPr/>
        </p:nvSpPr>
        <p:spPr bwMode="auto">
          <a:xfrm>
            <a:off x="402432"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04" name="Line 12"/>
          <p:cNvSpPr>
            <a:spLocks noChangeShapeType="1"/>
          </p:cNvSpPr>
          <p:nvPr/>
        </p:nvSpPr>
        <p:spPr bwMode="auto">
          <a:xfrm>
            <a:off x="402432" y="58308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05" name="AutoShape 13"/>
          <p:cNvSpPr>
            <a:spLocks/>
          </p:cNvSpPr>
          <p:nvPr/>
        </p:nvSpPr>
        <p:spPr bwMode="auto">
          <a:xfrm>
            <a:off x="7519194" y="1951832"/>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06" name="AutoShape 14"/>
          <p:cNvSpPr>
            <a:spLocks/>
          </p:cNvSpPr>
          <p:nvPr/>
        </p:nvSpPr>
        <p:spPr bwMode="auto">
          <a:xfrm>
            <a:off x="11498263" y="196770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07" name="AutoShape 15"/>
          <p:cNvSpPr>
            <a:spLocks/>
          </p:cNvSpPr>
          <p:nvPr/>
        </p:nvSpPr>
        <p:spPr bwMode="auto">
          <a:xfrm>
            <a:off x="11498263" y="310515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08" name="AutoShape 16"/>
          <p:cNvSpPr>
            <a:spLocks/>
          </p:cNvSpPr>
          <p:nvPr/>
        </p:nvSpPr>
        <p:spPr bwMode="auto">
          <a:xfrm>
            <a:off x="7519194" y="310515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09" name="Line 17"/>
          <p:cNvSpPr>
            <a:spLocks noChangeShapeType="1"/>
          </p:cNvSpPr>
          <p:nvPr/>
        </p:nvSpPr>
        <p:spPr bwMode="auto">
          <a:xfrm>
            <a:off x="10916444" y="2152650"/>
            <a:ext cx="288925" cy="315119"/>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10" name="Line 18"/>
          <p:cNvSpPr>
            <a:spLocks noChangeShapeType="1"/>
          </p:cNvSpPr>
          <p:nvPr/>
        </p:nvSpPr>
        <p:spPr bwMode="auto">
          <a:xfrm flipH="1">
            <a:off x="7996238" y="2152650"/>
            <a:ext cx="223838" cy="315119"/>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11" name="Line 19"/>
          <p:cNvSpPr>
            <a:spLocks noChangeShapeType="1"/>
          </p:cNvSpPr>
          <p:nvPr/>
        </p:nvSpPr>
        <p:spPr bwMode="auto">
          <a:xfrm flipH="1">
            <a:off x="9413875" y="2228850"/>
            <a:ext cx="625475" cy="0"/>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12" name="Line 20"/>
          <p:cNvSpPr>
            <a:spLocks noChangeShapeType="1"/>
          </p:cNvSpPr>
          <p:nvPr/>
        </p:nvSpPr>
        <p:spPr bwMode="auto">
          <a:xfrm flipH="1">
            <a:off x="9941719" y="2712244"/>
            <a:ext cx="195263" cy="471488"/>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13" name="Line 21"/>
          <p:cNvSpPr>
            <a:spLocks noChangeShapeType="1"/>
          </p:cNvSpPr>
          <p:nvPr/>
        </p:nvSpPr>
        <p:spPr bwMode="auto">
          <a:xfrm flipH="1">
            <a:off x="10496550" y="2228850"/>
            <a:ext cx="56357" cy="483394"/>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14" name="Line 22"/>
          <p:cNvSpPr>
            <a:spLocks noChangeShapeType="1"/>
          </p:cNvSpPr>
          <p:nvPr/>
        </p:nvSpPr>
        <p:spPr bwMode="auto">
          <a:xfrm flipH="1">
            <a:off x="10916444" y="2947988"/>
            <a:ext cx="507206" cy="0"/>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15" name="Line 23"/>
          <p:cNvSpPr>
            <a:spLocks noChangeShapeType="1"/>
          </p:cNvSpPr>
          <p:nvPr/>
        </p:nvSpPr>
        <p:spPr bwMode="auto">
          <a:xfrm flipH="1" flipV="1">
            <a:off x="9278938" y="2712244"/>
            <a:ext cx="270669" cy="400050"/>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16" name="Line 24"/>
          <p:cNvSpPr>
            <a:spLocks noChangeShapeType="1"/>
          </p:cNvSpPr>
          <p:nvPr/>
        </p:nvSpPr>
        <p:spPr bwMode="auto">
          <a:xfrm flipH="1" flipV="1">
            <a:off x="8605044" y="2312194"/>
            <a:ext cx="256381" cy="400050"/>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17" name="Line 25"/>
          <p:cNvSpPr>
            <a:spLocks noChangeShapeType="1"/>
          </p:cNvSpPr>
          <p:nvPr/>
        </p:nvSpPr>
        <p:spPr bwMode="auto">
          <a:xfrm flipH="1">
            <a:off x="7962900" y="2947988"/>
            <a:ext cx="513557" cy="0"/>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18" name="Oval 26"/>
          <p:cNvSpPr>
            <a:spLocks/>
          </p:cNvSpPr>
          <p:nvPr/>
        </p:nvSpPr>
        <p:spPr bwMode="auto">
          <a:xfrm>
            <a:off x="7954169" y="3006725"/>
            <a:ext cx="225425"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19" name="Oval 27"/>
          <p:cNvSpPr>
            <a:spLocks/>
          </p:cNvSpPr>
          <p:nvPr/>
        </p:nvSpPr>
        <p:spPr bwMode="auto">
          <a:xfrm>
            <a:off x="10552907" y="2378075"/>
            <a:ext cx="224631"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20" name="Oval 28"/>
          <p:cNvSpPr>
            <a:spLocks/>
          </p:cNvSpPr>
          <p:nvPr/>
        </p:nvSpPr>
        <p:spPr bwMode="auto">
          <a:xfrm>
            <a:off x="10271919" y="2947988"/>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21" name="Oval 29"/>
          <p:cNvSpPr>
            <a:spLocks/>
          </p:cNvSpPr>
          <p:nvPr/>
        </p:nvSpPr>
        <p:spPr bwMode="auto">
          <a:xfrm>
            <a:off x="9166225" y="2925763"/>
            <a:ext cx="225425"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22" name="Oval 30"/>
          <p:cNvSpPr>
            <a:spLocks/>
          </p:cNvSpPr>
          <p:nvPr/>
        </p:nvSpPr>
        <p:spPr bwMode="auto">
          <a:xfrm>
            <a:off x="8476457" y="2489994"/>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23" name="Oval 31"/>
          <p:cNvSpPr>
            <a:spLocks/>
          </p:cNvSpPr>
          <p:nvPr/>
        </p:nvSpPr>
        <p:spPr bwMode="auto">
          <a:xfrm>
            <a:off x="10980738" y="2965450"/>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24" name="Oval 32"/>
          <p:cNvSpPr>
            <a:spLocks/>
          </p:cNvSpPr>
          <p:nvPr/>
        </p:nvSpPr>
        <p:spPr bwMode="auto">
          <a:xfrm>
            <a:off x="11198225" y="2116138"/>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25" name="Oval 33"/>
          <p:cNvSpPr>
            <a:spLocks/>
          </p:cNvSpPr>
          <p:nvPr/>
        </p:nvSpPr>
        <p:spPr bwMode="auto">
          <a:xfrm>
            <a:off x="7779544" y="2152650"/>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26" name="Oval 34"/>
          <p:cNvSpPr>
            <a:spLocks/>
          </p:cNvSpPr>
          <p:nvPr/>
        </p:nvSpPr>
        <p:spPr bwMode="auto">
          <a:xfrm>
            <a:off x="9716294" y="2312194"/>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8227" name="Group 35"/>
          <p:cNvGrpSpPr>
            <a:grpSpLocks/>
          </p:cNvGrpSpPr>
          <p:nvPr/>
        </p:nvGrpSpPr>
        <p:grpSpPr bwMode="auto">
          <a:xfrm>
            <a:off x="8235950" y="3006725"/>
            <a:ext cx="180182" cy="196850"/>
            <a:chOff x="-1" y="0"/>
            <a:chExt cx="360003" cy="394947"/>
          </a:xfrm>
        </p:grpSpPr>
        <p:pic>
          <p:nvPicPr>
            <p:cNvPr id="8228" name="Picture 36"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29" name="Picture 37"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30" name="Group 38"/>
          <p:cNvGrpSpPr>
            <a:grpSpLocks/>
          </p:cNvGrpSpPr>
          <p:nvPr/>
        </p:nvGrpSpPr>
        <p:grpSpPr bwMode="auto">
          <a:xfrm>
            <a:off x="8270082" y="2589213"/>
            <a:ext cx="180181" cy="197644"/>
            <a:chOff x="-1" y="0"/>
            <a:chExt cx="360003" cy="394947"/>
          </a:xfrm>
        </p:grpSpPr>
        <p:pic>
          <p:nvPicPr>
            <p:cNvPr id="8231" name="Picture 39"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32" name="Picture 40"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33" name="Group 41"/>
          <p:cNvGrpSpPr>
            <a:grpSpLocks/>
          </p:cNvGrpSpPr>
          <p:nvPr/>
        </p:nvGrpSpPr>
        <p:grpSpPr bwMode="auto">
          <a:xfrm>
            <a:off x="9076532" y="2849563"/>
            <a:ext cx="180181" cy="197644"/>
            <a:chOff x="-1" y="0"/>
            <a:chExt cx="360003" cy="394947"/>
          </a:xfrm>
        </p:grpSpPr>
        <p:pic>
          <p:nvPicPr>
            <p:cNvPr id="8234" name="Picture 42"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35" name="Picture 43"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36" name="Group 44"/>
          <p:cNvGrpSpPr>
            <a:grpSpLocks/>
          </p:cNvGrpSpPr>
          <p:nvPr/>
        </p:nvGrpSpPr>
        <p:grpSpPr bwMode="auto">
          <a:xfrm>
            <a:off x="9549607" y="2270125"/>
            <a:ext cx="180181" cy="197644"/>
            <a:chOff x="-1" y="0"/>
            <a:chExt cx="360003" cy="394947"/>
          </a:xfrm>
        </p:grpSpPr>
        <p:pic>
          <p:nvPicPr>
            <p:cNvPr id="8237" name="Picture 45"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38" name="Picture 46"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39" name="Group 47"/>
          <p:cNvGrpSpPr>
            <a:grpSpLocks/>
          </p:cNvGrpSpPr>
          <p:nvPr/>
        </p:nvGrpSpPr>
        <p:grpSpPr bwMode="auto">
          <a:xfrm>
            <a:off x="10091738" y="2876550"/>
            <a:ext cx="180182" cy="197644"/>
            <a:chOff x="-1" y="0"/>
            <a:chExt cx="360003" cy="394947"/>
          </a:xfrm>
        </p:grpSpPr>
        <p:pic>
          <p:nvPicPr>
            <p:cNvPr id="8240" name="Picture 48"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41" name="Picture 49"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42" name="Group 50"/>
          <p:cNvGrpSpPr>
            <a:grpSpLocks/>
          </p:cNvGrpSpPr>
          <p:nvPr/>
        </p:nvGrpSpPr>
        <p:grpSpPr bwMode="auto">
          <a:xfrm>
            <a:off x="10597357" y="2180432"/>
            <a:ext cx="180181" cy="197644"/>
            <a:chOff x="-1" y="0"/>
            <a:chExt cx="360003" cy="394947"/>
          </a:xfrm>
        </p:grpSpPr>
        <p:pic>
          <p:nvPicPr>
            <p:cNvPr id="8243" name="Picture 51"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44" name="Picture 52"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45" name="Group 53"/>
          <p:cNvGrpSpPr>
            <a:grpSpLocks/>
          </p:cNvGrpSpPr>
          <p:nvPr/>
        </p:nvGrpSpPr>
        <p:grpSpPr bwMode="auto">
          <a:xfrm>
            <a:off x="11254582" y="2341563"/>
            <a:ext cx="179388" cy="197644"/>
            <a:chOff x="-1" y="0"/>
            <a:chExt cx="360003" cy="394947"/>
          </a:xfrm>
        </p:grpSpPr>
        <p:pic>
          <p:nvPicPr>
            <p:cNvPr id="8246" name="Picture 54"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47" name="Picture 55"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48" name="Group 56"/>
          <p:cNvGrpSpPr>
            <a:grpSpLocks/>
          </p:cNvGrpSpPr>
          <p:nvPr/>
        </p:nvGrpSpPr>
        <p:grpSpPr bwMode="auto">
          <a:xfrm>
            <a:off x="11198225" y="2993232"/>
            <a:ext cx="180182" cy="197644"/>
            <a:chOff x="-1" y="0"/>
            <a:chExt cx="360003" cy="394947"/>
          </a:xfrm>
        </p:grpSpPr>
        <p:pic>
          <p:nvPicPr>
            <p:cNvPr id="8249" name="Picture 57"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50" name="Picture 58"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51" name="Group 59"/>
          <p:cNvGrpSpPr>
            <a:grpSpLocks/>
          </p:cNvGrpSpPr>
          <p:nvPr/>
        </p:nvGrpSpPr>
        <p:grpSpPr bwMode="auto">
          <a:xfrm>
            <a:off x="7704138" y="2391569"/>
            <a:ext cx="180182" cy="197644"/>
            <a:chOff x="-1" y="0"/>
            <a:chExt cx="360003" cy="394947"/>
          </a:xfrm>
        </p:grpSpPr>
        <p:pic>
          <p:nvPicPr>
            <p:cNvPr id="8252" name="Picture 60"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53" name="Picture 61"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254" name="Rectangle 62"/>
          <p:cNvSpPr>
            <a:spLocks/>
          </p:cNvSpPr>
          <p:nvPr/>
        </p:nvSpPr>
        <p:spPr bwMode="auto">
          <a:xfrm>
            <a:off x="1109663" y="513457"/>
            <a:ext cx="5836444"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30 Seconds game</a:t>
            </a:r>
          </a:p>
        </p:txBody>
      </p:sp>
      <p:sp>
        <p:nvSpPr>
          <p:cNvPr id="8255" name="Rectangle 63"/>
          <p:cNvSpPr>
            <a:spLocks/>
          </p:cNvSpPr>
          <p:nvPr/>
        </p:nvSpPr>
        <p:spPr bwMode="auto">
          <a:xfrm>
            <a:off x="402432" y="1510705"/>
            <a:ext cx="6543675" cy="1436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Each players with a ball, 30 seconds from the start to score more points as possible running throw the goals. </a:t>
            </a:r>
          </a:p>
        </p:txBody>
      </p:sp>
      <p:sp>
        <p:nvSpPr>
          <p:cNvPr id="8256" name="AutoShape 64"/>
          <p:cNvSpPr>
            <a:spLocks/>
          </p:cNvSpPr>
          <p:nvPr/>
        </p:nvSpPr>
        <p:spPr bwMode="auto">
          <a:xfrm>
            <a:off x="8357394" y="496252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57" name="AutoShape 65"/>
          <p:cNvSpPr>
            <a:spLocks/>
          </p:cNvSpPr>
          <p:nvPr/>
        </p:nvSpPr>
        <p:spPr bwMode="auto">
          <a:xfrm>
            <a:off x="8768557" y="53760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58" name="AutoShape 66"/>
          <p:cNvSpPr>
            <a:spLocks/>
          </p:cNvSpPr>
          <p:nvPr/>
        </p:nvSpPr>
        <p:spPr bwMode="auto">
          <a:xfrm>
            <a:off x="8768557" y="496252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59" name="AutoShape 67"/>
          <p:cNvSpPr>
            <a:spLocks/>
          </p:cNvSpPr>
          <p:nvPr/>
        </p:nvSpPr>
        <p:spPr bwMode="auto">
          <a:xfrm>
            <a:off x="8359775" y="5376069"/>
            <a:ext cx="185738"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60" name="AutoShape 68"/>
          <p:cNvSpPr>
            <a:spLocks/>
          </p:cNvSpPr>
          <p:nvPr/>
        </p:nvSpPr>
        <p:spPr bwMode="auto">
          <a:xfrm>
            <a:off x="8578850" y="620395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61" name="AutoShape 69"/>
          <p:cNvSpPr>
            <a:spLocks/>
          </p:cNvSpPr>
          <p:nvPr/>
        </p:nvSpPr>
        <p:spPr bwMode="auto">
          <a:xfrm>
            <a:off x="10721975" y="496252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62" name="AutoShape 70"/>
          <p:cNvSpPr>
            <a:spLocks/>
          </p:cNvSpPr>
          <p:nvPr/>
        </p:nvSpPr>
        <p:spPr bwMode="auto">
          <a:xfrm>
            <a:off x="10731500" y="53760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63" name="AutoShape 71"/>
          <p:cNvSpPr>
            <a:spLocks/>
          </p:cNvSpPr>
          <p:nvPr/>
        </p:nvSpPr>
        <p:spPr bwMode="auto">
          <a:xfrm>
            <a:off x="10271919" y="496252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64" name="AutoShape 72"/>
          <p:cNvSpPr>
            <a:spLocks/>
          </p:cNvSpPr>
          <p:nvPr/>
        </p:nvSpPr>
        <p:spPr bwMode="auto">
          <a:xfrm>
            <a:off x="10271919" y="53760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65" name="AutoShape 73"/>
          <p:cNvSpPr>
            <a:spLocks/>
          </p:cNvSpPr>
          <p:nvPr/>
        </p:nvSpPr>
        <p:spPr bwMode="auto">
          <a:xfrm>
            <a:off x="10496550" y="609441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66" name="Oval 74"/>
          <p:cNvSpPr>
            <a:spLocks/>
          </p:cNvSpPr>
          <p:nvPr/>
        </p:nvSpPr>
        <p:spPr bwMode="auto">
          <a:xfrm>
            <a:off x="8320088" y="6279357"/>
            <a:ext cx="225425"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67" name="Oval 75"/>
          <p:cNvSpPr>
            <a:spLocks/>
          </p:cNvSpPr>
          <p:nvPr/>
        </p:nvSpPr>
        <p:spPr bwMode="auto">
          <a:xfrm>
            <a:off x="8045450" y="6355557"/>
            <a:ext cx="224632"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68" name="Oval 76"/>
          <p:cNvSpPr>
            <a:spLocks/>
          </p:cNvSpPr>
          <p:nvPr/>
        </p:nvSpPr>
        <p:spPr bwMode="auto">
          <a:xfrm>
            <a:off x="10159207" y="6203950"/>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69" name="Oval 77"/>
          <p:cNvSpPr>
            <a:spLocks/>
          </p:cNvSpPr>
          <p:nvPr/>
        </p:nvSpPr>
        <p:spPr bwMode="auto">
          <a:xfrm>
            <a:off x="9979025" y="6391275"/>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8270" name="Group 78"/>
          <p:cNvGrpSpPr>
            <a:grpSpLocks/>
          </p:cNvGrpSpPr>
          <p:nvPr/>
        </p:nvGrpSpPr>
        <p:grpSpPr bwMode="auto">
          <a:xfrm>
            <a:off x="8452644" y="6081713"/>
            <a:ext cx="180181" cy="197644"/>
            <a:chOff x="-1" y="0"/>
            <a:chExt cx="360003" cy="394947"/>
          </a:xfrm>
        </p:grpSpPr>
        <p:pic>
          <p:nvPicPr>
            <p:cNvPr id="8271" name="Picture 79"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72" name="Picture 80"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73" name="Group 81"/>
          <p:cNvGrpSpPr>
            <a:grpSpLocks/>
          </p:cNvGrpSpPr>
          <p:nvPr/>
        </p:nvGrpSpPr>
        <p:grpSpPr bwMode="auto">
          <a:xfrm>
            <a:off x="10316369" y="6042819"/>
            <a:ext cx="180181" cy="196850"/>
            <a:chOff x="-1" y="0"/>
            <a:chExt cx="360003" cy="394947"/>
          </a:xfrm>
        </p:grpSpPr>
        <p:pic>
          <p:nvPicPr>
            <p:cNvPr id="8274" name="Picture 82"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75" name="Picture 83"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276" name="AutoShape 84"/>
          <p:cNvSpPr>
            <a:spLocks/>
          </p:cNvSpPr>
          <p:nvPr/>
        </p:nvSpPr>
        <p:spPr bwMode="auto">
          <a:xfrm>
            <a:off x="8602663" y="5318125"/>
            <a:ext cx="93663" cy="792957"/>
          </a:xfrm>
          <a:custGeom>
            <a:avLst/>
            <a:gdLst>
              <a:gd name="T0" fmla="*/ 10314 w 20628"/>
              <a:gd name="T1" fmla="*/ 10800 h 21600"/>
              <a:gd name="T2" fmla="*/ 10314 w 20628"/>
              <a:gd name="T3" fmla="*/ 10800 h 21600"/>
              <a:gd name="T4" fmla="*/ 10314 w 20628"/>
              <a:gd name="T5" fmla="*/ 10800 h 21600"/>
              <a:gd name="T6" fmla="*/ 10314 w 20628"/>
              <a:gd name="T7" fmla="*/ 10800 h 21600"/>
            </a:gdLst>
            <a:ahLst/>
            <a:cxnLst>
              <a:cxn ang="0">
                <a:pos x="T0" y="T1"/>
              </a:cxn>
              <a:cxn ang="0">
                <a:pos x="T2" y="T3"/>
              </a:cxn>
              <a:cxn ang="0">
                <a:pos x="T4" y="T5"/>
              </a:cxn>
              <a:cxn ang="0">
                <a:pos x="T6" y="T7"/>
              </a:cxn>
            </a:cxnLst>
            <a:rect l="0" t="0" r="r" b="b"/>
            <a:pathLst>
              <a:path w="20628" h="21600">
                <a:moveTo>
                  <a:pt x="0" y="21600"/>
                </a:moveTo>
                <a:cubicBezTo>
                  <a:pt x="9771" y="19800"/>
                  <a:pt x="19543" y="18000"/>
                  <a:pt x="20571" y="15755"/>
                </a:cubicBezTo>
                <a:cubicBezTo>
                  <a:pt x="21600" y="13511"/>
                  <a:pt x="8229" y="10758"/>
                  <a:pt x="6171" y="8132"/>
                </a:cubicBezTo>
                <a:cubicBezTo>
                  <a:pt x="4114" y="5506"/>
                  <a:pt x="6171" y="2753"/>
                  <a:pt x="8229"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8277" name="AutoShape 85"/>
          <p:cNvSpPr>
            <a:spLocks/>
          </p:cNvSpPr>
          <p:nvPr/>
        </p:nvSpPr>
        <p:spPr bwMode="auto">
          <a:xfrm>
            <a:off x="8224838" y="4659313"/>
            <a:ext cx="835025" cy="1015207"/>
          </a:xfrm>
          <a:custGeom>
            <a:avLst/>
            <a:gdLst>
              <a:gd name="T0" fmla="+- 0 10967 557"/>
              <a:gd name="T1" fmla="*/ T0 w 20820"/>
              <a:gd name="T2" fmla="+- 0 10740 231"/>
              <a:gd name="T3" fmla="*/ 10740 h 21018"/>
              <a:gd name="T4" fmla="+- 0 10967 557"/>
              <a:gd name="T5" fmla="*/ T4 w 20820"/>
              <a:gd name="T6" fmla="+- 0 10740 231"/>
              <a:gd name="T7" fmla="*/ 10740 h 21018"/>
              <a:gd name="T8" fmla="+- 0 10967 557"/>
              <a:gd name="T9" fmla="*/ T8 w 20820"/>
              <a:gd name="T10" fmla="+- 0 10740 231"/>
              <a:gd name="T11" fmla="*/ 10740 h 21018"/>
              <a:gd name="T12" fmla="+- 0 10967 557"/>
              <a:gd name="T13" fmla="*/ T12 w 20820"/>
              <a:gd name="T14" fmla="+- 0 10740 231"/>
              <a:gd name="T15" fmla="*/ 10740 h 21018"/>
            </a:gdLst>
            <a:ahLst/>
            <a:cxnLst>
              <a:cxn ang="0">
                <a:pos x="T1" y="T3"/>
              </a:cxn>
              <a:cxn ang="0">
                <a:pos x="T5" y="T7"/>
              </a:cxn>
              <a:cxn ang="0">
                <a:pos x="T9" y="T11"/>
              </a:cxn>
              <a:cxn ang="0">
                <a:pos x="T13" y="T15"/>
              </a:cxn>
            </a:cxnLst>
            <a:rect l="0" t="0" r="r" b="b"/>
            <a:pathLst>
              <a:path w="20820" h="21018">
                <a:moveTo>
                  <a:pt x="10107" y="15188"/>
                </a:moveTo>
                <a:cubicBezTo>
                  <a:pt x="8265" y="17892"/>
                  <a:pt x="6423" y="20596"/>
                  <a:pt x="5221" y="20983"/>
                </a:cubicBezTo>
                <a:cubicBezTo>
                  <a:pt x="4019" y="21369"/>
                  <a:pt x="2468" y="18536"/>
                  <a:pt x="2894" y="17506"/>
                </a:cubicBezTo>
                <a:cubicBezTo>
                  <a:pt x="3321" y="16476"/>
                  <a:pt x="8246" y="16347"/>
                  <a:pt x="7781" y="14802"/>
                </a:cubicBezTo>
                <a:cubicBezTo>
                  <a:pt x="7315" y="13257"/>
                  <a:pt x="761" y="9748"/>
                  <a:pt x="102" y="8235"/>
                </a:cubicBezTo>
                <a:cubicBezTo>
                  <a:pt x="-557" y="6722"/>
                  <a:pt x="2119" y="4952"/>
                  <a:pt x="3825" y="5724"/>
                </a:cubicBezTo>
                <a:cubicBezTo>
                  <a:pt x="5531" y="6497"/>
                  <a:pt x="8323" y="13096"/>
                  <a:pt x="10340" y="12871"/>
                </a:cubicBezTo>
                <a:cubicBezTo>
                  <a:pt x="12356" y="12645"/>
                  <a:pt x="14218" y="5241"/>
                  <a:pt x="15924" y="4372"/>
                </a:cubicBezTo>
                <a:cubicBezTo>
                  <a:pt x="17630" y="3503"/>
                  <a:pt x="20888" y="6239"/>
                  <a:pt x="20578" y="7656"/>
                </a:cubicBezTo>
                <a:cubicBezTo>
                  <a:pt x="20267" y="9072"/>
                  <a:pt x="14024" y="11036"/>
                  <a:pt x="14063" y="12871"/>
                </a:cubicBezTo>
                <a:cubicBezTo>
                  <a:pt x="14102" y="14706"/>
                  <a:pt x="20578" y="17410"/>
                  <a:pt x="20810" y="18665"/>
                </a:cubicBezTo>
                <a:cubicBezTo>
                  <a:pt x="21043" y="19920"/>
                  <a:pt x="16971" y="21111"/>
                  <a:pt x="15459" y="20403"/>
                </a:cubicBezTo>
                <a:cubicBezTo>
                  <a:pt x="13946" y="19695"/>
                  <a:pt x="12938" y="17216"/>
                  <a:pt x="11736" y="14416"/>
                </a:cubicBezTo>
                <a:cubicBezTo>
                  <a:pt x="10534" y="11615"/>
                  <a:pt x="8323" y="5950"/>
                  <a:pt x="8246" y="3600"/>
                </a:cubicBezTo>
                <a:cubicBezTo>
                  <a:pt x="8168" y="1250"/>
                  <a:pt x="9370" y="863"/>
                  <a:pt x="11271" y="316"/>
                </a:cubicBezTo>
                <a:cubicBezTo>
                  <a:pt x="13171" y="-231"/>
                  <a:pt x="16409" y="43"/>
                  <a:pt x="19647" y="316"/>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8278" name="AutoShape 86"/>
          <p:cNvSpPr>
            <a:spLocks/>
          </p:cNvSpPr>
          <p:nvPr/>
        </p:nvSpPr>
        <p:spPr bwMode="auto">
          <a:xfrm>
            <a:off x="10169525" y="4659313"/>
            <a:ext cx="835025" cy="1015207"/>
          </a:xfrm>
          <a:custGeom>
            <a:avLst/>
            <a:gdLst>
              <a:gd name="T0" fmla="+- 0 10967 557"/>
              <a:gd name="T1" fmla="*/ T0 w 20820"/>
              <a:gd name="T2" fmla="+- 0 10740 231"/>
              <a:gd name="T3" fmla="*/ 10740 h 21018"/>
              <a:gd name="T4" fmla="+- 0 10967 557"/>
              <a:gd name="T5" fmla="*/ T4 w 20820"/>
              <a:gd name="T6" fmla="+- 0 10740 231"/>
              <a:gd name="T7" fmla="*/ 10740 h 21018"/>
              <a:gd name="T8" fmla="+- 0 10967 557"/>
              <a:gd name="T9" fmla="*/ T8 w 20820"/>
              <a:gd name="T10" fmla="+- 0 10740 231"/>
              <a:gd name="T11" fmla="*/ 10740 h 21018"/>
              <a:gd name="T12" fmla="+- 0 10967 557"/>
              <a:gd name="T13" fmla="*/ T12 w 20820"/>
              <a:gd name="T14" fmla="+- 0 10740 231"/>
              <a:gd name="T15" fmla="*/ 10740 h 21018"/>
            </a:gdLst>
            <a:ahLst/>
            <a:cxnLst>
              <a:cxn ang="0">
                <a:pos x="T1" y="T3"/>
              </a:cxn>
              <a:cxn ang="0">
                <a:pos x="T5" y="T7"/>
              </a:cxn>
              <a:cxn ang="0">
                <a:pos x="T9" y="T11"/>
              </a:cxn>
              <a:cxn ang="0">
                <a:pos x="T13" y="T15"/>
              </a:cxn>
            </a:cxnLst>
            <a:rect l="0" t="0" r="r" b="b"/>
            <a:pathLst>
              <a:path w="20820" h="21018">
                <a:moveTo>
                  <a:pt x="10107" y="15188"/>
                </a:moveTo>
                <a:cubicBezTo>
                  <a:pt x="8265" y="17892"/>
                  <a:pt x="6423" y="20596"/>
                  <a:pt x="5221" y="20983"/>
                </a:cubicBezTo>
                <a:cubicBezTo>
                  <a:pt x="4019" y="21369"/>
                  <a:pt x="2468" y="18536"/>
                  <a:pt x="2894" y="17506"/>
                </a:cubicBezTo>
                <a:cubicBezTo>
                  <a:pt x="3321" y="16476"/>
                  <a:pt x="8246" y="16347"/>
                  <a:pt x="7781" y="14802"/>
                </a:cubicBezTo>
                <a:cubicBezTo>
                  <a:pt x="7315" y="13257"/>
                  <a:pt x="761" y="9748"/>
                  <a:pt x="102" y="8235"/>
                </a:cubicBezTo>
                <a:cubicBezTo>
                  <a:pt x="-557" y="6722"/>
                  <a:pt x="2119" y="4952"/>
                  <a:pt x="3825" y="5724"/>
                </a:cubicBezTo>
                <a:cubicBezTo>
                  <a:pt x="5531" y="6497"/>
                  <a:pt x="8323" y="13096"/>
                  <a:pt x="10340" y="12871"/>
                </a:cubicBezTo>
                <a:cubicBezTo>
                  <a:pt x="12356" y="12645"/>
                  <a:pt x="14218" y="5241"/>
                  <a:pt x="15924" y="4372"/>
                </a:cubicBezTo>
                <a:cubicBezTo>
                  <a:pt x="17630" y="3503"/>
                  <a:pt x="20888" y="6239"/>
                  <a:pt x="20578" y="7656"/>
                </a:cubicBezTo>
                <a:cubicBezTo>
                  <a:pt x="20267" y="9072"/>
                  <a:pt x="14024" y="11036"/>
                  <a:pt x="14063" y="12871"/>
                </a:cubicBezTo>
                <a:cubicBezTo>
                  <a:pt x="14102" y="14706"/>
                  <a:pt x="20578" y="17410"/>
                  <a:pt x="20810" y="18665"/>
                </a:cubicBezTo>
                <a:cubicBezTo>
                  <a:pt x="21043" y="19920"/>
                  <a:pt x="16971" y="21111"/>
                  <a:pt x="15459" y="20403"/>
                </a:cubicBezTo>
                <a:cubicBezTo>
                  <a:pt x="13946" y="19695"/>
                  <a:pt x="12938" y="17216"/>
                  <a:pt x="11736" y="14416"/>
                </a:cubicBezTo>
                <a:cubicBezTo>
                  <a:pt x="10534" y="11615"/>
                  <a:pt x="8323" y="5950"/>
                  <a:pt x="8246" y="3600"/>
                </a:cubicBezTo>
                <a:cubicBezTo>
                  <a:pt x="8168" y="1250"/>
                  <a:pt x="9370" y="863"/>
                  <a:pt x="11271" y="316"/>
                </a:cubicBezTo>
                <a:cubicBezTo>
                  <a:pt x="13171" y="-231"/>
                  <a:pt x="16409" y="43"/>
                  <a:pt x="19647" y="316"/>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8279" name="AutoShape 87"/>
          <p:cNvSpPr>
            <a:spLocks/>
          </p:cNvSpPr>
          <p:nvPr/>
        </p:nvSpPr>
        <p:spPr bwMode="auto">
          <a:xfrm>
            <a:off x="10548144" y="5318125"/>
            <a:ext cx="93663" cy="792957"/>
          </a:xfrm>
          <a:custGeom>
            <a:avLst/>
            <a:gdLst>
              <a:gd name="T0" fmla="*/ 10314 w 20628"/>
              <a:gd name="T1" fmla="*/ 10800 h 21600"/>
              <a:gd name="T2" fmla="*/ 10314 w 20628"/>
              <a:gd name="T3" fmla="*/ 10800 h 21600"/>
              <a:gd name="T4" fmla="*/ 10314 w 20628"/>
              <a:gd name="T5" fmla="*/ 10800 h 21600"/>
              <a:gd name="T6" fmla="*/ 10314 w 20628"/>
              <a:gd name="T7" fmla="*/ 10800 h 21600"/>
            </a:gdLst>
            <a:ahLst/>
            <a:cxnLst>
              <a:cxn ang="0">
                <a:pos x="T0" y="T1"/>
              </a:cxn>
              <a:cxn ang="0">
                <a:pos x="T2" y="T3"/>
              </a:cxn>
              <a:cxn ang="0">
                <a:pos x="T4" y="T5"/>
              </a:cxn>
              <a:cxn ang="0">
                <a:pos x="T6" y="T7"/>
              </a:cxn>
            </a:cxnLst>
            <a:rect l="0" t="0" r="r" b="b"/>
            <a:pathLst>
              <a:path w="20628" h="21600">
                <a:moveTo>
                  <a:pt x="0" y="21600"/>
                </a:moveTo>
                <a:cubicBezTo>
                  <a:pt x="9771" y="19800"/>
                  <a:pt x="19543" y="18000"/>
                  <a:pt x="20571" y="15755"/>
                </a:cubicBezTo>
                <a:cubicBezTo>
                  <a:pt x="21600" y="13511"/>
                  <a:pt x="8229" y="10758"/>
                  <a:pt x="6171" y="8132"/>
                </a:cubicBezTo>
                <a:cubicBezTo>
                  <a:pt x="4114" y="5506"/>
                  <a:pt x="6171" y="2753"/>
                  <a:pt x="8229"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8280" name="AutoShape 88"/>
          <p:cNvSpPr>
            <a:spLocks/>
          </p:cNvSpPr>
          <p:nvPr/>
        </p:nvSpPr>
        <p:spPr bwMode="auto">
          <a:xfrm>
            <a:off x="10571163" y="4347369"/>
            <a:ext cx="574675" cy="327819"/>
          </a:xfrm>
          <a:custGeom>
            <a:avLst/>
            <a:gdLst>
              <a:gd name="T0" fmla="*/ 10290 w 20581"/>
              <a:gd name="T1" fmla="*/ 10683 h 21366"/>
              <a:gd name="T2" fmla="*/ 10290 w 20581"/>
              <a:gd name="T3" fmla="*/ 10683 h 21366"/>
              <a:gd name="T4" fmla="*/ 10290 w 20581"/>
              <a:gd name="T5" fmla="*/ 10683 h 21366"/>
              <a:gd name="T6" fmla="*/ 10290 w 20581"/>
              <a:gd name="T7" fmla="*/ 10683 h 21366"/>
            </a:gdLst>
            <a:ahLst/>
            <a:cxnLst>
              <a:cxn ang="0">
                <a:pos x="T0" y="T1"/>
              </a:cxn>
              <a:cxn ang="0">
                <a:pos x="T2" y="T3"/>
              </a:cxn>
              <a:cxn ang="0">
                <a:pos x="T4" y="T5"/>
              </a:cxn>
              <a:cxn ang="0">
                <a:pos x="T6" y="T7"/>
              </a:cxn>
            </a:cxnLst>
            <a:rect l="0" t="0" r="r" b="b"/>
            <a:pathLst>
              <a:path w="20581" h="21366">
                <a:moveTo>
                  <a:pt x="12693" y="21296"/>
                </a:moveTo>
                <a:cubicBezTo>
                  <a:pt x="17146" y="21448"/>
                  <a:pt x="21600" y="21600"/>
                  <a:pt x="20375" y="18862"/>
                </a:cubicBezTo>
                <a:cubicBezTo>
                  <a:pt x="19151" y="16124"/>
                  <a:pt x="5344" y="4868"/>
                  <a:pt x="5344" y="4868"/>
                </a:cubicBezTo>
                <a:lnTo>
                  <a:pt x="0" y="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8281" name="Line 89"/>
          <p:cNvSpPr>
            <a:spLocks noChangeShapeType="1"/>
          </p:cNvSpPr>
          <p:nvPr/>
        </p:nvSpPr>
        <p:spPr bwMode="auto">
          <a:xfrm flipH="1" flipV="1">
            <a:off x="9729788" y="3909219"/>
            <a:ext cx="874713" cy="480219"/>
          </a:xfrm>
          <a:prstGeom prst="line">
            <a:avLst/>
          </a:pr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82" name="Line 90"/>
          <p:cNvSpPr>
            <a:spLocks noChangeShapeType="1"/>
          </p:cNvSpPr>
          <p:nvPr/>
        </p:nvSpPr>
        <p:spPr bwMode="auto">
          <a:xfrm flipV="1">
            <a:off x="9013032" y="3909219"/>
            <a:ext cx="592138" cy="765175"/>
          </a:xfrm>
          <a:prstGeom prst="line">
            <a:avLst/>
          </a:pr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83" name="Rectangle 91"/>
          <p:cNvSpPr>
            <a:spLocks/>
          </p:cNvSpPr>
          <p:nvPr/>
        </p:nvSpPr>
        <p:spPr bwMode="auto">
          <a:xfrm>
            <a:off x="1520825" y="3343176"/>
            <a:ext cx="5084763"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Run, Feints and Shoot</a:t>
            </a:r>
          </a:p>
        </p:txBody>
      </p:sp>
      <p:sp>
        <p:nvSpPr>
          <p:cNvPr id="8284" name="Rectangle 92"/>
          <p:cNvSpPr>
            <a:spLocks/>
          </p:cNvSpPr>
          <p:nvPr/>
        </p:nvSpPr>
        <p:spPr bwMode="auto">
          <a:xfrm>
            <a:off x="402432" y="3909269"/>
            <a:ext cx="6543675" cy="9746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Run with ball, making feints on each cones and run again to shoot</a:t>
            </a:r>
          </a:p>
        </p:txBody>
      </p:sp>
      <p:grpSp>
        <p:nvGrpSpPr>
          <p:cNvPr id="8285" name="Group 93"/>
          <p:cNvGrpSpPr>
            <a:grpSpLocks/>
          </p:cNvGrpSpPr>
          <p:nvPr/>
        </p:nvGrpSpPr>
        <p:grpSpPr bwMode="auto">
          <a:xfrm>
            <a:off x="392113" y="6448426"/>
            <a:ext cx="366095" cy="146194"/>
            <a:chOff x="0" y="0"/>
            <a:chExt cx="732143" cy="291489"/>
          </a:xfrm>
        </p:grpSpPr>
        <p:sp>
          <p:nvSpPr>
            <p:cNvPr id="8286" name="Rectangle 94"/>
            <p:cNvSpPr>
              <a:spLocks/>
            </p:cNvSpPr>
            <p:nvPr/>
          </p:nvSpPr>
          <p:spPr bwMode="auto">
            <a:xfrm>
              <a:off x="174975" y="0"/>
              <a:ext cx="557168"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Nicole Giorgi</a:t>
              </a:r>
            </a:p>
          </p:txBody>
        </p:sp>
        <p:pic>
          <p:nvPicPr>
            <p:cNvPr id="8287" name="Picture 95"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945295968"/>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18" name="Picture 2"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19" name="Line 3"/>
          <p:cNvSpPr>
            <a:spLocks noChangeShapeType="1"/>
          </p:cNvSpPr>
          <p:nvPr/>
        </p:nvSpPr>
        <p:spPr bwMode="auto">
          <a:xfrm>
            <a:off x="402432"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0" name="Line 4"/>
          <p:cNvSpPr>
            <a:spLocks noChangeShapeType="1"/>
          </p:cNvSpPr>
          <p:nvPr/>
        </p:nvSpPr>
        <p:spPr bwMode="auto">
          <a:xfrm>
            <a:off x="402432" y="10263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1" name="Line 5"/>
          <p:cNvSpPr>
            <a:spLocks noChangeShapeType="1"/>
          </p:cNvSpPr>
          <p:nvPr/>
        </p:nvSpPr>
        <p:spPr bwMode="auto">
          <a:xfrm>
            <a:off x="402432" y="19875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2" name="Line 6"/>
          <p:cNvSpPr>
            <a:spLocks noChangeShapeType="1"/>
          </p:cNvSpPr>
          <p:nvPr/>
        </p:nvSpPr>
        <p:spPr bwMode="auto">
          <a:xfrm>
            <a:off x="402432" y="29479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3" name="Line 7"/>
          <p:cNvSpPr>
            <a:spLocks noChangeShapeType="1"/>
          </p:cNvSpPr>
          <p:nvPr/>
        </p:nvSpPr>
        <p:spPr bwMode="auto">
          <a:xfrm>
            <a:off x="402432" y="24677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4" name="Line 8"/>
          <p:cNvSpPr>
            <a:spLocks noChangeShapeType="1"/>
          </p:cNvSpPr>
          <p:nvPr/>
        </p:nvSpPr>
        <p:spPr bwMode="auto">
          <a:xfrm>
            <a:off x="402432" y="39092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5" name="Line 9"/>
          <p:cNvSpPr>
            <a:spLocks noChangeShapeType="1"/>
          </p:cNvSpPr>
          <p:nvPr/>
        </p:nvSpPr>
        <p:spPr bwMode="auto">
          <a:xfrm>
            <a:off x="402432" y="48696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6" name="Line 10"/>
          <p:cNvSpPr>
            <a:spLocks noChangeShapeType="1"/>
          </p:cNvSpPr>
          <p:nvPr/>
        </p:nvSpPr>
        <p:spPr bwMode="auto">
          <a:xfrm>
            <a:off x="402432"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7" name="Line 11"/>
          <p:cNvSpPr>
            <a:spLocks noChangeShapeType="1"/>
          </p:cNvSpPr>
          <p:nvPr/>
        </p:nvSpPr>
        <p:spPr bwMode="auto">
          <a:xfrm>
            <a:off x="402432"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8" name="Line 12"/>
          <p:cNvSpPr>
            <a:spLocks noChangeShapeType="1"/>
          </p:cNvSpPr>
          <p:nvPr/>
        </p:nvSpPr>
        <p:spPr bwMode="auto">
          <a:xfrm>
            <a:off x="402432" y="58308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9229" name="Group 13"/>
          <p:cNvGrpSpPr>
            <a:grpSpLocks/>
          </p:cNvGrpSpPr>
          <p:nvPr/>
        </p:nvGrpSpPr>
        <p:grpSpPr bwMode="auto">
          <a:xfrm>
            <a:off x="11233150" y="1641475"/>
            <a:ext cx="180182" cy="197644"/>
            <a:chOff x="-1" y="0"/>
            <a:chExt cx="360003" cy="394948"/>
          </a:xfrm>
        </p:grpSpPr>
        <p:pic>
          <p:nvPicPr>
            <p:cNvPr id="9230" name="Picture 14"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31" name="Picture 15"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232" name="Rectangle 16"/>
          <p:cNvSpPr>
            <a:spLocks/>
          </p:cNvSpPr>
          <p:nvPr/>
        </p:nvSpPr>
        <p:spPr bwMode="auto">
          <a:xfrm>
            <a:off x="867569" y="551557"/>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Build Up 4-3-3</a:t>
            </a:r>
          </a:p>
        </p:txBody>
      </p:sp>
      <p:sp>
        <p:nvSpPr>
          <p:cNvPr id="9233" name="Oval 17"/>
          <p:cNvSpPr>
            <a:spLocks/>
          </p:cNvSpPr>
          <p:nvPr/>
        </p:nvSpPr>
        <p:spPr bwMode="auto">
          <a:xfrm>
            <a:off x="11446669" y="1662113"/>
            <a:ext cx="224631"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34" name="Oval 18"/>
          <p:cNvSpPr>
            <a:spLocks/>
          </p:cNvSpPr>
          <p:nvPr/>
        </p:nvSpPr>
        <p:spPr bwMode="auto">
          <a:xfrm>
            <a:off x="9552782" y="4389438"/>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35" name="Oval 19"/>
          <p:cNvSpPr>
            <a:spLocks/>
          </p:cNvSpPr>
          <p:nvPr/>
        </p:nvSpPr>
        <p:spPr bwMode="auto">
          <a:xfrm>
            <a:off x="10964069" y="4614863"/>
            <a:ext cx="225425"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36" name="Oval 20"/>
          <p:cNvSpPr>
            <a:spLocks/>
          </p:cNvSpPr>
          <p:nvPr/>
        </p:nvSpPr>
        <p:spPr bwMode="auto">
          <a:xfrm>
            <a:off x="8366125" y="4737100"/>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9237" name="Group 21"/>
          <p:cNvGrpSpPr>
            <a:grpSpLocks/>
          </p:cNvGrpSpPr>
          <p:nvPr/>
        </p:nvGrpSpPr>
        <p:grpSpPr bwMode="auto">
          <a:xfrm>
            <a:off x="10783888" y="4711700"/>
            <a:ext cx="180182" cy="197644"/>
            <a:chOff x="-1" y="0"/>
            <a:chExt cx="360003" cy="394948"/>
          </a:xfrm>
        </p:grpSpPr>
        <p:pic>
          <p:nvPicPr>
            <p:cNvPr id="9238" name="Picture 22"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39" name="Picture 23"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240" name="Rectangle 24"/>
          <p:cNvSpPr>
            <a:spLocks/>
          </p:cNvSpPr>
          <p:nvPr/>
        </p:nvSpPr>
        <p:spPr bwMode="auto">
          <a:xfrm>
            <a:off x="1912144" y="3424139"/>
            <a:ext cx="4534694"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Build Up 3-4-3</a:t>
            </a:r>
          </a:p>
        </p:txBody>
      </p:sp>
      <p:sp>
        <p:nvSpPr>
          <p:cNvPr id="9241" name="Rectangle 25"/>
          <p:cNvSpPr>
            <a:spLocks/>
          </p:cNvSpPr>
          <p:nvPr/>
        </p:nvSpPr>
        <p:spPr bwMode="auto">
          <a:xfrm>
            <a:off x="989013" y="84832"/>
            <a:ext cx="5756275"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GAME PHASE</a:t>
            </a:r>
          </a:p>
        </p:txBody>
      </p:sp>
      <p:sp>
        <p:nvSpPr>
          <p:cNvPr id="9242" name="Oval 26"/>
          <p:cNvSpPr>
            <a:spLocks/>
          </p:cNvSpPr>
          <p:nvPr/>
        </p:nvSpPr>
        <p:spPr bwMode="auto">
          <a:xfrm>
            <a:off x="10514013" y="800894"/>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43" name="Oval 27"/>
          <p:cNvSpPr>
            <a:spLocks/>
          </p:cNvSpPr>
          <p:nvPr/>
        </p:nvSpPr>
        <p:spPr bwMode="auto">
          <a:xfrm>
            <a:off x="8704263" y="839788"/>
            <a:ext cx="224632"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44" name="Oval 28"/>
          <p:cNvSpPr>
            <a:spLocks/>
          </p:cNvSpPr>
          <p:nvPr/>
        </p:nvSpPr>
        <p:spPr bwMode="auto">
          <a:xfrm>
            <a:off x="7801769" y="1634332"/>
            <a:ext cx="225425"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45" name="Oval 29"/>
          <p:cNvSpPr>
            <a:spLocks/>
          </p:cNvSpPr>
          <p:nvPr/>
        </p:nvSpPr>
        <p:spPr bwMode="auto">
          <a:xfrm>
            <a:off x="10246519" y="1874838"/>
            <a:ext cx="224631"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46" name="Oval 30"/>
          <p:cNvSpPr>
            <a:spLocks/>
          </p:cNvSpPr>
          <p:nvPr/>
        </p:nvSpPr>
        <p:spPr bwMode="auto">
          <a:xfrm>
            <a:off x="8928894" y="2130425"/>
            <a:ext cx="225425"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47" name="Line 31"/>
          <p:cNvSpPr>
            <a:spLocks noChangeShapeType="1"/>
          </p:cNvSpPr>
          <p:nvPr/>
        </p:nvSpPr>
        <p:spPr bwMode="auto">
          <a:xfrm flipH="1" flipV="1">
            <a:off x="10739438" y="1064419"/>
            <a:ext cx="493713" cy="59769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8" name="Line 32"/>
          <p:cNvSpPr>
            <a:spLocks noChangeShapeType="1"/>
          </p:cNvSpPr>
          <p:nvPr/>
        </p:nvSpPr>
        <p:spPr bwMode="auto">
          <a:xfrm flipH="1">
            <a:off x="10358438" y="1123950"/>
            <a:ext cx="225425" cy="71516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9" name="Line 33"/>
          <p:cNvSpPr>
            <a:spLocks noChangeShapeType="1"/>
          </p:cNvSpPr>
          <p:nvPr/>
        </p:nvSpPr>
        <p:spPr bwMode="auto">
          <a:xfrm flipH="1" flipV="1">
            <a:off x="8928894" y="1123950"/>
            <a:ext cx="1317625" cy="76279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50" name="Line 34"/>
          <p:cNvSpPr>
            <a:spLocks noChangeShapeType="1"/>
          </p:cNvSpPr>
          <p:nvPr/>
        </p:nvSpPr>
        <p:spPr bwMode="auto">
          <a:xfrm flipH="1">
            <a:off x="8154194" y="1123950"/>
            <a:ext cx="774700" cy="57705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51" name="Line 35"/>
          <p:cNvSpPr>
            <a:spLocks noChangeShapeType="1"/>
          </p:cNvSpPr>
          <p:nvPr/>
        </p:nvSpPr>
        <p:spPr bwMode="auto">
          <a:xfrm>
            <a:off x="8027194" y="1839119"/>
            <a:ext cx="901700" cy="40322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52" name="AutoShape 36"/>
          <p:cNvSpPr>
            <a:spLocks/>
          </p:cNvSpPr>
          <p:nvPr/>
        </p:nvSpPr>
        <p:spPr bwMode="auto">
          <a:xfrm>
            <a:off x="7753350" y="1958975"/>
            <a:ext cx="139700" cy="923925"/>
          </a:xfrm>
          <a:custGeom>
            <a:avLst/>
            <a:gdLst>
              <a:gd name="T0" fmla="+- 0 11129 658"/>
              <a:gd name="T1" fmla="*/ T0 w 20942"/>
              <a:gd name="T2" fmla="*/ 10800 h 21600"/>
              <a:gd name="T3" fmla="+- 0 11129 658"/>
              <a:gd name="T4" fmla="*/ T3 w 20942"/>
              <a:gd name="T5" fmla="*/ 10800 h 21600"/>
              <a:gd name="T6" fmla="+- 0 11129 658"/>
              <a:gd name="T7" fmla="*/ T6 w 20942"/>
              <a:gd name="T8" fmla="*/ 10800 h 21600"/>
              <a:gd name="T9" fmla="+- 0 11129 658"/>
              <a:gd name="T10" fmla="*/ T9 w 20942"/>
              <a:gd name="T11" fmla="*/ 10800 h 21600"/>
            </a:gdLst>
            <a:ahLst/>
            <a:cxnLst>
              <a:cxn ang="0">
                <a:pos x="T1" y="T2"/>
              </a:cxn>
              <a:cxn ang="0">
                <a:pos x="T4" y="T5"/>
              </a:cxn>
              <a:cxn ang="0">
                <a:pos x="T7" y="T8"/>
              </a:cxn>
              <a:cxn ang="0">
                <a:pos x="T10" y="T11"/>
              </a:cxn>
            </a:cxnLst>
            <a:rect l="0" t="0" r="r" b="b"/>
            <a:pathLst>
              <a:path w="20942" h="21600">
                <a:moveTo>
                  <a:pt x="16761" y="0"/>
                </a:moveTo>
                <a:cubicBezTo>
                  <a:pt x="8052" y="2345"/>
                  <a:pt x="-658" y="4691"/>
                  <a:pt x="39" y="8291"/>
                </a:cubicBezTo>
                <a:cubicBezTo>
                  <a:pt x="736" y="11891"/>
                  <a:pt x="10839" y="16745"/>
                  <a:pt x="20942" y="2160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9253" name="Line 37"/>
          <p:cNvSpPr>
            <a:spLocks noChangeShapeType="1"/>
          </p:cNvSpPr>
          <p:nvPr/>
        </p:nvSpPr>
        <p:spPr bwMode="auto">
          <a:xfrm flipH="1">
            <a:off x="8027194" y="2242344"/>
            <a:ext cx="901700" cy="640556"/>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54" name="Oval 38"/>
          <p:cNvSpPr>
            <a:spLocks/>
          </p:cNvSpPr>
          <p:nvPr/>
        </p:nvSpPr>
        <p:spPr bwMode="auto">
          <a:xfrm>
            <a:off x="9552782" y="2985294"/>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55" name="Line 39"/>
          <p:cNvSpPr>
            <a:spLocks noChangeShapeType="1"/>
          </p:cNvSpPr>
          <p:nvPr/>
        </p:nvSpPr>
        <p:spPr bwMode="auto">
          <a:xfrm>
            <a:off x="8027194" y="2947988"/>
            <a:ext cx="1423988" cy="11747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56" name="Line 40"/>
          <p:cNvSpPr>
            <a:spLocks noChangeShapeType="1"/>
          </p:cNvSpPr>
          <p:nvPr/>
        </p:nvSpPr>
        <p:spPr bwMode="auto">
          <a:xfrm flipV="1">
            <a:off x="9744869" y="1958975"/>
            <a:ext cx="1488281" cy="105965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57" name="Oval 41"/>
          <p:cNvSpPr>
            <a:spLocks/>
          </p:cNvSpPr>
          <p:nvPr/>
        </p:nvSpPr>
        <p:spPr bwMode="auto">
          <a:xfrm>
            <a:off x="9890125" y="5237957"/>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58" name="Oval 42"/>
          <p:cNvSpPr>
            <a:spLocks/>
          </p:cNvSpPr>
          <p:nvPr/>
        </p:nvSpPr>
        <p:spPr bwMode="auto">
          <a:xfrm>
            <a:off x="11413332" y="5718175"/>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59" name="Oval 43"/>
          <p:cNvSpPr>
            <a:spLocks/>
          </p:cNvSpPr>
          <p:nvPr/>
        </p:nvSpPr>
        <p:spPr bwMode="auto">
          <a:xfrm>
            <a:off x="7689850" y="5718175"/>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60" name="Oval 44"/>
          <p:cNvSpPr>
            <a:spLocks/>
          </p:cNvSpPr>
          <p:nvPr/>
        </p:nvSpPr>
        <p:spPr bwMode="auto">
          <a:xfrm>
            <a:off x="9001125" y="6101557"/>
            <a:ext cx="225425"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61" name="Line 45"/>
          <p:cNvSpPr>
            <a:spLocks noChangeShapeType="1"/>
          </p:cNvSpPr>
          <p:nvPr/>
        </p:nvSpPr>
        <p:spPr bwMode="auto">
          <a:xfrm flipH="1">
            <a:off x="10114757" y="4909344"/>
            <a:ext cx="579438" cy="32861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62" name="Line 46"/>
          <p:cNvSpPr>
            <a:spLocks noChangeShapeType="1"/>
          </p:cNvSpPr>
          <p:nvPr/>
        </p:nvSpPr>
        <p:spPr bwMode="auto">
          <a:xfrm flipH="1" flipV="1">
            <a:off x="9744869" y="4737100"/>
            <a:ext cx="145256" cy="50085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63" name="Line 47"/>
          <p:cNvSpPr>
            <a:spLocks noChangeShapeType="1"/>
          </p:cNvSpPr>
          <p:nvPr/>
        </p:nvSpPr>
        <p:spPr bwMode="auto">
          <a:xfrm flipH="1">
            <a:off x="8704263" y="4711700"/>
            <a:ext cx="848519" cy="19764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64" name="Line 48"/>
          <p:cNvSpPr>
            <a:spLocks noChangeShapeType="1"/>
          </p:cNvSpPr>
          <p:nvPr/>
        </p:nvSpPr>
        <p:spPr bwMode="auto">
          <a:xfrm flipH="1">
            <a:off x="8027194" y="4962525"/>
            <a:ext cx="338931" cy="75565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65" name="Line 49"/>
          <p:cNvSpPr>
            <a:spLocks noChangeShapeType="1"/>
          </p:cNvSpPr>
          <p:nvPr/>
        </p:nvSpPr>
        <p:spPr bwMode="auto">
          <a:xfrm>
            <a:off x="8027194" y="5830888"/>
            <a:ext cx="901700" cy="27066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66" name="Line 50"/>
          <p:cNvSpPr>
            <a:spLocks noChangeShapeType="1"/>
          </p:cNvSpPr>
          <p:nvPr/>
        </p:nvSpPr>
        <p:spPr bwMode="auto">
          <a:xfrm flipV="1">
            <a:off x="9226550" y="5830888"/>
            <a:ext cx="2006600" cy="49530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67" name="Line 51"/>
          <p:cNvSpPr>
            <a:spLocks noChangeShapeType="1"/>
          </p:cNvSpPr>
          <p:nvPr/>
        </p:nvSpPr>
        <p:spPr bwMode="auto">
          <a:xfrm flipH="1" flipV="1">
            <a:off x="10964069" y="4962525"/>
            <a:ext cx="324644" cy="75565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9268" name="Group 52"/>
          <p:cNvGrpSpPr>
            <a:grpSpLocks/>
          </p:cNvGrpSpPr>
          <p:nvPr/>
        </p:nvGrpSpPr>
        <p:grpSpPr bwMode="auto">
          <a:xfrm>
            <a:off x="392113" y="6448426"/>
            <a:ext cx="366095" cy="146194"/>
            <a:chOff x="0" y="0"/>
            <a:chExt cx="732143" cy="291489"/>
          </a:xfrm>
        </p:grpSpPr>
        <p:sp>
          <p:nvSpPr>
            <p:cNvPr id="9269" name="Rectangle 53"/>
            <p:cNvSpPr>
              <a:spLocks/>
            </p:cNvSpPr>
            <p:nvPr/>
          </p:nvSpPr>
          <p:spPr bwMode="auto">
            <a:xfrm>
              <a:off x="174975" y="0"/>
              <a:ext cx="557168"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Nicole Giorgi</a:t>
              </a:r>
            </a:p>
          </p:txBody>
        </p:sp>
        <p:pic>
          <p:nvPicPr>
            <p:cNvPr id="9270" name="Picture 54"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29829224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42" name="Picture 2"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3" name="Line 3"/>
          <p:cNvSpPr>
            <a:spLocks noChangeShapeType="1"/>
          </p:cNvSpPr>
          <p:nvPr/>
        </p:nvSpPr>
        <p:spPr bwMode="auto">
          <a:xfrm>
            <a:off x="402432"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4" name="Line 4"/>
          <p:cNvSpPr>
            <a:spLocks noChangeShapeType="1"/>
          </p:cNvSpPr>
          <p:nvPr/>
        </p:nvSpPr>
        <p:spPr bwMode="auto">
          <a:xfrm>
            <a:off x="402432" y="10263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5" name="Line 5"/>
          <p:cNvSpPr>
            <a:spLocks noChangeShapeType="1"/>
          </p:cNvSpPr>
          <p:nvPr/>
        </p:nvSpPr>
        <p:spPr bwMode="auto">
          <a:xfrm>
            <a:off x="402432" y="19875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6" name="Line 6"/>
          <p:cNvSpPr>
            <a:spLocks noChangeShapeType="1"/>
          </p:cNvSpPr>
          <p:nvPr/>
        </p:nvSpPr>
        <p:spPr bwMode="auto">
          <a:xfrm>
            <a:off x="402432" y="29479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7" name="Line 7"/>
          <p:cNvSpPr>
            <a:spLocks noChangeShapeType="1"/>
          </p:cNvSpPr>
          <p:nvPr/>
        </p:nvSpPr>
        <p:spPr bwMode="auto">
          <a:xfrm>
            <a:off x="402432" y="24677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8" name="Line 8"/>
          <p:cNvSpPr>
            <a:spLocks noChangeShapeType="1"/>
          </p:cNvSpPr>
          <p:nvPr/>
        </p:nvSpPr>
        <p:spPr bwMode="auto">
          <a:xfrm>
            <a:off x="402432" y="39092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9" name="Line 9"/>
          <p:cNvSpPr>
            <a:spLocks noChangeShapeType="1"/>
          </p:cNvSpPr>
          <p:nvPr/>
        </p:nvSpPr>
        <p:spPr bwMode="auto">
          <a:xfrm>
            <a:off x="402432" y="48696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50" name="Line 10"/>
          <p:cNvSpPr>
            <a:spLocks noChangeShapeType="1"/>
          </p:cNvSpPr>
          <p:nvPr/>
        </p:nvSpPr>
        <p:spPr bwMode="auto">
          <a:xfrm>
            <a:off x="402432"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51" name="Line 11"/>
          <p:cNvSpPr>
            <a:spLocks noChangeShapeType="1"/>
          </p:cNvSpPr>
          <p:nvPr/>
        </p:nvSpPr>
        <p:spPr bwMode="auto">
          <a:xfrm>
            <a:off x="402432"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52" name="Line 12"/>
          <p:cNvSpPr>
            <a:spLocks noChangeShapeType="1"/>
          </p:cNvSpPr>
          <p:nvPr/>
        </p:nvSpPr>
        <p:spPr bwMode="auto">
          <a:xfrm>
            <a:off x="402432" y="58308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10253" name="Group 13"/>
          <p:cNvGrpSpPr>
            <a:grpSpLocks/>
          </p:cNvGrpSpPr>
          <p:nvPr/>
        </p:nvGrpSpPr>
        <p:grpSpPr bwMode="auto">
          <a:xfrm>
            <a:off x="9372600" y="1084263"/>
            <a:ext cx="180182" cy="197644"/>
            <a:chOff x="-1" y="0"/>
            <a:chExt cx="360003" cy="394948"/>
          </a:xfrm>
        </p:grpSpPr>
        <p:pic>
          <p:nvPicPr>
            <p:cNvPr id="10254" name="Picture 14"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55" name="Picture 15"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256" name="Rectangle 16"/>
          <p:cNvSpPr>
            <a:spLocks/>
          </p:cNvSpPr>
          <p:nvPr/>
        </p:nvSpPr>
        <p:spPr bwMode="auto">
          <a:xfrm>
            <a:off x="867569" y="551557"/>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Build Up 3-4-3 Switch</a:t>
            </a:r>
          </a:p>
        </p:txBody>
      </p:sp>
      <p:sp>
        <p:nvSpPr>
          <p:cNvPr id="10257" name="Oval 17"/>
          <p:cNvSpPr>
            <a:spLocks/>
          </p:cNvSpPr>
          <p:nvPr/>
        </p:nvSpPr>
        <p:spPr bwMode="auto">
          <a:xfrm>
            <a:off x="9001125" y="2723357"/>
            <a:ext cx="225425"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58" name="Oval 18"/>
          <p:cNvSpPr>
            <a:spLocks/>
          </p:cNvSpPr>
          <p:nvPr/>
        </p:nvSpPr>
        <p:spPr bwMode="auto">
          <a:xfrm>
            <a:off x="9316244" y="3909219"/>
            <a:ext cx="224631"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59" name="Oval 19"/>
          <p:cNvSpPr>
            <a:spLocks/>
          </p:cNvSpPr>
          <p:nvPr/>
        </p:nvSpPr>
        <p:spPr bwMode="auto">
          <a:xfrm>
            <a:off x="10851357" y="3824288"/>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10260" name="Group 20"/>
          <p:cNvGrpSpPr>
            <a:grpSpLocks/>
          </p:cNvGrpSpPr>
          <p:nvPr/>
        </p:nvGrpSpPr>
        <p:grpSpPr bwMode="auto">
          <a:xfrm>
            <a:off x="9777413" y="6192044"/>
            <a:ext cx="180182" cy="196850"/>
            <a:chOff x="-1" y="0"/>
            <a:chExt cx="360003" cy="394948"/>
          </a:xfrm>
        </p:grpSpPr>
        <p:pic>
          <p:nvPicPr>
            <p:cNvPr id="10261" name="Picture 21"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62" name="Picture 22"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263" name="Oval 23"/>
          <p:cNvSpPr>
            <a:spLocks/>
          </p:cNvSpPr>
          <p:nvPr/>
        </p:nvSpPr>
        <p:spPr bwMode="auto">
          <a:xfrm>
            <a:off x="9552782" y="839788"/>
            <a:ext cx="224631"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64" name="Oval 24"/>
          <p:cNvSpPr>
            <a:spLocks/>
          </p:cNvSpPr>
          <p:nvPr/>
        </p:nvSpPr>
        <p:spPr bwMode="auto">
          <a:xfrm>
            <a:off x="8141494" y="1281907"/>
            <a:ext cx="224631"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65" name="Oval 25"/>
          <p:cNvSpPr>
            <a:spLocks/>
          </p:cNvSpPr>
          <p:nvPr/>
        </p:nvSpPr>
        <p:spPr bwMode="auto">
          <a:xfrm>
            <a:off x="7689850" y="2242344"/>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66" name="Oval 26"/>
          <p:cNvSpPr>
            <a:spLocks/>
          </p:cNvSpPr>
          <p:nvPr/>
        </p:nvSpPr>
        <p:spPr bwMode="auto">
          <a:xfrm>
            <a:off x="11344275" y="6164263"/>
            <a:ext cx="225425"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67" name="Oval 27"/>
          <p:cNvSpPr>
            <a:spLocks/>
          </p:cNvSpPr>
          <p:nvPr/>
        </p:nvSpPr>
        <p:spPr bwMode="auto">
          <a:xfrm>
            <a:off x="9664700" y="6388894"/>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68" name="Oval 28"/>
          <p:cNvSpPr>
            <a:spLocks/>
          </p:cNvSpPr>
          <p:nvPr/>
        </p:nvSpPr>
        <p:spPr bwMode="auto">
          <a:xfrm>
            <a:off x="10056813" y="4757738"/>
            <a:ext cx="225425"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69" name="Line 29"/>
          <p:cNvSpPr>
            <a:spLocks noChangeShapeType="1"/>
          </p:cNvSpPr>
          <p:nvPr/>
        </p:nvSpPr>
        <p:spPr bwMode="auto">
          <a:xfrm flipH="1">
            <a:off x="8141494" y="1222375"/>
            <a:ext cx="1085056" cy="42862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70" name="AutoShape 30"/>
          <p:cNvSpPr>
            <a:spLocks/>
          </p:cNvSpPr>
          <p:nvPr/>
        </p:nvSpPr>
        <p:spPr bwMode="auto">
          <a:xfrm>
            <a:off x="7967663" y="2278063"/>
            <a:ext cx="1493044" cy="669925"/>
          </a:xfrm>
          <a:custGeom>
            <a:avLst/>
            <a:gdLst>
              <a:gd name="T0" fmla="*/ 10800 w 21600"/>
              <a:gd name="T1" fmla="+- 0 11611 1623"/>
              <a:gd name="T2" fmla="*/ 11611 h 19977"/>
              <a:gd name="T3" fmla="*/ 10800 w 21600"/>
              <a:gd name="T4" fmla="+- 0 11611 1623"/>
              <a:gd name="T5" fmla="*/ 11611 h 19977"/>
              <a:gd name="T6" fmla="*/ 10800 w 21600"/>
              <a:gd name="T7" fmla="+- 0 11611 1623"/>
              <a:gd name="T8" fmla="*/ 11611 h 19977"/>
              <a:gd name="T9" fmla="*/ 10800 w 21600"/>
              <a:gd name="T10" fmla="+- 0 11611 1623"/>
              <a:gd name="T11" fmla="*/ 11611 h 19977"/>
            </a:gdLst>
            <a:ahLst/>
            <a:cxnLst>
              <a:cxn ang="0">
                <a:pos x="T0" y="T2"/>
              </a:cxn>
              <a:cxn ang="0">
                <a:pos x="T3" y="T5"/>
              </a:cxn>
              <a:cxn ang="0">
                <a:pos x="T6" y="T8"/>
              </a:cxn>
              <a:cxn ang="0">
                <a:pos x="T9" y="T11"/>
              </a:cxn>
            </a:cxnLst>
            <a:rect l="0" t="0" r="r" b="b"/>
            <a:pathLst>
              <a:path w="21600" h="19977">
                <a:moveTo>
                  <a:pt x="0" y="5515"/>
                </a:moveTo>
                <a:cubicBezTo>
                  <a:pt x="4477" y="1946"/>
                  <a:pt x="8955" y="-1623"/>
                  <a:pt x="12555" y="787"/>
                </a:cubicBezTo>
                <a:cubicBezTo>
                  <a:pt x="16155" y="3198"/>
                  <a:pt x="18877" y="11587"/>
                  <a:pt x="21600" y="19977"/>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0271" name="AutoShape 31"/>
          <p:cNvSpPr>
            <a:spLocks/>
          </p:cNvSpPr>
          <p:nvPr/>
        </p:nvSpPr>
        <p:spPr bwMode="auto">
          <a:xfrm>
            <a:off x="8145463" y="2994819"/>
            <a:ext cx="904875" cy="188913"/>
          </a:xfrm>
          <a:custGeom>
            <a:avLst/>
            <a:gdLst>
              <a:gd name="T0" fmla="*/ 10800 w 21600"/>
              <a:gd name="T1" fmla="*/ 9948 h 19896"/>
              <a:gd name="T2" fmla="*/ 10800 w 21600"/>
              <a:gd name="T3" fmla="*/ 9948 h 19896"/>
              <a:gd name="T4" fmla="*/ 10800 w 21600"/>
              <a:gd name="T5" fmla="*/ 9948 h 19896"/>
              <a:gd name="T6" fmla="*/ 10800 w 21600"/>
              <a:gd name="T7" fmla="*/ 9948 h 19896"/>
            </a:gdLst>
            <a:ahLst/>
            <a:cxnLst>
              <a:cxn ang="0">
                <a:pos x="T0" y="T1"/>
              </a:cxn>
              <a:cxn ang="0">
                <a:pos x="T2" y="T3"/>
              </a:cxn>
              <a:cxn ang="0">
                <a:pos x="T4" y="T5"/>
              </a:cxn>
              <a:cxn ang="0">
                <a:pos x="T6" y="T7"/>
              </a:cxn>
            </a:cxnLst>
            <a:rect l="0" t="0" r="r" b="b"/>
            <a:pathLst>
              <a:path w="21600" h="19896">
                <a:moveTo>
                  <a:pt x="21600" y="0"/>
                </a:moveTo>
                <a:cubicBezTo>
                  <a:pt x="18835" y="8836"/>
                  <a:pt x="16070" y="17673"/>
                  <a:pt x="12470" y="19636"/>
                </a:cubicBezTo>
                <a:cubicBezTo>
                  <a:pt x="8870" y="21600"/>
                  <a:pt x="0" y="11782"/>
                  <a:pt x="0" y="11782"/>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0272" name="Line 32"/>
          <p:cNvSpPr>
            <a:spLocks noChangeShapeType="1"/>
          </p:cNvSpPr>
          <p:nvPr/>
        </p:nvSpPr>
        <p:spPr bwMode="auto">
          <a:xfrm flipH="1">
            <a:off x="8141494" y="1651000"/>
            <a:ext cx="3969" cy="134381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73" name="Line 33"/>
          <p:cNvSpPr>
            <a:spLocks noChangeShapeType="1"/>
          </p:cNvSpPr>
          <p:nvPr/>
        </p:nvSpPr>
        <p:spPr bwMode="auto">
          <a:xfrm>
            <a:off x="8145463" y="2994819"/>
            <a:ext cx="1282700" cy="20478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74" name="Line 34"/>
          <p:cNvSpPr>
            <a:spLocks noChangeShapeType="1"/>
          </p:cNvSpPr>
          <p:nvPr/>
        </p:nvSpPr>
        <p:spPr bwMode="auto">
          <a:xfrm flipV="1">
            <a:off x="9957594" y="6045994"/>
            <a:ext cx="1386681" cy="28336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75" name="AutoShape 35"/>
          <p:cNvSpPr>
            <a:spLocks/>
          </p:cNvSpPr>
          <p:nvPr/>
        </p:nvSpPr>
        <p:spPr bwMode="auto">
          <a:xfrm>
            <a:off x="10282238" y="4142582"/>
            <a:ext cx="750888" cy="615156"/>
          </a:xfrm>
          <a:custGeom>
            <a:avLst/>
            <a:gdLst>
              <a:gd name="T0" fmla="*/ 10226 w 20453"/>
              <a:gd name="T1" fmla="*/ 10800 h 21600"/>
              <a:gd name="T2" fmla="*/ 10226 w 20453"/>
              <a:gd name="T3" fmla="*/ 10800 h 21600"/>
              <a:gd name="T4" fmla="*/ 10226 w 20453"/>
              <a:gd name="T5" fmla="*/ 10800 h 21600"/>
              <a:gd name="T6" fmla="*/ 10226 w 20453"/>
              <a:gd name="T7" fmla="*/ 10800 h 21600"/>
            </a:gdLst>
            <a:ahLst/>
            <a:cxnLst>
              <a:cxn ang="0">
                <a:pos x="T0" y="T1"/>
              </a:cxn>
              <a:cxn ang="0">
                <a:pos x="T2" y="T3"/>
              </a:cxn>
              <a:cxn ang="0">
                <a:pos x="T4" y="T5"/>
              </a:cxn>
              <a:cxn ang="0">
                <a:pos x="T6" y="T7"/>
              </a:cxn>
            </a:cxnLst>
            <a:rect l="0" t="0" r="r" b="b"/>
            <a:pathLst>
              <a:path w="20453" h="21600">
                <a:moveTo>
                  <a:pt x="19200" y="0"/>
                </a:moveTo>
                <a:cubicBezTo>
                  <a:pt x="20400" y="5703"/>
                  <a:pt x="21600" y="11406"/>
                  <a:pt x="18400" y="15006"/>
                </a:cubicBezTo>
                <a:cubicBezTo>
                  <a:pt x="15200" y="18606"/>
                  <a:pt x="7600" y="20103"/>
                  <a:pt x="0" y="2160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0276" name="AutoShape 36"/>
          <p:cNvSpPr>
            <a:spLocks/>
          </p:cNvSpPr>
          <p:nvPr/>
        </p:nvSpPr>
        <p:spPr bwMode="auto">
          <a:xfrm>
            <a:off x="9601200" y="3778250"/>
            <a:ext cx="1707357" cy="261144"/>
          </a:xfrm>
          <a:custGeom>
            <a:avLst/>
            <a:gdLst>
              <a:gd name="T0" fmla="*/ 10800 w 21600"/>
              <a:gd name="T1" fmla="+- 0 11610 1621"/>
              <a:gd name="T2" fmla="*/ 11610 h 19979"/>
              <a:gd name="T3" fmla="*/ 10800 w 21600"/>
              <a:gd name="T4" fmla="+- 0 11610 1621"/>
              <a:gd name="T5" fmla="*/ 11610 h 19979"/>
              <a:gd name="T6" fmla="*/ 10800 w 21600"/>
              <a:gd name="T7" fmla="+- 0 11610 1621"/>
              <a:gd name="T8" fmla="*/ 11610 h 19979"/>
              <a:gd name="T9" fmla="*/ 10800 w 21600"/>
              <a:gd name="T10" fmla="+- 0 11610 1621"/>
              <a:gd name="T11" fmla="*/ 11610 h 19979"/>
            </a:gdLst>
            <a:ahLst/>
            <a:cxnLst>
              <a:cxn ang="0">
                <a:pos x="T0" y="T2"/>
              </a:cxn>
              <a:cxn ang="0">
                <a:pos x="T3" y="T5"/>
              </a:cxn>
              <a:cxn ang="0">
                <a:pos x="T6" y="T8"/>
              </a:cxn>
              <a:cxn ang="0">
                <a:pos x="T9" y="T11"/>
              </a:cxn>
            </a:cxnLst>
            <a:rect l="0" t="0" r="r" b="b"/>
            <a:pathLst>
              <a:path w="21600" h="19979">
                <a:moveTo>
                  <a:pt x="0" y="19979"/>
                </a:moveTo>
                <a:cubicBezTo>
                  <a:pt x="4574" y="11553"/>
                  <a:pt x="9148" y="3126"/>
                  <a:pt x="12748" y="753"/>
                </a:cubicBezTo>
                <a:cubicBezTo>
                  <a:pt x="16348" y="-1621"/>
                  <a:pt x="18974" y="2058"/>
                  <a:pt x="21600" y="5737"/>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0277" name="AutoShape 37"/>
          <p:cNvSpPr>
            <a:spLocks/>
          </p:cNvSpPr>
          <p:nvPr/>
        </p:nvSpPr>
        <p:spPr bwMode="auto">
          <a:xfrm>
            <a:off x="9331325" y="4338638"/>
            <a:ext cx="642938" cy="577850"/>
          </a:xfrm>
          <a:custGeom>
            <a:avLst/>
            <a:gdLst>
              <a:gd name="T0" fmla="+- 0 11588 1577"/>
              <a:gd name="T1" fmla="*/ T0 w 20023"/>
              <a:gd name="T2" fmla="*/ 10800 h 21600"/>
              <a:gd name="T3" fmla="+- 0 11588 1577"/>
              <a:gd name="T4" fmla="*/ T3 w 20023"/>
              <a:gd name="T5" fmla="*/ 10800 h 21600"/>
              <a:gd name="T6" fmla="+- 0 11588 1577"/>
              <a:gd name="T7" fmla="*/ T6 w 20023"/>
              <a:gd name="T8" fmla="*/ 10800 h 21600"/>
              <a:gd name="T9" fmla="+- 0 11588 1577"/>
              <a:gd name="T10" fmla="*/ T9 w 20023"/>
              <a:gd name="T11" fmla="*/ 10800 h 21600"/>
            </a:gdLst>
            <a:ahLst/>
            <a:cxnLst>
              <a:cxn ang="0">
                <a:pos x="T1" y="T2"/>
              </a:cxn>
              <a:cxn ang="0">
                <a:pos x="T4" y="T5"/>
              </a:cxn>
              <a:cxn ang="0">
                <a:pos x="T7" y="T8"/>
              </a:cxn>
              <a:cxn ang="0">
                <a:pos x="T10" y="T11"/>
              </a:cxn>
            </a:cxnLst>
            <a:rect l="0" t="0" r="r" b="b"/>
            <a:pathLst>
              <a:path w="20023" h="21600">
                <a:moveTo>
                  <a:pt x="20023" y="21600"/>
                </a:moveTo>
                <a:cubicBezTo>
                  <a:pt x="11935" y="18697"/>
                  <a:pt x="3847" y="15794"/>
                  <a:pt x="1135" y="12194"/>
                </a:cubicBezTo>
                <a:cubicBezTo>
                  <a:pt x="-1577" y="8594"/>
                  <a:pt x="1087" y="4297"/>
                  <a:pt x="3750" y="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0278" name="Line 38"/>
          <p:cNvSpPr>
            <a:spLocks noChangeShapeType="1"/>
          </p:cNvSpPr>
          <p:nvPr/>
        </p:nvSpPr>
        <p:spPr bwMode="auto">
          <a:xfrm flipV="1">
            <a:off x="11308557" y="3909219"/>
            <a:ext cx="0" cy="213677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79" name="Line 39"/>
          <p:cNvSpPr>
            <a:spLocks noChangeShapeType="1"/>
          </p:cNvSpPr>
          <p:nvPr/>
        </p:nvSpPr>
        <p:spPr bwMode="auto">
          <a:xfrm flipH="1">
            <a:off x="10282238" y="3909219"/>
            <a:ext cx="1026319" cy="71834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80" name="Line 40"/>
          <p:cNvSpPr>
            <a:spLocks noChangeShapeType="1"/>
          </p:cNvSpPr>
          <p:nvPr/>
        </p:nvSpPr>
        <p:spPr bwMode="auto">
          <a:xfrm flipH="1" flipV="1">
            <a:off x="9664700" y="3909219"/>
            <a:ext cx="617538" cy="718344"/>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81" name="Rectangle 41"/>
          <p:cNvSpPr>
            <a:spLocks/>
          </p:cNvSpPr>
          <p:nvPr/>
        </p:nvSpPr>
        <p:spPr bwMode="auto">
          <a:xfrm>
            <a:off x="943769" y="3396357"/>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Attackers movements</a:t>
            </a:r>
          </a:p>
        </p:txBody>
      </p:sp>
      <p:grpSp>
        <p:nvGrpSpPr>
          <p:cNvPr id="10282" name="Group 42"/>
          <p:cNvGrpSpPr>
            <a:grpSpLocks/>
          </p:cNvGrpSpPr>
          <p:nvPr/>
        </p:nvGrpSpPr>
        <p:grpSpPr bwMode="auto">
          <a:xfrm>
            <a:off x="392113" y="6448426"/>
            <a:ext cx="366095" cy="146194"/>
            <a:chOff x="0" y="0"/>
            <a:chExt cx="732143" cy="291489"/>
          </a:xfrm>
        </p:grpSpPr>
        <p:sp>
          <p:nvSpPr>
            <p:cNvPr id="10283" name="Rectangle 43"/>
            <p:cNvSpPr>
              <a:spLocks/>
            </p:cNvSpPr>
            <p:nvPr/>
          </p:nvSpPr>
          <p:spPr bwMode="auto">
            <a:xfrm>
              <a:off x="174975" y="0"/>
              <a:ext cx="557168"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Nicole Giorgi</a:t>
              </a:r>
            </a:p>
          </p:txBody>
        </p:sp>
        <p:pic>
          <p:nvPicPr>
            <p:cNvPr id="10284" name="Picture 44"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963958616"/>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Line 1"/>
          <p:cNvSpPr>
            <a:spLocks noChangeShapeType="1"/>
          </p:cNvSpPr>
          <p:nvPr/>
        </p:nvSpPr>
        <p:spPr bwMode="auto">
          <a:xfrm>
            <a:off x="321469"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66" name="Line 2"/>
          <p:cNvSpPr>
            <a:spLocks noChangeShapeType="1"/>
          </p:cNvSpPr>
          <p:nvPr/>
        </p:nvSpPr>
        <p:spPr bwMode="auto">
          <a:xfrm>
            <a:off x="321469" y="10263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67" name="Line 3"/>
          <p:cNvSpPr>
            <a:spLocks noChangeShapeType="1"/>
          </p:cNvSpPr>
          <p:nvPr/>
        </p:nvSpPr>
        <p:spPr bwMode="auto">
          <a:xfrm>
            <a:off x="321469" y="19875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68" name="Line 4"/>
          <p:cNvSpPr>
            <a:spLocks noChangeShapeType="1"/>
          </p:cNvSpPr>
          <p:nvPr/>
        </p:nvSpPr>
        <p:spPr bwMode="auto">
          <a:xfrm>
            <a:off x="321469" y="29479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69" name="Line 5"/>
          <p:cNvSpPr>
            <a:spLocks noChangeShapeType="1"/>
          </p:cNvSpPr>
          <p:nvPr/>
        </p:nvSpPr>
        <p:spPr bwMode="auto">
          <a:xfrm>
            <a:off x="321469" y="24677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0" name="Line 6"/>
          <p:cNvSpPr>
            <a:spLocks noChangeShapeType="1"/>
          </p:cNvSpPr>
          <p:nvPr/>
        </p:nvSpPr>
        <p:spPr bwMode="auto">
          <a:xfrm>
            <a:off x="321469" y="342900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1" name="Line 7"/>
          <p:cNvSpPr>
            <a:spLocks noChangeShapeType="1"/>
          </p:cNvSpPr>
          <p:nvPr/>
        </p:nvSpPr>
        <p:spPr bwMode="auto">
          <a:xfrm>
            <a:off x="321469" y="39092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2" name="Line 8"/>
          <p:cNvSpPr>
            <a:spLocks noChangeShapeType="1"/>
          </p:cNvSpPr>
          <p:nvPr/>
        </p:nvSpPr>
        <p:spPr bwMode="auto">
          <a:xfrm>
            <a:off x="321469" y="48696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3" name="Line 9"/>
          <p:cNvSpPr>
            <a:spLocks noChangeShapeType="1"/>
          </p:cNvSpPr>
          <p:nvPr/>
        </p:nvSpPr>
        <p:spPr bwMode="auto">
          <a:xfrm>
            <a:off x="321469"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4" name="Line 10"/>
          <p:cNvSpPr>
            <a:spLocks noChangeShapeType="1"/>
          </p:cNvSpPr>
          <p:nvPr/>
        </p:nvSpPr>
        <p:spPr bwMode="auto">
          <a:xfrm>
            <a:off x="321469"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5" name="Line 11"/>
          <p:cNvSpPr>
            <a:spLocks noChangeShapeType="1"/>
          </p:cNvSpPr>
          <p:nvPr/>
        </p:nvSpPr>
        <p:spPr bwMode="auto">
          <a:xfrm>
            <a:off x="321469" y="58308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pic>
        <p:nvPicPr>
          <p:cNvPr id="11276" name="Picture 12" descr="image7.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77" name="Rectangle 13"/>
          <p:cNvSpPr>
            <a:spLocks/>
          </p:cNvSpPr>
          <p:nvPr/>
        </p:nvSpPr>
        <p:spPr bwMode="auto">
          <a:xfrm>
            <a:off x="1175544" y="384076"/>
            <a:ext cx="5374481"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In-Out Right</a:t>
            </a:r>
          </a:p>
        </p:txBody>
      </p:sp>
      <p:sp>
        <p:nvSpPr>
          <p:cNvPr id="11278" name="Oval 14"/>
          <p:cNvSpPr>
            <a:spLocks/>
          </p:cNvSpPr>
          <p:nvPr/>
        </p:nvSpPr>
        <p:spPr bwMode="auto">
          <a:xfrm>
            <a:off x="9327357" y="671513"/>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79" name="Oval 15"/>
          <p:cNvSpPr>
            <a:spLocks/>
          </p:cNvSpPr>
          <p:nvPr/>
        </p:nvSpPr>
        <p:spPr bwMode="auto">
          <a:xfrm>
            <a:off x="10082213" y="1506538"/>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80" name="Oval 16"/>
          <p:cNvSpPr>
            <a:spLocks/>
          </p:cNvSpPr>
          <p:nvPr/>
        </p:nvSpPr>
        <p:spPr bwMode="auto">
          <a:xfrm>
            <a:off x="11226007" y="671513"/>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81" name="Oval 17"/>
          <p:cNvSpPr>
            <a:spLocks/>
          </p:cNvSpPr>
          <p:nvPr/>
        </p:nvSpPr>
        <p:spPr bwMode="auto">
          <a:xfrm>
            <a:off x="10082213" y="2835275"/>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82" name="Oval 18"/>
          <p:cNvSpPr>
            <a:spLocks/>
          </p:cNvSpPr>
          <p:nvPr/>
        </p:nvSpPr>
        <p:spPr bwMode="auto">
          <a:xfrm>
            <a:off x="11338719" y="3429000"/>
            <a:ext cx="224631"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83" name="Oval 19"/>
          <p:cNvSpPr>
            <a:spLocks/>
          </p:cNvSpPr>
          <p:nvPr/>
        </p:nvSpPr>
        <p:spPr bwMode="auto">
          <a:xfrm>
            <a:off x="9857582" y="4052094"/>
            <a:ext cx="224631"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84" name="Oval 20"/>
          <p:cNvSpPr>
            <a:spLocks/>
          </p:cNvSpPr>
          <p:nvPr/>
        </p:nvSpPr>
        <p:spPr bwMode="auto">
          <a:xfrm>
            <a:off x="11113294" y="4888707"/>
            <a:ext cx="225425"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85" name="Oval 21"/>
          <p:cNvSpPr>
            <a:spLocks/>
          </p:cNvSpPr>
          <p:nvPr/>
        </p:nvSpPr>
        <p:spPr bwMode="auto">
          <a:xfrm>
            <a:off x="9552782" y="5237957"/>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86" name="Line 22"/>
          <p:cNvSpPr>
            <a:spLocks noChangeShapeType="1"/>
          </p:cNvSpPr>
          <p:nvPr/>
        </p:nvSpPr>
        <p:spPr bwMode="auto">
          <a:xfrm flipV="1">
            <a:off x="9857582" y="4888707"/>
            <a:ext cx="1255713" cy="46196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87" name="Line 23"/>
          <p:cNvSpPr>
            <a:spLocks noChangeShapeType="1"/>
          </p:cNvSpPr>
          <p:nvPr/>
        </p:nvSpPr>
        <p:spPr bwMode="auto">
          <a:xfrm flipH="1" flipV="1">
            <a:off x="10082213" y="4276725"/>
            <a:ext cx="1031082" cy="592932"/>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88" name="Line 24"/>
          <p:cNvSpPr>
            <a:spLocks noChangeShapeType="1"/>
          </p:cNvSpPr>
          <p:nvPr/>
        </p:nvSpPr>
        <p:spPr bwMode="auto">
          <a:xfrm flipV="1">
            <a:off x="10082213" y="3653632"/>
            <a:ext cx="1143794" cy="39846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89" name="Line 25"/>
          <p:cNvSpPr>
            <a:spLocks noChangeShapeType="1"/>
          </p:cNvSpPr>
          <p:nvPr/>
        </p:nvSpPr>
        <p:spPr bwMode="auto">
          <a:xfrm flipH="1" flipV="1">
            <a:off x="10307638" y="3060700"/>
            <a:ext cx="918369" cy="592932"/>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90" name="AutoShape 26"/>
          <p:cNvSpPr>
            <a:spLocks/>
          </p:cNvSpPr>
          <p:nvPr/>
        </p:nvSpPr>
        <p:spPr bwMode="auto">
          <a:xfrm>
            <a:off x="10207625" y="1520825"/>
            <a:ext cx="1184275" cy="412750"/>
          </a:xfrm>
          <a:custGeom>
            <a:avLst/>
            <a:gdLst>
              <a:gd name="T0" fmla="*/ 10800 w 21600"/>
              <a:gd name="T1" fmla="*/ 10004 h 20009"/>
              <a:gd name="T2" fmla="*/ 10800 w 21600"/>
              <a:gd name="T3" fmla="*/ 10004 h 20009"/>
              <a:gd name="T4" fmla="*/ 10800 w 21600"/>
              <a:gd name="T5" fmla="*/ 10004 h 20009"/>
              <a:gd name="T6" fmla="*/ 10800 w 21600"/>
              <a:gd name="T7" fmla="*/ 10004 h 20009"/>
            </a:gdLst>
            <a:ahLst/>
            <a:cxnLst>
              <a:cxn ang="0">
                <a:pos x="T0" y="T1"/>
              </a:cxn>
              <a:cxn ang="0">
                <a:pos x="T2" y="T3"/>
              </a:cxn>
              <a:cxn ang="0">
                <a:pos x="T4" y="T5"/>
              </a:cxn>
              <a:cxn ang="0">
                <a:pos x="T6" y="T7"/>
              </a:cxn>
            </a:cxnLst>
            <a:rect l="0" t="0" r="r" b="b"/>
            <a:pathLst>
              <a:path w="21600" h="20009">
                <a:moveTo>
                  <a:pt x="0" y="13095"/>
                </a:moveTo>
                <a:cubicBezTo>
                  <a:pt x="3898" y="17348"/>
                  <a:pt x="7795" y="21600"/>
                  <a:pt x="11395" y="19417"/>
                </a:cubicBezTo>
                <a:cubicBezTo>
                  <a:pt x="14995" y="17235"/>
                  <a:pt x="18298" y="8617"/>
                  <a:pt x="21600" y="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1291" name="AutoShape 27"/>
          <p:cNvSpPr>
            <a:spLocks/>
          </p:cNvSpPr>
          <p:nvPr/>
        </p:nvSpPr>
        <p:spPr bwMode="auto">
          <a:xfrm>
            <a:off x="10533857" y="470694"/>
            <a:ext cx="737394" cy="200819"/>
          </a:xfrm>
          <a:custGeom>
            <a:avLst/>
            <a:gdLst>
              <a:gd name="T0" fmla="*/ 10800 w 21600"/>
              <a:gd name="T1" fmla="+- 0 11571 1542"/>
              <a:gd name="T2" fmla="*/ 11571 h 20058"/>
              <a:gd name="T3" fmla="*/ 10800 w 21600"/>
              <a:gd name="T4" fmla="+- 0 11571 1542"/>
              <a:gd name="T5" fmla="*/ 11571 h 20058"/>
              <a:gd name="T6" fmla="*/ 10800 w 21600"/>
              <a:gd name="T7" fmla="+- 0 11571 1542"/>
              <a:gd name="T8" fmla="*/ 11571 h 20058"/>
              <a:gd name="T9" fmla="*/ 10800 w 21600"/>
              <a:gd name="T10" fmla="+- 0 11571 1542"/>
              <a:gd name="T11" fmla="*/ 11571 h 20058"/>
            </a:gdLst>
            <a:ahLst/>
            <a:cxnLst>
              <a:cxn ang="0">
                <a:pos x="T0" y="T2"/>
              </a:cxn>
              <a:cxn ang="0">
                <a:pos x="T3" y="T5"/>
              </a:cxn>
              <a:cxn ang="0">
                <a:pos x="T6" y="T8"/>
              </a:cxn>
              <a:cxn ang="0">
                <a:pos x="T9" y="T11"/>
              </a:cxn>
            </a:cxnLst>
            <a:rect l="0" t="0" r="r" b="b"/>
            <a:pathLst>
              <a:path w="21600" h="20058">
                <a:moveTo>
                  <a:pt x="21600" y="20058"/>
                </a:moveTo>
                <a:cubicBezTo>
                  <a:pt x="18205" y="11278"/>
                  <a:pt x="14810" y="2498"/>
                  <a:pt x="11210" y="478"/>
                </a:cubicBezTo>
                <a:cubicBezTo>
                  <a:pt x="7610" y="-1542"/>
                  <a:pt x="3805" y="3198"/>
                  <a:pt x="0" y="7937"/>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1292" name="AutoShape 28"/>
          <p:cNvSpPr>
            <a:spLocks/>
          </p:cNvSpPr>
          <p:nvPr/>
        </p:nvSpPr>
        <p:spPr bwMode="auto">
          <a:xfrm>
            <a:off x="9284494" y="923132"/>
            <a:ext cx="268288" cy="597694"/>
          </a:xfrm>
          <a:custGeom>
            <a:avLst/>
            <a:gdLst>
              <a:gd name="T0" fmla="+- 0 11596 1592"/>
              <a:gd name="T1" fmla="*/ T0 w 20008"/>
              <a:gd name="T2" fmla="*/ 10800 h 21600"/>
              <a:gd name="T3" fmla="+- 0 11596 1592"/>
              <a:gd name="T4" fmla="*/ T3 w 20008"/>
              <a:gd name="T5" fmla="*/ 10800 h 21600"/>
              <a:gd name="T6" fmla="+- 0 11596 1592"/>
              <a:gd name="T7" fmla="*/ T6 w 20008"/>
              <a:gd name="T8" fmla="*/ 10800 h 21600"/>
              <a:gd name="T9" fmla="+- 0 11596 1592"/>
              <a:gd name="T10" fmla="*/ T9 w 20008"/>
              <a:gd name="T11" fmla="*/ 10800 h 21600"/>
            </a:gdLst>
            <a:ahLst/>
            <a:cxnLst>
              <a:cxn ang="0">
                <a:pos x="T1" y="T2"/>
              </a:cxn>
              <a:cxn ang="0">
                <a:pos x="T4" y="T5"/>
              </a:cxn>
              <a:cxn ang="0">
                <a:pos x="T7" y="T8"/>
              </a:cxn>
              <a:cxn ang="0">
                <a:pos x="T10" y="T11"/>
              </a:cxn>
            </a:cxnLst>
            <a:rect l="0" t="0" r="r" b="b"/>
            <a:pathLst>
              <a:path w="20008" h="21600">
                <a:moveTo>
                  <a:pt x="6891" y="0"/>
                </a:moveTo>
                <a:cubicBezTo>
                  <a:pt x="2649" y="2204"/>
                  <a:pt x="-1592" y="4409"/>
                  <a:pt x="594" y="8009"/>
                </a:cubicBezTo>
                <a:cubicBezTo>
                  <a:pt x="2780" y="11609"/>
                  <a:pt x="11394" y="16604"/>
                  <a:pt x="20008" y="2160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1293" name="Line 29"/>
          <p:cNvSpPr>
            <a:spLocks noChangeShapeType="1"/>
          </p:cNvSpPr>
          <p:nvPr/>
        </p:nvSpPr>
        <p:spPr bwMode="auto">
          <a:xfrm flipV="1">
            <a:off x="10307638" y="1520825"/>
            <a:ext cx="1143000" cy="142716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94" name="Line 30"/>
          <p:cNvSpPr>
            <a:spLocks noChangeShapeType="1"/>
          </p:cNvSpPr>
          <p:nvPr/>
        </p:nvSpPr>
        <p:spPr bwMode="auto">
          <a:xfrm flipH="1" flipV="1">
            <a:off x="10533857" y="671513"/>
            <a:ext cx="858044" cy="84931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95" name="Line 31"/>
          <p:cNvSpPr>
            <a:spLocks noChangeShapeType="1"/>
          </p:cNvSpPr>
          <p:nvPr/>
        </p:nvSpPr>
        <p:spPr bwMode="auto">
          <a:xfrm flipH="1">
            <a:off x="9647238" y="671513"/>
            <a:ext cx="886619" cy="83502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96" name="Line 32"/>
          <p:cNvSpPr>
            <a:spLocks noChangeShapeType="1"/>
          </p:cNvSpPr>
          <p:nvPr/>
        </p:nvSpPr>
        <p:spPr bwMode="auto">
          <a:xfrm flipV="1">
            <a:off x="9647238" y="455613"/>
            <a:ext cx="0" cy="1050925"/>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11297" name="Group 33"/>
          <p:cNvGrpSpPr>
            <a:grpSpLocks/>
          </p:cNvGrpSpPr>
          <p:nvPr/>
        </p:nvGrpSpPr>
        <p:grpSpPr bwMode="auto">
          <a:xfrm>
            <a:off x="9743282" y="5113338"/>
            <a:ext cx="180181" cy="197644"/>
            <a:chOff x="-1" y="0"/>
            <a:chExt cx="360003" cy="394948"/>
          </a:xfrm>
        </p:grpSpPr>
        <p:pic>
          <p:nvPicPr>
            <p:cNvPr id="11298" name="Picture 34"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99" name="Picture 35"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00" name="Group 36"/>
          <p:cNvGrpSpPr>
            <a:grpSpLocks/>
          </p:cNvGrpSpPr>
          <p:nvPr/>
        </p:nvGrpSpPr>
        <p:grpSpPr bwMode="auto">
          <a:xfrm>
            <a:off x="392113" y="6448426"/>
            <a:ext cx="366095" cy="146194"/>
            <a:chOff x="0" y="0"/>
            <a:chExt cx="732143" cy="291489"/>
          </a:xfrm>
        </p:grpSpPr>
        <p:sp>
          <p:nvSpPr>
            <p:cNvPr id="11301" name="Rectangle 37"/>
            <p:cNvSpPr>
              <a:spLocks/>
            </p:cNvSpPr>
            <p:nvPr/>
          </p:nvSpPr>
          <p:spPr bwMode="auto">
            <a:xfrm>
              <a:off x="174975" y="0"/>
              <a:ext cx="557168"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Nicole Giorgi</a:t>
              </a:r>
            </a:p>
          </p:txBody>
        </p:sp>
        <p:pic>
          <p:nvPicPr>
            <p:cNvPr id="11302" name="Picture 38"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42880472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Line 1"/>
          <p:cNvSpPr>
            <a:spLocks noChangeShapeType="1"/>
          </p:cNvSpPr>
          <p:nvPr/>
        </p:nvSpPr>
        <p:spPr bwMode="auto">
          <a:xfrm>
            <a:off x="321469"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290" name="Line 2"/>
          <p:cNvSpPr>
            <a:spLocks noChangeShapeType="1"/>
          </p:cNvSpPr>
          <p:nvPr/>
        </p:nvSpPr>
        <p:spPr bwMode="auto">
          <a:xfrm>
            <a:off x="321469" y="10263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291" name="Line 3"/>
          <p:cNvSpPr>
            <a:spLocks noChangeShapeType="1"/>
          </p:cNvSpPr>
          <p:nvPr/>
        </p:nvSpPr>
        <p:spPr bwMode="auto">
          <a:xfrm>
            <a:off x="321469" y="19875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292" name="Line 4"/>
          <p:cNvSpPr>
            <a:spLocks noChangeShapeType="1"/>
          </p:cNvSpPr>
          <p:nvPr/>
        </p:nvSpPr>
        <p:spPr bwMode="auto">
          <a:xfrm>
            <a:off x="321469" y="29479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293" name="Line 5"/>
          <p:cNvSpPr>
            <a:spLocks noChangeShapeType="1"/>
          </p:cNvSpPr>
          <p:nvPr/>
        </p:nvSpPr>
        <p:spPr bwMode="auto">
          <a:xfrm>
            <a:off x="321469" y="24677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294" name="Line 6"/>
          <p:cNvSpPr>
            <a:spLocks noChangeShapeType="1"/>
          </p:cNvSpPr>
          <p:nvPr/>
        </p:nvSpPr>
        <p:spPr bwMode="auto">
          <a:xfrm>
            <a:off x="321469" y="342900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295" name="Line 7"/>
          <p:cNvSpPr>
            <a:spLocks noChangeShapeType="1"/>
          </p:cNvSpPr>
          <p:nvPr/>
        </p:nvSpPr>
        <p:spPr bwMode="auto">
          <a:xfrm>
            <a:off x="321469" y="39092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296" name="Line 8"/>
          <p:cNvSpPr>
            <a:spLocks noChangeShapeType="1"/>
          </p:cNvSpPr>
          <p:nvPr/>
        </p:nvSpPr>
        <p:spPr bwMode="auto">
          <a:xfrm>
            <a:off x="321469" y="48696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297" name="Line 9"/>
          <p:cNvSpPr>
            <a:spLocks noChangeShapeType="1"/>
          </p:cNvSpPr>
          <p:nvPr/>
        </p:nvSpPr>
        <p:spPr bwMode="auto">
          <a:xfrm>
            <a:off x="321469"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298" name="Line 10"/>
          <p:cNvSpPr>
            <a:spLocks noChangeShapeType="1"/>
          </p:cNvSpPr>
          <p:nvPr/>
        </p:nvSpPr>
        <p:spPr bwMode="auto">
          <a:xfrm>
            <a:off x="321469"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299" name="Line 11"/>
          <p:cNvSpPr>
            <a:spLocks noChangeShapeType="1"/>
          </p:cNvSpPr>
          <p:nvPr/>
        </p:nvSpPr>
        <p:spPr bwMode="auto">
          <a:xfrm>
            <a:off x="321469" y="58308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pic>
        <p:nvPicPr>
          <p:cNvPr id="12300" name="Picture 12" descr="image7.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03307"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301" name="Rectangle 13"/>
          <p:cNvSpPr>
            <a:spLocks/>
          </p:cNvSpPr>
          <p:nvPr/>
        </p:nvSpPr>
        <p:spPr bwMode="auto">
          <a:xfrm>
            <a:off x="1175544" y="384076"/>
            <a:ext cx="5374481"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In-Out Left</a:t>
            </a:r>
          </a:p>
        </p:txBody>
      </p:sp>
      <p:sp>
        <p:nvSpPr>
          <p:cNvPr id="12302" name="Oval 14"/>
          <p:cNvSpPr>
            <a:spLocks/>
          </p:cNvSpPr>
          <p:nvPr/>
        </p:nvSpPr>
        <p:spPr bwMode="auto">
          <a:xfrm>
            <a:off x="8156575" y="800894"/>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03" name="Oval 15"/>
          <p:cNvSpPr>
            <a:spLocks/>
          </p:cNvSpPr>
          <p:nvPr/>
        </p:nvSpPr>
        <p:spPr bwMode="auto">
          <a:xfrm>
            <a:off x="9215438" y="1619250"/>
            <a:ext cx="224632"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04" name="Oval 16"/>
          <p:cNvSpPr>
            <a:spLocks/>
          </p:cNvSpPr>
          <p:nvPr/>
        </p:nvSpPr>
        <p:spPr bwMode="auto">
          <a:xfrm>
            <a:off x="9777413" y="896938"/>
            <a:ext cx="225425"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05" name="Oval 17"/>
          <p:cNvSpPr>
            <a:spLocks/>
          </p:cNvSpPr>
          <p:nvPr/>
        </p:nvSpPr>
        <p:spPr bwMode="auto">
          <a:xfrm>
            <a:off x="9102725" y="2947988"/>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06" name="Oval 18"/>
          <p:cNvSpPr>
            <a:spLocks/>
          </p:cNvSpPr>
          <p:nvPr/>
        </p:nvSpPr>
        <p:spPr bwMode="auto">
          <a:xfrm>
            <a:off x="7819232" y="3540919"/>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07" name="Oval 19"/>
          <p:cNvSpPr>
            <a:spLocks/>
          </p:cNvSpPr>
          <p:nvPr/>
        </p:nvSpPr>
        <p:spPr bwMode="auto">
          <a:xfrm>
            <a:off x="9327357" y="4052094"/>
            <a:ext cx="225425"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08" name="Oval 20"/>
          <p:cNvSpPr>
            <a:spLocks/>
          </p:cNvSpPr>
          <p:nvPr/>
        </p:nvSpPr>
        <p:spPr bwMode="auto">
          <a:xfrm>
            <a:off x="8043863" y="4869657"/>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09" name="Oval 21"/>
          <p:cNvSpPr>
            <a:spLocks/>
          </p:cNvSpPr>
          <p:nvPr/>
        </p:nvSpPr>
        <p:spPr bwMode="auto">
          <a:xfrm>
            <a:off x="9552782" y="5237957"/>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10" name="Line 22"/>
          <p:cNvSpPr>
            <a:spLocks noChangeShapeType="1"/>
          </p:cNvSpPr>
          <p:nvPr/>
        </p:nvSpPr>
        <p:spPr bwMode="auto">
          <a:xfrm flipV="1">
            <a:off x="9647238" y="455613"/>
            <a:ext cx="0" cy="1050925"/>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12311" name="Group 23"/>
          <p:cNvGrpSpPr>
            <a:grpSpLocks/>
          </p:cNvGrpSpPr>
          <p:nvPr/>
        </p:nvGrpSpPr>
        <p:grpSpPr bwMode="auto">
          <a:xfrm>
            <a:off x="9462294" y="5014913"/>
            <a:ext cx="180181" cy="196850"/>
            <a:chOff x="-1" y="0"/>
            <a:chExt cx="360003" cy="394948"/>
          </a:xfrm>
        </p:grpSpPr>
        <p:pic>
          <p:nvPicPr>
            <p:cNvPr id="12312" name="Picture 24"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13" name="Picture 25"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2314" name="Line 26"/>
          <p:cNvSpPr>
            <a:spLocks noChangeShapeType="1"/>
          </p:cNvSpPr>
          <p:nvPr/>
        </p:nvSpPr>
        <p:spPr bwMode="auto">
          <a:xfrm flipH="1" flipV="1">
            <a:off x="8269288" y="5014913"/>
            <a:ext cx="1170782" cy="19685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5" name="Line 27"/>
          <p:cNvSpPr>
            <a:spLocks noChangeShapeType="1"/>
          </p:cNvSpPr>
          <p:nvPr/>
        </p:nvSpPr>
        <p:spPr bwMode="auto">
          <a:xfrm flipV="1">
            <a:off x="8269288" y="4276725"/>
            <a:ext cx="946150" cy="73818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6" name="Line 28"/>
          <p:cNvSpPr>
            <a:spLocks noChangeShapeType="1"/>
          </p:cNvSpPr>
          <p:nvPr/>
        </p:nvSpPr>
        <p:spPr bwMode="auto">
          <a:xfrm flipH="1" flipV="1">
            <a:off x="8043863" y="3766344"/>
            <a:ext cx="1171575" cy="510381"/>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7" name="Line 29"/>
          <p:cNvSpPr>
            <a:spLocks noChangeShapeType="1"/>
          </p:cNvSpPr>
          <p:nvPr/>
        </p:nvSpPr>
        <p:spPr bwMode="auto">
          <a:xfrm flipV="1">
            <a:off x="8043863" y="2947988"/>
            <a:ext cx="959644" cy="81835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8" name="AutoShape 30"/>
          <p:cNvSpPr>
            <a:spLocks/>
          </p:cNvSpPr>
          <p:nvPr/>
        </p:nvSpPr>
        <p:spPr bwMode="auto">
          <a:xfrm>
            <a:off x="8079582" y="1446213"/>
            <a:ext cx="1100138" cy="510382"/>
          </a:xfrm>
          <a:custGeom>
            <a:avLst/>
            <a:gdLst>
              <a:gd name="T0" fmla="*/ 10490 w 20981"/>
              <a:gd name="T1" fmla="*/ 9997 h 19994"/>
              <a:gd name="T2" fmla="*/ 10490 w 20981"/>
              <a:gd name="T3" fmla="*/ 9997 h 19994"/>
              <a:gd name="T4" fmla="*/ 10490 w 20981"/>
              <a:gd name="T5" fmla="*/ 9997 h 19994"/>
              <a:gd name="T6" fmla="*/ 10490 w 20981"/>
              <a:gd name="T7" fmla="*/ 9997 h 19994"/>
            </a:gdLst>
            <a:ahLst/>
            <a:cxnLst>
              <a:cxn ang="0">
                <a:pos x="T0" y="T1"/>
              </a:cxn>
              <a:cxn ang="0">
                <a:pos x="T2" y="T3"/>
              </a:cxn>
              <a:cxn ang="0">
                <a:pos x="T4" y="T5"/>
              </a:cxn>
              <a:cxn ang="0">
                <a:pos x="T6" y="T7"/>
              </a:cxn>
            </a:cxnLst>
            <a:rect l="0" t="0" r="r" b="b"/>
            <a:pathLst>
              <a:path w="20981" h="19994">
                <a:moveTo>
                  <a:pt x="20651" y="13508"/>
                </a:moveTo>
                <a:cubicBezTo>
                  <a:pt x="21125" y="17554"/>
                  <a:pt x="21600" y="21600"/>
                  <a:pt x="18158" y="19349"/>
                </a:cubicBezTo>
                <a:cubicBezTo>
                  <a:pt x="14716" y="17097"/>
                  <a:pt x="7358" y="8549"/>
                  <a:pt x="0" y="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2319" name="AutoShape 31"/>
          <p:cNvSpPr>
            <a:spLocks/>
          </p:cNvSpPr>
          <p:nvPr/>
        </p:nvSpPr>
        <p:spPr bwMode="auto">
          <a:xfrm>
            <a:off x="8182769" y="479425"/>
            <a:ext cx="839788" cy="257175"/>
          </a:xfrm>
          <a:custGeom>
            <a:avLst/>
            <a:gdLst>
              <a:gd name="T0" fmla="*/ 10800 w 21600"/>
              <a:gd name="T1" fmla="+- 0 11153 707"/>
              <a:gd name="T2" fmla="*/ 11153 h 20893"/>
              <a:gd name="T3" fmla="*/ 10800 w 21600"/>
              <a:gd name="T4" fmla="+- 0 11153 707"/>
              <a:gd name="T5" fmla="*/ 11153 h 20893"/>
              <a:gd name="T6" fmla="*/ 10800 w 21600"/>
              <a:gd name="T7" fmla="+- 0 11153 707"/>
              <a:gd name="T8" fmla="*/ 11153 h 20893"/>
              <a:gd name="T9" fmla="*/ 10800 w 21600"/>
              <a:gd name="T10" fmla="+- 0 11153 707"/>
              <a:gd name="T11" fmla="*/ 11153 h 20893"/>
            </a:gdLst>
            <a:ahLst/>
            <a:cxnLst>
              <a:cxn ang="0">
                <a:pos x="T0" y="T2"/>
              </a:cxn>
              <a:cxn ang="0">
                <a:pos x="T3" y="T5"/>
              </a:cxn>
              <a:cxn ang="0">
                <a:pos x="T6" y="T8"/>
              </a:cxn>
              <a:cxn ang="0">
                <a:pos x="T9" y="T11"/>
              </a:cxn>
            </a:cxnLst>
            <a:rect l="0" t="0" r="r" b="b"/>
            <a:pathLst>
              <a:path w="21600" h="20893">
                <a:moveTo>
                  <a:pt x="0" y="20893"/>
                </a:moveTo>
                <a:cubicBezTo>
                  <a:pt x="960" y="13503"/>
                  <a:pt x="1920" y="6114"/>
                  <a:pt x="5520" y="2704"/>
                </a:cubicBezTo>
                <a:cubicBezTo>
                  <a:pt x="9120" y="-707"/>
                  <a:pt x="15360" y="-139"/>
                  <a:pt x="21600" y="43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2320" name="AutoShape 32"/>
          <p:cNvSpPr>
            <a:spLocks/>
          </p:cNvSpPr>
          <p:nvPr/>
        </p:nvSpPr>
        <p:spPr bwMode="auto">
          <a:xfrm>
            <a:off x="9619457" y="1193800"/>
            <a:ext cx="389731" cy="539750"/>
          </a:xfrm>
          <a:custGeom>
            <a:avLst/>
            <a:gdLst>
              <a:gd name="T0" fmla="*/ 9988 w 19977"/>
              <a:gd name="T1" fmla="*/ 10163 h 20327"/>
              <a:gd name="T2" fmla="*/ 9988 w 19977"/>
              <a:gd name="T3" fmla="*/ 10163 h 20327"/>
              <a:gd name="T4" fmla="*/ 9988 w 19977"/>
              <a:gd name="T5" fmla="*/ 10163 h 20327"/>
              <a:gd name="T6" fmla="*/ 9988 w 19977"/>
              <a:gd name="T7" fmla="*/ 10163 h 20327"/>
            </a:gdLst>
            <a:ahLst/>
            <a:cxnLst>
              <a:cxn ang="0">
                <a:pos x="T0" y="T1"/>
              </a:cxn>
              <a:cxn ang="0">
                <a:pos x="T2" y="T3"/>
              </a:cxn>
              <a:cxn ang="0">
                <a:pos x="T4" y="T5"/>
              </a:cxn>
              <a:cxn ang="0">
                <a:pos x="T6" y="T7"/>
              </a:cxn>
            </a:cxnLst>
            <a:rect l="0" t="0" r="r" b="b"/>
            <a:pathLst>
              <a:path w="19977" h="20327">
                <a:moveTo>
                  <a:pt x="14825" y="0"/>
                </a:moveTo>
                <a:cubicBezTo>
                  <a:pt x="18213" y="7463"/>
                  <a:pt x="21600" y="14927"/>
                  <a:pt x="19129" y="18263"/>
                </a:cubicBezTo>
                <a:cubicBezTo>
                  <a:pt x="16658" y="21600"/>
                  <a:pt x="3348" y="19844"/>
                  <a:pt x="0" y="2002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2321" name="Line 33"/>
          <p:cNvSpPr>
            <a:spLocks noChangeShapeType="1"/>
          </p:cNvSpPr>
          <p:nvPr/>
        </p:nvSpPr>
        <p:spPr bwMode="auto">
          <a:xfrm flipH="1" flipV="1">
            <a:off x="8043863" y="1506538"/>
            <a:ext cx="959644" cy="129222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22" name="Line 34"/>
          <p:cNvSpPr>
            <a:spLocks noChangeShapeType="1"/>
          </p:cNvSpPr>
          <p:nvPr/>
        </p:nvSpPr>
        <p:spPr bwMode="auto">
          <a:xfrm flipV="1">
            <a:off x="8043863" y="606425"/>
            <a:ext cx="847725" cy="83978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23" name="Line 35"/>
          <p:cNvSpPr>
            <a:spLocks noChangeShapeType="1"/>
          </p:cNvSpPr>
          <p:nvPr/>
        </p:nvSpPr>
        <p:spPr bwMode="auto">
          <a:xfrm>
            <a:off x="9003507" y="606425"/>
            <a:ext cx="615950" cy="101282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12324" name="Group 36"/>
          <p:cNvGrpSpPr>
            <a:grpSpLocks/>
          </p:cNvGrpSpPr>
          <p:nvPr/>
        </p:nvGrpSpPr>
        <p:grpSpPr bwMode="auto">
          <a:xfrm>
            <a:off x="392113" y="6448426"/>
            <a:ext cx="366095" cy="146194"/>
            <a:chOff x="0" y="0"/>
            <a:chExt cx="732143" cy="291489"/>
          </a:xfrm>
        </p:grpSpPr>
        <p:sp>
          <p:nvSpPr>
            <p:cNvPr id="12325" name="Rectangle 37"/>
            <p:cNvSpPr>
              <a:spLocks/>
            </p:cNvSpPr>
            <p:nvPr/>
          </p:nvSpPr>
          <p:spPr bwMode="auto">
            <a:xfrm>
              <a:off x="174975" y="0"/>
              <a:ext cx="557168"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Nicole Giorgi</a:t>
              </a:r>
            </a:p>
          </p:txBody>
        </p:sp>
        <p:pic>
          <p:nvPicPr>
            <p:cNvPr id="12326" name="Picture 38"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75882190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4098" name="Group 2"/>
          <p:cNvGrpSpPr>
            <a:grpSpLocks/>
          </p:cNvGrpSpPr>
          <p:nvPr/>
        </p:nvGrpSpPr>
        <p:grpSpPr bwMode="auto">
          <a:xfrm>
            <a:off x="8507413" y="1686719"/>
            <a:ext cx="90488" cy="98425"/>
            <a:chOff x="0" y="-2"/>
            <a:chExt cx="180006" cy="197479"/>
          </a:xfrm>
        </p:grpSpPr>
        <p:pic>
          <p:nvPicPr>
            <p:cNvPr id="4099" name="Picture 3"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00" name="Picture 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01" name="AutoShape 5"/>
          <p:cNvSpPr>
            <a:spLocks/>
          </p:cNvSpPr>
          <p:nvPr/>
        </p:nvSpPr>
        <p:spPr bwMode="auto">
          <a:xfrm>
            <a:off x="8487569" y="107791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4102" name="Group 6"/>
          <p:cNvGrpSpPr>
            <a:grpSpLocks/>
          </p:cNvGrpSpPr>
          <p:nvPr/>
        </p:nvGrpSpPr>
        <p:grpSpPr bwMode="auto">
          <a:xfrm>
            <a:off x="9207500" y="2493636"/>
            <a:ext cx="225425" cy="297517"/>
            <a:chOff x="-1" y="-5417"/>
            <a:chExt cx="450006" cy="595035"/>
          </a:xfrm>
        </p:grpSpPr>
        <p:sp>
          <p:nvSpPr>
            <p:cNvPr id="4103" name="Oval 7"/>
            <p:cNvSpPr>
              <a:spLocks/>
            </p:cNvSpPr>
            <p:nvPr/>
          </p:nvSpPr>
          <p:spPr bwMode="auto">
            <a:xfrm>
              <a:off x="-1" y="67099"/>
              <a:ext cx="450006" cy="450005"/>
            </a:xfrm>
            <a:prstGeom prst="ellipse">
              <a:avLst/>
            </a:prstGeom>
            <a:solidFill>
              <a:srgbClr val="DCBD23"/>
            </a:solidFill>
            <a:ln w="25400" cap="flat" cmpd="sng">
              <a:solidFill>
                <a:srgbClr val="A18A1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4104" name="Rectangle 8"/>
            <p:cNvSpPr>
              <a:spLocks/>
            </p:cNvSpPr>
            <p:nvPr/>
          </p:nvSpPr>
          <p:spPr bwMode="auto">
            <a:xfrm>
              <a:off x="65899" y="-5417"/>
              <a:ext cx="318201"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A</a:t>
              </a:r>
            </a:p>
          </p:txBody>
        </p:sp>
      </p:grpSp>
      <p:sp>
        <p:nvSpPr>
          <p:cNvPr id="4105" name="AutoShape 9"/>
          <p:cNvSpPr>
            <a:spLocks/>
          </p:cNvSpPr>
          <p:nvPr/>
        </p:nvSpPr>
        <p:spPr bwMode="auto">
          <a:xfrm>
            <a:off x="8489950" y="228679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4106" name="Group 10"/>
          <p:cNvGrpSpPr>
            <a:grpSpLocks/>
          </p:cNvGrpSpPr>
          <p:nvPr/>
        </p:nvGrpSpPr>
        <p:grpSpPr bwMode="auto">
          <a:xfrm>
            <a:off x="2880519" y="196850"/>
            <a:ext cx="1620044" cy="646113"/>
            <a:chOff x="-2" y="0"/>
            <a:chExt cx="3240007" cy="1292021"/>
          </a:xfrm>
        </p:grpSpPr>
        <p:sp>
          <p:nvSpPr>
            <p:cNvPr id="4107" name="Rectangle 11"/>
            <p:cNvSpPr>
              <a:spLocks/>
            </p:cNvSpPr>
            <p:nvPr/>
          </p:nvSpPr>
          <p:spPr bwMode="auto">
            <a:xfrm>
              <a:off x="-2" y="0"/>
              <a:ext cx="3240007" cy="1292021"/>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900">
                <a:solidFill>
                  <a:srgbClr val="FFFFFF"/>
                </a:solidFill>
                <a:latin typeface="Calibri" charset="0"/>
                <a:ea typeface="Calibri" charset="0"/>
                <a:cs typeface="Calibri" charset="0"/>
                <a:sym typeface="Calibri" charset="0"/>
              </a:endParaRPr>
            </a:p>
          </p:txBody>
        </p:sp>
        <p:sp>
          <p:nvSpPr>
            <p:cNvPr id="4108" name="Rectangle 12"/>
            <p:cNvSpPr>
              <a:spLocks/>
            </p:cNvSpPr>
            <p:nvPr/>
          </p:nvSpPr>
          <p:spPr bwMode="auto">
            <a:xfrm>
              <a:off x="305910" y="369055"/>
              <a:ext cx="2628180" cy="553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nchor="ctr">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r>
                <a:rPr lang="it-IT" altLang="it-IT" sz="1500" b="1" i="1">
                  <a:latin typeface="Calibri" charset="0"/>
                  <a:ea typeface="Calibri" charset="0"/>
                  <a:cs typeface="Calibri" charset="0"/>
                  <a:sym typeface="Calibri" charset="0"/>
                </a:rPr>
                <a:t>Technique</a:t>
              </a:r>
            </a:p>
          </p:txBody>
        </p:sp>
      </p:grpSp>
      <p:sp>
        <p:nvSpPr>
          <p:cNvPr id="4109" name="AutoShape 13"/>
          <p:cNvSpPr>
            <a:spLocks/>
          </p:cNvSpPr>
          <p:nvPr/>
        </p:nvSpPr>
        <p:spPr bwMode="auto">
          <a:xfrm>
            <a:off x="8507413" y="40386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4110" name="AutoShape 14"/>
          <p:cNvSpPr>
            <a:spLocks/>
          </p:cNvSpPr>
          <p:nvPr/>
        </p:nvSpPr>
        <p:spPr bwMode="auto">
          <a:xfrm>
            <a:off x="8498682" y="2947988"/>
            <a:ext cx="185738"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4111" name="AutoShape 15"/>
          <p:cNvSpPr>
            <a:spLocks/>
          </p:cNvSpPr>
          <p:nvPr/>
        </p:nvSpPr>
        <p:spPr bwMode="auto">
          <a:xfrm>
            <a:off x="8955882" y="262255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4112" name="AutoShape 16"/>
          <p:cNvSpPr>
            <a:spLocks/>
          </p:cNvSpPr>
          <p:nvPr/>
        </p:nvSpPr>
        <p:spPr bwMode="auto">
          <a:xfrm>
            <a:off x="7974013" y="264239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4113" name="Group 17"/>
          <p:cNvGrpSpPr>
            <a:grpSpLocks/>
          </p:cNvGrpSpPr>
          <p:nvPr/>
        </p:nvGrpSpPr>
        <p:grpSpPr bwMode="auto">
          <a:xfrm>
            <a:off x="8447088" y="3780304"/>
            <a:ext cx="225425" cy="297517"/>
            <a:chOff x="-1" y="-5417"/>
            <a:chExt cx="450006" cy="595035"/>
          </a:xfrm>
        </p:grpSpPr>
        <p:sp>
          <p:nvSpPr>
            <p:cNvPr id="4114" name="Oval 18"/>
            <p:cNvSpPr>
              <a:spLocks/>
            </p:cNvSpPr>
            <p:nvPr/>
          </p:nvSpPr>
          <p:spPr bwMode="auto">
            <a:xfrm>
              <a:off x="-1" y="67099"/>
              <a:ext cx="450006" cy="45000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4115" name="Rectangle 19"/>
            <p:cNvSpPr>
              <a:spLocks/>
            </p:cNvSpPr>
            <p:nvPr/>
          </p:nvSpPr>
          <p:spPr bwMode="auto">
            <a:xfrm>
              <a:off x="65899" y="-5417"/>
              <a:ext cx="318201"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C</a:t>
              </a:r>
            </a:p>
          </p:txBody>
        </p:sp>
      </p:grpSp>
      <p:grpSp>
        <p:nvGrpSpPr>
          <p:cNvPr id="4116" name="Group 20"/>
          <p:cNvGrpSpPr>
            <a:grpSpLocks/>
          </p:cNvGrpSpPr>
          <p:nvPr/>
        </p:nvGrpSpPr>
        <p:grpSpPr bwMode="auto">
          <a:xfrm>
            <a:off x="8447088" y="1357779"/>
            <a:ext cx="225425" cy="297517"/>
            <a:chOff x="-1" y="-5417"/>
            <a:chExt cx="450006" cy="595035"/>
          </a:xfrm>
        </p:grpSpPr>
        <p:sp>
          <p:nvSpPr>
            <p:cNvPr id="4117" name="Oval 21"/>
            <p:cNvSpPr>
              <a:spLocks/>
            </p:cNvSpPr>
            <p:nvPr/>
          </p:nvSpPr>
          <p:spPr bwMode="auto">
            <a:xfrm>
              <a:off x="-1" y="67099"/>
              <a:ext cx="450006" cy="450005"/>
            </a:xfrm>
            <a:prstGeom prst="ellipse">
              <a:avLst/>
            </a:prstGeom>
            <a:solidFill>
              <a:srgbClr val="DCBD23"/>
            </a:solidFill>
            <a:ln w="25400" cap="flat" cmpd="sng">
              <a:solidFill>
                <a:srgbClr val="A18A1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4118" name="Rectangle 22"/>
            <p:cNvSpPr>
              <a:spLocks/>
            </p:cNvSpPr>
            <p:nvPr/>
          </p:nvSpPr>
          <p:spPr bwMode="auto">
            <a:xfrm>
              <a:off x="65899" y="-5417"/>
              <a:ext cx="318201"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B</a:t>
              </a:r>
            </a:p>
          </p:txBody>
        </p:sp>
      </p:grpSp>
      <p:sp>
        <p:nvSpPr>
          <p:cNvPr id="4119" name="Line 23"/>
          <p:cNvSpPr>
            <a:spLocks noChangeShapeType="1"/>
          </p:cNvSpPr>
          <p:nvPr/>
        </p:nvSpPr>
        <p:spPr bwMode="auto">
          <a:xfrm flipH="1" flipV="1">
            <a:off x="8597900" y="2186782"/>
            <a:ext cx="609600" cy="342900"/>
          </a:xfrm>
          <a:prstGeom prst="line">
            <a:avLst/>
          </a:prstGeom>
          <a:noFill/>
          <a:ln w="63500" cap="flat"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20" name="Line 24"/>
          <p:cNvSpPr>
            <a:spLocks noChangeShapeType="1"/>
          </p:cNvSpPr>
          <p:nvPr/>
        </p:nvSpPr>
        <p:spPr bwMode="auto">
          <a:xfrm>
            <a:off x="8503444" y="1785144"/>
            <a:ext cx="32544" cy="401638"/>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21" name="AutoShape 25"/>
          <p:cNvSpPr>
            <a:spLocks/>
          </p:cNvSpPr>
          <p:nvPr/>
        </p:nvSpPr>
        <p:spPr bwMode="auto">
          <a:xfrm rot="10800000" flipV="1">
            <a:off x="7789069" y="2186782"/>
            <a:ext cx="746919" cy="54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25400" cap="flat" cmpd="sng">
            <a:solidFill>
              <a:srgbClr val="000000"/>
            </a:solidFill>
            <a:prstDash val="solid"/>
            <a:miter lim="4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latin typeface="Helvetica Light" charset="0"/>
              <a:ea typeface="Helvetica Light" charset="0"/>
              <a:cs typeface="Helvetica Light" charset="0"/>
              <a:sym typeface="Helvetica Light" charset="0"/>
            </a:endParaRPr>
          </a:p>
        </p:txBody>
      </p:sp>
      <p:sp>
        <p:nvSpPr>
          <p:cNvPr id="4122" name="Line 26"/>
          <p:cNvSpPr>
            <a:spLocks noChangeShapeType="1"/>
          </p:cNvSpPr>
          <p:nvPr/>
        </p:nvSpPr>
        <p:spPr bwMode="auto">
          <a:xfrm>
            <a:off x="7789069" y="2827338"/>
            <a:ext cx="781050" cy="989013"/>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23" name="Rectangle 27"/>
          <p:cNvSpPr>
            <a:spLocks/>
          </p:cNvSpPr>
          <p:nvPr/>
        </p:nvSpPr>
        <p:spPr bwMode="auto">
          <a:xfrm>
            <a:off x="9055894" y="2163436"/>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1</a:t>
            </a:r>
          </a:p>
        </p:txBody>
      </p:sp>
      <p:sp>
        <p:nvSpPr>
          <p:cNvPr id="4124" name="Rectangle 28"/>
          <p:cNvSpPr>
            <a:spLocks/>
          </p:cNvSpPr>
          <p:nvPr/>
        </p:nvSpPr>
        <p:spPr bwMode="auto">
          <a:xfrm>
            <a:off x="8558213" y="1865779"/>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2</a:t>
            </a:r>
          </a:p>
        </p:txBody>
      </p:sp>
      <p:sp>
        <p:nvSpPr>
          <p:cNvPr id="4125" name="Rectangle 29"/>
          <p:cNvSpPr>
            <a:spLocks/>
          </p:cNvSpPr>
          <p:nvPr/>
        </p:nvSpPr>
        <p:spPr bwMode="auto">
          <a:xfrm>
            <a:off x="7934325" y="2122161"/>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3</a:t>
            </a:r>
          </a:p>
        </p:txBody>
      </p:sp>
      <p:sp>
        <p:nvSpPr>
          <p:cNvPr id="4126" name="Rectangle 30"/>
          <p:cNvSpPr>
            <a:spLocks/>
          </p:cNvSpPr>
          <p:nvPr/>
        </p:nvSpPr>
        <p:spPr bwMode="auto">
          <a:xfrm>
            <a:off x="8099425" y="3612029"/>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4</a:t>
            </a:r>
          </a:p>
        </p:txBody>
      </p:sp>
      <p:sp>
        <p:nvSpPr>
          <p:cNvPr id="4127" name="Rectangle 31"/>
          <p:cNvSpPr>
            <a:spLocks/>
          </p:cNvSpPr>
          <p:nvPr/>
        </p:nvSpPr>
        <p:spPr bwMode="auto">
          <a:xfrm>
            <a:off x="346869" y="961073"/>
            <a:ext cx="6518275" cy="1313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latin typeface="Helvetica Light" charset="0"/>
                <a:ea typeface="Helvetica Light" charset="0"/>
                <a:cs typeface="Helvetica Light" charset="0"/>
                <a:sym typeface="Helvetica Light" charset="0"/>
              </a:rPr>
              <a:t>Circuito di passaggi e ricezione:</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Possiamo lavorare con passaggi di push e/o strisciato.</a:t>
            </a:r>
          </a:p>
          <a:p>
            <a:pPr algn="l"/>
            <a:r>
              <a:rPr lang="it-IT" altLang="it-IT" sz="1600">
                <a:latin typeface="Helvetica Light" charset="0"/>
                <a:ea typeface="Helvetica Light" charset="0"/>
                <a:cs typeface="Helvetica Light" charset="0"/>
                <a:sym typeface="Helvetica Light" charset="0"/>
              </a:rPr>
              <a:t>Ricezioni: statiche, dinamiche a scappare verso sinistra e destra, offensive di dritto e di rovescio, avvolgenti (con mezzo giro/pivot).</a:t>
            </a:r>
          </a:p>
        </p:txBody>
      </p:sp>
      <p:sp>
        <p:nvSpPr>
          <p:cNvPr id="4128" name="Rectangle 32"/>
          <p:cNvSpPr>
            <a:spLocks/>
          </p:cNvSpPr>
          <p:nvPr/>
        </p:nvSpPr>
        <p:spPr bwMode="auto">
          <a:xfrm>
            <a:off x="321469" y="2419420"/>
            <a:ext cx="6543675" cy="1528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A comincia sull’esterno destro del rombo e riceve almeno 8/10 passaggi da ciascun compagno, poi cambia l’uomo in centro.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Le varianti sono i diversi tipi di ricezione e la posizione di partenza del giocatore in centro (cambiando il cono di partenza, cambiano i movimenti e le ricezioni.</a:t>
            </a:r>
          </a:p>
        </p:txBody>
      </p:sp>
      <p:sp>
        <p:nvSpPr>
          <p:cNvPr id="4129" name="Rectangle 33"/>
          <p:cNvSpPr>
            <a:spLocks/>
          </p:cNvSpPr>
          <p:nvPr/>
        </p:nvSpPr>
        <p:spPr bwMode="auto">
          <a:xfrm>
            <a:off x="321469" y="4212818"/>
            <a:ext cx="6543675" cy="543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Regolare le distanze dei coni a seconda del livello e dell’età dei giocatori.</a:t>
            </a:r>
          </a:p>
        </p:txBody>
      </p:sp>
      <p:grpSp>
        <p:nvGrpSpPr>
          <p:cNvPr id="4130" name="Group 34"/>
          <p:cNvGrpSpPr>
            <a:grpSpLocks/>
          </p:cNvGrpSpPr>
          <p:nvPr/>
        </p:nvGrpSpPr>
        <p:grpSpPr bwMode="auto">
          <a:xfrm>
            <a:off x="392113" y="6448426"/>
            <a:ext cx="521577" cy="169277"/>
            <a:chOff x="0" y="0"/>
            <a:chExt cx="1043200" cy="337513"/>
          </a:xfrm>
        </p:grpSpPr>
        <p:sp>
          <p:nvSpPr>
            <p:cNvPr id="4131" name="Rectangle 35"/>
            <p:cNvSpPr>
              <a:spLocks/>
            </p:cNvSpPr>
            <p:nvPr/>
          </p:nvSpPr>
          <p:spPr bwMode="auto">
            <a:xfrm>
              <a:off x="174976" y="0"/>
              <a:ext cx="868224" cy="33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500" dirty="0">
                  <a:latin typeface="Calibri" charset="0"/>
                  <a:ea typeface="Calibri" charset="0"/>
                  <a:cs typeface="Calibri" charset="0"/>
                  <a:sym typeface="Calibri" charset="0"/>
                </a:rPr>
                <a:t>Stefano Angius</a:t>
              </a:r>
            </a:p>
          </p:txBody>
        </p:sp>
        <p:pic>
          <p:nvPicPr>
            <p:cNvPr id="4132" name="Picture 36"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527027377"/>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14" name="Picture 2"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5" name="Line 3"/>
          <p:cNvSpPr>
            <a:spLocks noChangeShapeType="1"/>
          </p:cNvSpPr>
          <p:nvPr/>
        </p:nvSpPr>
        <p:spPr bwMode="auto">
          <a:xfrm>
            <a:off x="402432"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16" name="Line 4"/>
          <p:cNvSpPr>
            <a:spLocks noChangeShapeType="1"/>
          </p:cNvSpPr>
          <p:nvPr/>
        </p:nvSpPr>
        <p:spPr bwMode="auto">
          <a:xfrm>
            <a:off x="402432" y="10263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17" name="Line 5"/>
          <p:cNvSpPr>
            <a:spLocks noChangeShapeType="1"/>
          </p:cNvSpPr>
          <p:nvPr/>
        </p:nvSpPr>
        <p:spPr bwMode="auto">
          <a:xfrm>
            <a:off x="402432" y="19875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18" name="Line 6"/>
          <p:cNvSpPr>
            <a:spLocks noChangeShapeType="1"/>
          </p:cNvSpPr>
          <p:nvPr/>
        </p:nvSpPr>
        <p:spPr bwMode="auto">
          <a:xfrm>
            <a:off x="402432" y="29479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19" name="Line 7"/>
          <p:cNvSpPr>
            <a:spLocks noChangeShapeType="1"/>
          </p:cNvSpPr>
          <p:nvPr/>
        </p:nvSpPr>
        <p:spPr bwMode="auto">
          <a:xfrm>
            <a:off x="402432" y="24677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20" name="Line 8"/>
          <p:cNvSpPr>
            <a:spLocks noChangeShapeType="1"/>
          </p:cNvSpPr>
          <p:nvPr/>
        </p:nvSpPr>
        <p:spPr bwMode="auto">
          <a:xfrm>
            <a:off x="402432" y="39092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21" name="Line 9"/>
          <p:cNvSpPr>
            <a:spLocks noChangeShapeType="1"/>
          </p:cNvSpPr>
          <p:nvPr/>
        </p:nvSpPr>
        <p:spPr bwMode="auto">
          <a:xfrm>
            <a:off x="402432" y="48696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22" name="Line 10"/>
          <p:cNvSpPr>
            <a:spLocks noChangeShapeType="1"/>
          </p:cNvSpPr>
          <p:nvPr/>
        </p:nvSpPr>
        <p:spPr bwMode="auto">
          <a:xfrm>
            <a:off x="402432"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23" name="Line 11"/>
          <p:cNvSpPr>
            <a:spLocks noChangeShapeType="1"/>
          </p:cNvSpPr>
          <p:nvPr/>
        </p:nvSpPr>
        <p:spPr bwMode="auto">
          <a:xfrm>
            <a:off x="402432"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24" name="Line 12"/>
          <p:cNvSpPr>
            <a:spLocks noChangeShapeType="1"/>
          </p:cNvSpPr>
          <p:nvPr/>
        </p:nvSpPr>
        <p:spPr bwMode="auto">
          <a:xfrm>
            <a:off x="402432" y="58308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13325" name="Group 13"/>
          <p:cNvGrpSpPr>
            <a:grpSpLocks/>
          </p:cNvGrpSpPr>
          <p:nvPr/>
        </p:nvGrpSpPr>
        <p:grpSpPr bwMode="auto">
          <a:xfrm>
            <a:off x="9042400" y="3006725"/>
            <a:ext cx="179388" cy="196850"/>
            <a:chOff x="-1" y="0"/>
            <a:chExt cx="360003" cy="394948"/>
          </a:xfrm>
        </p:grpSpPr>
        <p:pic>
          <p:nvPicPr>
            <p:cNvPr id="13326" name="Picture 14"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27" name="Picture 15"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3328" name="Rectangle 16"/>
          <p:cNvSpPr>
            <a:spLocks/>
          </p:cNvSpPr>
          <p:nvPr/>
        </p:nvSpPr>
        <p:spPr bwMode="auto">
          <a:xfrm>
            <a:off x="867569" y="551557"/>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3Vs3 with a closed central square</a:t>
            </a:r>
          </a:p>
        </p:txBody>
      </p:sp>
      <p:sp>
        <p:nvSpPr>
          <p:cNvPr id="13329" name="Oval 17"/>
          <p:cNvSpPr>
            <a:spLocks/>
          </p:cNvSpPr>
          <p:nvPr/>
        </p:nvSpPr>
        <p:spPr bwMode="auto">
          <a:xfrm>
            <a:off x="10169525" y="2947988"/>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30" name="Oval 18"/>
          <p:cNvSpPr>
            <a:spLocks/>
          </p:cNvSpPr>
          <p:nvPr/>
        </p:nvSpPr>
        <p:spPr bwMode="auto">
          <a:xfrm>
            <a:off x="9739313" y="4664869"/>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31" name="Oval 19"/>
          <p:cNvSpPr>
            <a:spLocks/>
          </p:cNvSpPr>
          <p:nvPr/>
        </p:nvSpPr>
        <p:spPr bwMode="auto">
          <a:xfrm>
            <a:off x="9698038" y="5930107"/>
            <a:ext cx="225425"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13332" name="Group 20"/>
          <p:cNvGrpSpPr>
            <a:grpSpLocks/>
          </p:cNvGrpSpPr>
          <p:nvPr/>
        </p:nvGrpSpPr>
        <p:grpSpPr bwMode="auto">
          <a:xfrm>
            <a:off x="9867900" y="5732463"/>
            <a:ext cx="179388" cy="197644"/>
            <a:chOff x="-1" y="0"/>
            <a:chExt cx="360003" cy="394948"/>
          </a:xfrm>
        </p:grpSpPr>
        <p:pic>
          <p:nvPicPr>
            <p:cNvPr id="13333" name="Picture 21"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34" name="Picture 22"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3335" name="Oval 23"/>
          <p:cNvSpPr>
            <a:spLocks/>
          </p:cNvSpPr>
          <p:nvPr/>
        </p:nvSpPr>
        <p:spPr bwMode="auto">
          <a:xfrm>
            <a:off x="9540875" y="2043113"/>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36" name="Oval 24"/>
          <p:cNvSpPr>
            <a:spLocks/>
          </p:cNvSpPr>
          <p:nvPr/>
        </p:nvSpPr>
        <p:spPr bwMode="auto">
          <a:xfrm>
            <a:off x="8816975" y="2947988"/>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37" name="Oval 25"/>
          <p:cNvSpPr>
            <a:spLocks/>
          </p:cNvSpPr>
          <p:nvPr/>
        </p:nvSpPr>
        <p:spPr bwMode="auto">
          <a:xfrm>
            <a:off x="8647907" y="5753894"/>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38" name="Oval 26"/>
          <p:cNvSpPr>
            <a:spLocks/>
          </p:cNvSpPr>
          <p:nvPr/>
        </p:nvSpPr>
        <p:spPr bwMode="auto">
          <a:xfrm>
            <a:off x="8669338" y="4869657"/>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39" name="Rectangle 27"/>
          <p:cNvSpPr>
            <a:spLocks/>
          </p:cNvSpPr>
          <p:nvPr/>
        </p:nvSpPr>
        <p:spPr bwMode="auto">
          <a:xfrm>
            <a:off x="943769" y="3396357"/>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4Vs4 – 1Vs1</a:t>
            </a:r>
          </a:p>
        </p:txBody>
      </p:sp>
      <p:sp>
        <p:nvSpPr>
          <p:cNvPr id="13340" name="Rectangle 28"/>
          <p:cNvSpPr>
            <a:spLocks/>
          </p:cNvSpPr>
          <p:nvPr/>
        </p:nvSpPr>
        <p:spPr bwMode="auto">
          <a:xfrm>
            <a:off x="867569" y="18951"/>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GAME FORM</a:t>
            </a:r>
          </a:p>
        </p:txBody>
      </p:sp>
      <p:sp>
        <p:nvSpPr>
          <p:cNvPr id="13341" name="AutoShape 29"/>
          <p:cNvSpPr>
            <a:spLocks/>
          </p:cNvSpPr>
          <p:nvPr/>
        </p:nvSpPr>
        <p:spPr bwMode="auto">
          <a:xfrm>
            <a:off x="8484394" y="198755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42" name="AutoShape 30"/>
          <p:cNvSpPr>
            <a:spLocks/>
          </p:cNvSpPr>
          <p:nvPr/>
        </p:nvSpPr>
        <p:spPr bwMode="auto">
          <a:xfrm>
            <a:off x="10666413" y="1970882"/>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43" name="AutoShape 31"/>
          <p:cNvSpPr>
            <a:spLocks/>
          </p:cNvSpPr>
          <p:nvPr/>
        </p:nvSpPr>
        <p:spPr bwMode="auto">
          <a:xfrm>
            <a:off x="10666413" y="310515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44" name="AutoShape 32"/>
          <p:cNvSpPr>
            <a:spLocks/>
          </p:cNvSpPr>
          <p:nvPr/>
        </p:nvSpPr>
        <p:spPr bwMode="auto">
          <a:xfrm>
            <a:off x="8484394" y="310515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45" name="Rectangle 33" descr="image1.png"/>
          <p:cNvSpPr>
            <a:spLocks/>
          </p:cNvSpPr>
          <p:nvPr/>
        </p:nvSpPr>
        <p:spPr bwMode="auto">
          <a:xfrm>
            <a:off x="9374188" y="2467769"/>
            <a:ext cx="515938" cy="297656"/>
          </a:xfrm>
          <a:prstGeom prst="rect">
            <a:avLst/>
          </a:prstGeom>
          <a:blipFill dpi="0" rotWithShape="0">
            <a:blip r:embed="rId5"/>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46" name="Oval 34"/>
          <p:cNvSpPr>
            <a:spLocks/>
          </p:cNvSpPr>
          <p:nvPr/>
        </p:nvSpPr>
        <p:spPr bwMode="auto">
          <a:xfrm>
            <a:off x="9957594" y="2919413"/>
            <a:ext cx="224631"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47" name="Oval 35"/>
          <p:cNvSpPr>
            <a:spLocks/>
          </p:cNvSpPr>
          <p:nvPr/>
        </p:nvSpPr>
        <p:spPr bwMode="auto">
          <a:xfrm>
            <a:off x="8872538" y="2652713"/>
            <a:ext cx="225425"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48" name="Oval 36"/>
          <p:cNvSpPr>
            <a:spLocks/>
          </p:cNvSpPr>
          <p:nvPr/>
        </p:nvSpPr>
        <p:spPr bwMode="auto">
          <a:xfrm>
            <a:off x="9765507" y="2130425"/>
            <a:ext cx="225425"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49" name="AutoShape 37"/>
          <p:cNvSpPr>
            <a:spLocks/>
          </p:cNvSpPr>
          <p:nvPr/>
        </p:nvSpPr>
        <p:spPr bwMode="auto">
          <a:xfrm>
            <a:off x="8467725" y="447992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50" name="AutoShape 38"/>
          <p:cNvSpPr>
            <a:spLocks/>
          </p:cNvSpPr>
          <p:nvPr/>
        </p:nvSpPr>
        <p:spPr bwMode="auto">
          <a:xfrm>
            <a:off x="9189244" y="447992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51" name="AutoShape 39"/>
          <p:cNvSpPr>
            <a:spLocks/>
          </p:cNvSpPr>
          <p:nvPr/>
        </p:nvSpPr>
        <p:spPr bwMode="auto">
          <a:xfrm>
            <a:off x="9957594" y="52578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52" name="AutoShape 40"/>
          <p:cNvSpPr>
            <a:spLocks/>
          </p:cNvSpPr>
          <p:nvPr/>
        </p:nvSpPr>
        <p:spPr bwMode="auto">
          <a:xfrm>
            <a:off x="9964738" y="59793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53" name="AutoShape 41"/>
          <p:cNvSpPr>
            <a:spLocks/>
          </p:cNvSpPr>
          <p:nvPr/>
        </p:nvSpPr>
        <p:spPr bwMode="auto">
          <a:xfrm>
            <a:off x="9221788" y="59793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54" name="AutoShape 42"/>
          <p:cNvSpPr>
            <a:spLocks/>
          </p:cNvSpPr>
          <p:nvPr/>
        </p:nvSpPr>
        <p:spPr bwMode="auto">
          <a:xfrm>
            <a:off x="9223375" y="52149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55" name="AutoShape 43"/>
          <p:cNvSpPr>
            <a:spLocks/>
          </p:cNvSpPr>
          <p:nvPr/>
        </p:nvSpPr>
        <p:spPr bwMode="auto">
          <a:xfrm>
            <a:off x="8484394" y="59793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56" name="AutoShape 44"/>
          <p:cNvSpPr>
            <a:spLocks/>
          </p:cNvSpPr>
          <p:nvPr/>
        </p:nvSpPr>
        <p:spPr bwMode="auto">
          <a:xfrm>
            <a:off x="8467725" y="52149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57" name="AutoShape 45"/>
          <p:cNvSpPr>
            <a:spLocks/>
          </p:cNvSpPr>
          <p:nvPr/>
        </p:nvSpPr>
        <p:spPr bwMode="auto">
          <a:xfrm>
            <a:off x="9957594" y="447992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58" name="Oval 46"/>
          <p:cNvSpPr>
            <a:spLocks/>
          </p:cNvSpPr>
          <p:nvPr/>
        </p:nvSpPr>
        <p:spPr bwMode="auto">
          <a:xfrm>
            <a:off x="8929688" y="4890294"/>
            <a:ext cx="224632"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59" name="Oval 47"/>
          <p:cNvSpPr>
            <a:spLocks/>
          </p:cNvSpPr>
          <p:nvPr/>
        </p:nvSpPr>
        <p:spPr bwMode="auto">
          <a:xfrm>
            <a:off x="9540875" y="5566569"/>
            <a:ext cx="224632"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60" name="Oval 48"/>
          <p:cNvSpPr>
            <a:spLocks/>
          </p:cNvSpPr>
          <p:nvPr/>
        </p:nvSpPr>
        <p:spPr bwMode="auto">
          <a:xfrm>
            <a:off x="8893175" y="5529263"/>
            <a:ext cx="225425"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61" name="Oval 49"/>
          <p:cNvSpPr>
            <a:spLocks/>
          </p:cNvSpPr>
          <p:nvPr/>
        </p:nvSpPr>
        <p:spPr bwMode="auto">
          <a:xfrm>
            <a:off x="9698038" y="4989513"/>
            <a:ext cx="225425"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62" name="Rectangle 50"/>
          <p:cNvSpPr>
            <a:spLocks/>
          </p:cNvSpPr>
          <p:nvPr/>
        </p:nvSpPr>
        <p:spPr bwMode="auto">
          <a:xfrm>
            <a:off x="402432" y="1555800"/>
            <a:ext cx="6543675" cy="9746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Ball Possession with a closed space in the middle of the pitch</a:t>
            </a:r>
          </a:p>
        </p:txBody>
      </p:sp>
      <p:sp>
        <p:nvSpPr>
          <p:cNvPr id="13363" name="Rectangle 51"/>
          <p:cNvSpPr>
            <a:spLocks/>
          </p:cNvSpPr>
          <p:nvPr/>
        </p:nvSpPr>
        <p:spPr bwMode="auto">
          <a:xfrm>
            <a:off x="277813" y="4425207"/>
            <a:ext cx="6543675" cy="9746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Ball Possession 4Vs4, each player must stay in his own square.</a:t>
            </a:r>
          </a:p>
        </p:txBody>
      </p:sp>
      <p:grpSp>
        <p:nvGrpSpPr>
          <p:cNvPr id="13364" name="Group 52"/>
          <p:cNvGrpSpPr>
            <a:grpSpLocks/>
          </p:cNvGrpSpPr>
          <p:nvPr/>
        </p:nvGrpSpPr>
        <p:grpSpPr bwMode="auto">
          <a:xfrm>
            <a:off x="392113" y="6448426"/>
            <a:ext cx="366095" cy="146194"/>
            <a:chOff x="0" y="0"/>
            <a:chExt cx="732143" cy="291489"/>
          </a:xfrm>
        </p:grpSpPr>
        <p:sp>
          <p:nvSpPr>
            <p:cNvPr id="13365" name="Rectangle 53"/>
            <p:cNvSpPr>
              <a:spLocks/>
            </p:cNvSpPr>
            <p:nvPr/>
          </p:nvSpPr>
          <p:spPr bwMode="auto">
            <a:xfrm>
              <a:off x="174975" y="0"/>
              <a:ext cx="557168"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Nicole Giorgi</a:t>
              </a:r>
            </a:p>
          </p:txBody>
        </p:sp>
        <p:pic>
          <p:nvPicPr>
            <p:cNvPr id="13366" name="Picture 54"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761777414"/>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38" name="Picture 2"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39" name="Line 3"/>
          <p:cNvSpPr>
            <a:spLocks noChangeShapeType="1"/>
          </p:cNvSpPr>
          <p:nvPr/>
        </p:nvSpPr>
        <p:spPr bwMode="auto">
          <a:xfrm>
            <a:off x="402432"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40" name="Line 4"/>
          <p:cNvSpPr>
            <a:spLocks noChangeShapeType="1"/>
          </p:cNvSpPr>
          <p:nvPr/>
        </p:nvSpPr>
        <p:spPr bwMode="auto">
          <a:xfrm>
            <a:off x="402432" y="10263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41" name="Line 5"/>
          <p:cNvSpPr>
            <a:spLocks noChangeShapeType="1"/>
          </p:cNvSpPr>
          <p:nvPr/>
        </p:nvSpPr>
        <p:spPr bwMode="auto">
          <a:xfrm>
            <a:off x="402432" y="19875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42" name="Line 6"/>
          <p:cNvSpPr>
            <a:spLocks noChangeShapeType="1"/>
          </p:cNvSpPr>
          <p:nvPr/>
        </p:nvSpPr>
        <p:spPr bwMode="auto">
          <a:xfrm>
            <a:off x="402432" y="29479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43" name="Line 7"/>
          <p:cNvSpPr>
            <a:spLocks noChangeShapeType="1"/>
          </p:cNvSpPr>
          <p:nvPr/>
        </p:nvSpPr>
        <p:spPr bwMode="auto">
          <a:xfrm>
            <a:off x="402432" y="24677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44" name="Line 8"/>
          <p:cNvSpPr>
            <a:spLocks noChangeShapeType="1"/>
          </p:cNvSpPr>
          <p:nvPr/>
        </p:nvSpPr>
        <p:spPr bwMode="auto">
          <a:xfrm>
            <a:off x="402432" y="39092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45" name="Line 9"/>
          <p:cNvSpPr>
            <a:spLocks noChangeShapeType="1"/>
          </p:cNvSpPr>
          <p:nvPr/>
        </p:nvSpPr>
        <p:spPr bwMode="auto">
          <a:xfrm>
            <a:off x="402432" y="48696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46" name="Line 10"/>
          <p:cNvSpPr>
            <a:spLocks noChangeShapeType="1"/>
          </p:cNvSpPr>
          <p:nvPr/>
        </p:nvSpPr>
        <p:spPr bwMode="auto">
          <a:xfrm>
            <a:off x="402432"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47" name="Line 11"/>
          <p:cNvSpPr>
            <a:spLocks noChangeShapeType="1"/>
          </p:cNvSpPr>
          <p:nvPr/>
        </p:nvSpPr>
        <p:spPr bwMode="auto">
          <a:xfrm>
            <a:off x="402432"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48" name="Line 12"/>
          <p:cNvSpPr>
            <a:spLocks noChangeShapeType="1"/>
          </p:cNvSpPr>
          <p:nvPr/>
        </p:nvSpPr>
        <p:spPr bwMode="auto">
          <a:xfrm>
            <a:off x="402432" y="58308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14349" name="Group 13"/>
          <p:cNvGrpSpPr>
            <a:grpSpLocks/>
          </p:cNvGrpSpPr>
          <p:nvPr/>
        </p:nvGrpSpPr>
        <p:grpSpPr bwMode="auto">
          <a:xfrm>
            <a:off x="9372600" y="1084263"/>
            <a:ext cx="180182" cy="197644"/>
            <a:chOff x="-1" y="0"/>
            <a:chExt cx="360003" cy="394948"/>
          </a:xfrm>
        </p:grpSpPr>
        <p:pic>
          <p:nvPicPr>
            <p:cNvPr id="14350" name="Picture 14"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51" name="Picture 15"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4352" name="Rectangle 16"/>
          <p:cNvSpPr>
            <a:spLocks/>
          </p:cNvSpPr>
          <p:nvPr/>
        </p:nvSpPr>
        <p:spPr bwMode="auto">
          <a:xfrm>
            <a:off x="867569" y="551557"/>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6 Vs 6 with inverted goal</a:t>
            </a:r>
          </a:p>
        </p:txBody>
      </p:sp>
      <p:sp>
        <p:nvSpPr>
          <p:cNvPr id="14353" name="Oval 17"/>
          <p:cNvSpPr>
            <a:spLocks/>
          </p:cNvSpPr>
          <p:nvPr/>
        </p:nvSpPr>
        <p:spPr bwMode="auto">
          <a:xfrm>
            <a:off x="10964069" y="1393825"/>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14354" name="Group 18"/>
          <p:cNvGrpSpPr>
            <a:grpSpLocks/>
          </p:cNvGrpSpPr>
          <p:nvPr/>
        </p:nvGrpSpPr>
        <p:grpSpPr bwMode="auto">
          <a:xfrm>
            <a:off x="9147175" y="6079332"/>
            <a:ext cx="180182" cy="197644"/>
            <a:chOff x="-1" y="0"/>
            <a:chExt cx="360003" cy="394948"/>
          </a:xfrm>
        </p:grpSpPr>
        <p:pic>
          <p:nvPicPr>
            <p:cNvPr id="14355" name="Picture 19"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56" name="Picture 20"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4357" name="Oval 21"/>
          <p:cNvSpPr>
            <a:spLocks/>
          </p:cNvSpPr>
          <p:nvPr/>
        </p:nvSpPr>
        <p:spPr bwMode="auto">
          <a:xfrm>
            <a:off x="9552782" y="839788"/>
            <a:ext cx="224631"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58" name="Oval 22"/>
          <p:cNvSpPr>
            <a:spLocks/>
          </p:cNvSpPr>
          <p:nvPr/>
        </p:nvSpPr>
        <p:spPr bwMode="auto">
          <a:xfrm>
            <a:off x="8141494" y="1281907"/>
            <a:ext cx="224631"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59" name="Oval 23"/>
          <p:cNvSpPr>
            <a:spLocks/>
          </p:cNvSpPr>
          <p:nvPr/>
        </p:nvSpPr>
        <p:spPr bwMode="auto">
          <a:xfrm>
            <a:off x="9496425" y="1762125"/>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60" name="Oval 24"/>
          <p:cNvSpPr>
            <a:spLocks/>
          </p:cNvSpPr>
          <p:nvPr/>
        </p:nvSpPr>
        <p:spPr bwMode="auto">
          <a:xfrm>
            <a:off x="9259888" y="6276975"/>
            <a:ext cx="225425"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61" name="Rectangle 25"/>
          <p:cNvSpPr>
            <a:spLocks/>
          </p:cNvSpPr>
          <p:nvPr/>
        </p:nvSpPr>
        <p:spPr bwMode="auto">
          <a:xfrm>
            <a:off x="943769" y="3396357"/>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6 Vs 5 – 6 Vs 6</a:t>
            </a:r>
          </a:p>
        </p:txBody>
      </p:sp>
      <p:sp>
        <p:nvSpPr>
          <p:cNvPr id="14362" name="Rectangle 26" descr="image1.png"/>
          <p:cNvSpPr>
            <a:spLocks/>
          </p:cNvSpPr>
          <p:nvPr/>
        </p:nvSpPr>
        <p:spPr bwMode="auto">
          <a:xfrm>
            <a:off x="9372600" y="2405063"/>
            <a:ext cx="584994" cy="125413"/>
          </a:xfrm>
          <a:prstGeom prst="rect">
            <a:avLst/>
          </a:prstGeom>
          <a:blipFill dpi="0" rotWithShape="0">
            <a:blip r:embed="rId5"/>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63" name="Oval 27"/>
          <p:cNvSpPr>
            <a:spLocks/>
          </p:cNvSpPr>
          <p:nvPr/>
        </p:nvSpPr>
        <p:spPr bwMode="auto">
          <a:xfrm>
            <a:off x="7916863" y="2947988"/>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64" name="Oval 28"/>
          <p:cNvSpPr>
            <a:spLocks/>
          </p:cNvSpPr>
          <p:nvPr/>
        </p:nvSpPr>
        <p:spPr bwMode="auto">
          <a:xfrm>
            <a:off x="10964069" y="2835275"/>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65" name="Oval 29"/>
          <p:cNvSpPr>
            <a:spLocks/>
          </p:cNvSpPr>
          <p:nvPr/>
        </p:nvSpPr>
        <p:spPr bwMode="auto">
          <a:xfrm>
            <a:off x="8254207" y="3060700"/>
            <a:ext cx="224631"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66" name="Oval 30"/>
          <p:cNvSpPr>
            <a:spLocks/>
          </p:cNvSpPr>
          <p:nvPr/>
        </p:nvSpPr>
        <p:spPr bwMode="auto">
          <a:xfrm>
            <a:off x="10739438" y="2947988"/>
            <a:ext cx="224632"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67" name="Oval 31"/>
          <p:cNvSpPr>
            <a:spLocks/>
          </p:cNvSpPr>
          <p:nvPr/>
        </p:nvSpPr>
        <p:spPr bwMode="auto">
          <a:xfrm>
            <a:off x="9552782" y="1987550"/>
            <a:ext cx="224631"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68" name="Oval 32"/>
          <p:cNvSpPr>
            <a:spLocks/>
          </p:cNvSpPr>
          <p:nvPr/>
        </p:nvSpPr>
        <p:spPr bwMode="auto">
          <a:xfrm>
            <a:off x="8254207" y="1619250"/>
            <a:ext cx="224631"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69" name="Oval 33"/>
          <p:cNvSpPr>
            <a:spLocks/>
          </p:cNvSpPr>
          <p:nvPr/>
        </p:nvSpPr>
        <p:spPr bwMode="auto">
          <a:xfrm>
            <a:off x="9440069" y="1281907"/>
            <a:ext cx="224631"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70" name="Oval 34"/>
          <p:cNvSpPr>
            <a:spLocks/>
          </p:cNvSpPr>
          <p:nvPr/>
        </p:nvSpPr>
        <p:spPr bwMode="auto">
          <a:xfrm>
            <a:off x="10739438" y="1619250"/>
            <a:ext cx="224632"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71" name="Line 35"/>
          <p:cNvSpPr>
            <a:spLocks noChangeShapeType="1"/>
          </p:cNvSpPr>
          <p:nvPr/>
        </p:nvSpPr>
        <p:spPr bwMode="auto">
          <a:xfrm>
            <a:off x="9713119" y="5350669"/>
            <a:ext cx="8731" cy="1263650"/>
          </a:xfrm>
          <a:prstGeom prst="line">
            <a:avLst/>
          </a:prstGeom>
          <a:noFill/>
          <a:ln w="28575" cap="flat" cmpd="sng">
            <a:solidFill>
              <a:srgbClr val="000000"/>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72" name="Oval 36"/>
          <p:cNvSpPr>
            <a:spLocks/>
          </p:cNvSpPr>
          <p:nvPr/>
        </p:nvSpPr>
        <p:spPr bwMode="auto">
          <a:xfrm>
            <a:off x="8028782" y="3796507"/>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73" name="Oval 37"/>
          <p:cNvSpPr>
            <a:spLocks/>
          </p:cNvSpPr>
          <p:nvPr/>
        </p:nvSpPr>
        <p:spPr bwMode="auto">
          <a:xfrm>
            <a:off x="8771732" y="4645025"/>
            <a:ext cx="224631"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74" name="Oval 38"/>
          <p:cNvSpPr>
            <a:spLocks/>
          </p:cNvSpPr>
          <p:nvPr/>
        </p:nvSpPr>
        <p:spPr bwMode="auto">
          <a:xfrm>
            <a:off x="9159082" y="5290344"/>
            <a:ext cx="225425"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75" name="Oval 39"/>
          <p:cNvSpPr>
            <a:spLocks/>
          </p:cNvSpPr>
          <p:nvPr/>
        </p:nvSpPr>
        <p:spPr bwMode="auto">
          <a:xfrm>
            <a:off x="8028782" y="5627688"/>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76" name="Oval 40"/>
          <p:cNvSpPr>
            <a:spLocks/>
          </p:cNvSpPr>
          <p:nvPr/>
        </p:nvSpPr>
        <p:spPr bwMode="auto">
          <a:xfrm>
            <a:off x="9609138" y="4164807"/>
            <a:ext cx="225425"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77" name="Oval 41"/>
          <p:cNvSpPr>
            <a:spLocks/>
          </p:cNvSpPr>
          <p:nvPr/>
        </p:nvSpPr>
        <p:spPr bwMode="auto">
          <a:xfrm>
            <a:off x="9496425" y="4389438"/>
            <a:ext cx="225425"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78" name="Oval 42"/>
          <p:cNvSpPr>
            <a:spLocks/>
          </p:cNvSpPr>
          <p:nvPr/>
        </p:nvSpPr>
        <p:spPr bwMode="auto">
          <a:xfrm>
            <a:off x="9102725" y="5740400"/>
            <a:ext cx="224632"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79" name="Oval 43"/>
          <p:cNvSpPr>
            <a:spLocks/>
          </p:cNvSpPr>
          <p:nvPr/>
        </p:nvSpPr>
        <p:spPr bwMode="auto">
          <a:xfrm>
            <a:off x="10964069" y="5718175"/>
            <a:ext cx="225425"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80" name="Oval 44"/>
          <p:cNvSpPr>
            <a:spLocks/>
          </p:cNvSpPr>
          <p:nvPr/>
        </p:nvSpPr>
        <p:spPr bwMode="auto">
          <a:xfrm>
            <a:off x="8366125" y="5606257"/>
            <a:ext cx="225425"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81" name="Oval 45"/>
          <p:cNvSpPr>
            <a:spLocks/>
          </p:cNvSpPr>
          <p:nvPr/>
        </p:nvSpPr>
        <p:spPr bwMode="auto">
          <a:xfrm>
            <a:off x="8978107" y="4843463"/>
            <a:ext cx="225425"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82" name="Oval 46"/>
          <p:cNvSpPr>
            <a:spLocks/>
          </p:cNvSpPr>
          <p:nvPr/>
        </p:nvSpPr>
        <p:spPr bwMode="auto">
          <a:xfrm>
            <a:off x="8141494" y="4052094"/>
            <a:ext cx="224631"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83" name="Rectangle 47" descr="image1.png"/>
          <p:cNvSpPr>
            <a:spLocks/>
          </p:cNvSpPr>
          <p:nvPr/>
        </p:nvSpPr>
        <p:spPr bwMode="auto">
          <a:xfrm>
            <a:off x="10446544" y="6488113"/>
            <a:ext cx="584994" cy="126207"/>
          </a:xfrm>
          <a:prstGeom prst="rect">
            <a:avLst/>
          </a:prstGeom>
          <a:blipFill dpi="0" rotWithShape="0">
            <a:blip r:embed="rId5"/>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84" name="Rectangle 48"/>
          <p:cNvSpPr>
            <a:spLocks/>
          </p:cNvSpPr>
          <p:nvPr/>
        </p:nvSpPr>
        <p:spPr bwMode="auto">
          <a:xfrm>
            <a:off x="402432" y="1043980"/>
            <a:ext cx="6419056" cy="1436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Blue team must score in the inverted goal shooting from everywhere, the yellow team score in the normal goal</a:t>
            </a:r>
          </a:p>
        </p:txBody>
      </p:sp>
      <p:sp>
        <p:nvSpPr>
          <p:cNvPr id="14385" name="Rectangle 49"/>
          <p:cNvSpPr>
            <a:spLocks/>
          </p:cNvSpPr>
          <p:nvPr/>
        </p:nvSpPr>
        <p:spPr bwMode="auto">
          <a:xfrm>
            <a:off x="402432" y="3954810"/>
            <a:ext cx="6543675" cy="1897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Blue team start attacking from left 6 against 5, if yellows keeps the ball have to change side and score on the blue goal on the middle line</a:t>
            </a:r>
          </a:p>
        </p:txBody>
      </p:sp>
      <p:grpSp>
        <p:nvGrpSpPr>
          <p:cNvPr id="14386" name="Group 50"/>
          <p:cNvGrpSpPr>
            <a:grpSpLocks/>
          </p:cNvGrpSpPr>
          <p:nvPr/>
        </p:nvGrpSpPr>
        <p:grpSpPr bwMode="auto">
          <a:xfrm>
            <a:off x="392113" y="6448425"/>
            <a:ext cx="629665" cy="146194"/>
            <a:chOff x="0" y="-2"/>
            <a:chExt cx="1259249" cy="291489"/>
          </a:xfrm>
        </p:grpSpPr>
        <p:sp>
          <p:nvSpPr>
            <p:cNvPr id="14387" name="Rectangle 51"/>
            <p:cNvSpPr>
              <a:spLocks/>
            </p:cNvSpPr>
            <p:nvPr/>
          </p:nvSpPr>
          <p:spPr bwMode="auto">
            <a:xfrm>
              <a:off x="174975" y="-2"/>
              <a:ext cx="1084274"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Nicole Giorgi</a:t>
              </a:r>
            </a:p>
          </p:txBody>
        </p:sp>
        <p:pic>
          <p:nvPicPr>
            <p:cNvPr id="14388" name="Picture 52"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688472262"/>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62" name="Picture 2"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3" name="Line 3"/>
          <p:cNvSpPr>
            <a:spLocks noChangeShapeType="1"/>
          </p:cNvSpPr>
          <p:nvPr/>
        </p:nvSpPr>
        <p:spPr bwMode="auto">
          <a:xfrm>
            <a:off x="402432"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5364" name="Line 4"/>
          <p:cNvSpPr>
            <a:spLocks noChangeShapeType="1"/>
          </p:cNvSpPr>
          <p:nvPr/>
        </p:nvSpPr>
        <p:spPr bwMode="auto">
          <a:xfrm>
            <a:off x="402432" y="10263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5365" name="Line 5"/>
          <p:cNvSpPr>
            <a:spLocks noChangeShapeType="1"/>
          </p:cNvSpPr>
          <p:nvPr/>
        </p:nvSpPr>
        <p:spPr bwMode="auto">
          <a:xfrm>
            <a:off x="402432" y="19875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5366" name="Line 6"/>
          <p:cNvSpPr>
            <a:spLocks noChangeShapeType="1"/>
          </p:cNvSpPr>
          <p:nvPr/>
        </p:nvSpPr>
        <p:spPr bwMode="auto">
          <a:xfrm>
            <a:off x="402432" y="29479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5367" name="Line 7"/>
          <p:cNvSpPr>
            <a:spLocks noChangeShapeType="1"/>
          </p:cNvSpPr>
          <p:nvPr/>
        </p:nvSpPr>
        <p:spPr bwMode="auto">
          <a:xfrm>
            <a:off x="402432" y="24677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5368" name="Line 8"/>
          <p:cNvSpPr>
            <a:spLocks noChangeShapeType="1"/>
          </p:cNvSpPr>
          <p:nvPr/>
        </p:nvSpPr>
        <p:spPr bwMode="auto">
          <a:xfrm>
            <a:off x="402432" y="39092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5369" name="Line 9"/>
          <p:cNvSpPr>
            <a:spLocks noChangeShapeType="1"/>
          </p:cNvSpPr>
          <p:nvPr/>
        </p:nvSpPr>
        <p:spPr bwMode="auto">
          <a:xfrm>
            <a:off x="402432" y="48696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5370" name="Line 10"/>
          <p:cNvSpPr>
            <a:spLocks noChangeShapeType="1"/>
          </p:cNvSpPr>
          <p:nvPr/>
        </p:nvSpPr>
        <p:spPr bwMode="auto">
          <a:xfrm>
            <a:off x="402432"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5371" name="Line 11"/>
          <p:cNvSpPr>
            <a:spLocks noChangeShapeType="1"/>
          </p:cNvSpPr>
          <p:nvPr/>
        </p:nvSpPr>
        <p:spPr bwMode="auto">
          <a:xfrm>
            <a:off x="402432"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5372" name="Line 12"/>
          <p:cNvSpPr>
            <a:spLocks noChangeShapeType="1"/>
          </p:cNvSpPr>
          <p:nvPr/>
        </p:nvSpPr>
        <p:spPr bwMode="auto">
          <a:xfrm>
            <a:off x="402432" y="58308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15373" name="Group 13"/>
          <p:cNvGrpSpPr>
            <a:grpSpLocks/>
          </p:cNvGrpSpPr>
          <p:nvPr/>
        </p:nvGrpSpPr>
        <p:grpSpPr bwMode="auto">
          <a:xfrm>
            <a:off x="8337550" y="2975769"/>
            <a:ext cx="180182" cy="197644"/>
            <a:chOff x="-1" y="0"/>
            <a:chExt cx="360003" cy="394948"/>
          </a:xfrm>
        </p:grpSpPr>
        <p:pic>
          <p:nvPicPr>
            <p:cNvPr id="15374" name="Picture 14"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75" name="Picture 15"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5376" name="Rectangle 16"/>
          <p:cNvSpPr>
            <a:spLocks/>
          </p:cNvSpPr>
          <p:nvPr/>
        </p:nvSpPr>
        <p:spPr bwMode="auto">
          <a:xfrm>
            <a:off x="867569" y="551557"/>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4 Vs 4 and 1Vs1</a:t>
            </a:r>
          </a:p>
        </p:txBody>
      </p:sp>
      <p:sp>
        <p:nvSpPr>
          <p:cNvPr id="15377" name="Oval 17"/>
          <p:cNvSpPr>
            <a:spLocks/>
          </p:cNvSpPr>
          <p:nvPr/>
        </p:nvSpPr>
        <p:spPr bwMode="auto">
          <a:xfrm>
            <a:off x="11119644" y="2947988"/>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78" name="Oval 18"/>
          <p:cNvSpPr>
            <a:spLocks/>
          </p:cNvSpPr>
          <p:nvPr/>
        </p:nvSpPr>
        <p:spPr bwMode="auto">
          <a:xfrm>
            <a:off x="9721057" y="2467769"/>
            <a:ext cx="224631"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79" name="Oval 19"/>
          <p:cNvSpPr>
            <a:spLocks/>
          </p:cNvSpPr>
          <p:nvPr/>
        </p:nvSpPr>
        <p:spPr bwMode="auto">
          <a:xfrm>
            <a:off x="10626725" y="6388894"/>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15380" name="Group 20"/>
          <p:cNvGrpSpPr>
            <a:grpSpLocks/>
          </p:cNvGrpSpPr>
          <p:nvPr/>
        </p:nvGrpSpPr>
        <p:grpSpPr bwMode="auto">
          <a:xfrm>
            <a:off x="9675813" y="5870575"/>
            <a:ext cx="180182" cy="196850"/>
            <a:chOff x="-1" y="0"/>
            <a:chExt cx="360003" cy="394948"/>
          </a:xfrm>
        </p:grpSpPr>
        <p:pic>
          <p:nvPicPr>
            <p:cNvPr id="15381" name="Picture 21"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82" name="Picture 22"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5383" name="Oval 23"/>
          <p:cNvSpPr>
            <a:spLocks/>
          </p:cNvSpPr>
          <p:nvPr/>
        </p:nvSpPr>
        <p:spPr bwMode="auto">
          <a:xfrm>
            <a:off x="9957594" y="1642269"/>
            <a:ext cx="224631"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84" name="Oval 24"/>
          <p:cNvSpPr>
            <a:spLocks/>
          </p:cNvSpPr>
          <p:nvPr/>
        </p:nvSpPr>
        <p:spPr bwMode="auto">
          <a:xfrm>
            <a:off x="8028782" y="2947988"/>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85" name="Oval 25"/>
          <p:cNvSpPr>
            <a:spLocks/>
          </p:cNvSpPr>
          <p:nvPr/>
        </p:nvSpPr>
        <p:spPr bwMode="auto">
          <a:xfrm>
            <a:off x="8517732" y="2130425"/>
            <a:ext cx="224631"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86" name="Oval 26"/>
          <p:cNvSpPr>
            <a:spLocks/>
          </p:cNvSpPr>
          <p:nvPr/>
        </p:nvSpPr>
        <p:spPr bwMode="auto">
          <a:xfrm>
            <a:off x="10626725" y="6614319"/>
            <a:ext cx="224632"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87" name="Oval 27"/>
          <p:cNvSpPr>
            <a:spLocks/>
          </p:cNvSpPr>
          <p:nvPr/>
        </p:nvSpPr>
        <p:spPr bwMode="auto">
          <a:xfrm>
            <a:off x="9664700" y="6051550"/>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88" name="Oval 28"/>
          <p:cNvSpPr>
            <a:spLocks/>
          </p:cNvSpPr>
          <p:nvPr/>
        </p:nvSpPr>
        <p:spPr bwMode="auto">
          <a:xfrm>
            <a:off x="8629650" y="6632575"/>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89" name="Rectangle 29"/>
          <p:cNvSpPr>
            <a:spLocks/>
          </p:cNvSpPr>
          <p:nvPr/>
        </p:nvSpPr>
        <p:spPr bwMode="auto">
          <a:xfrm>
            <a:off x="943769" y="3396357"/>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1Vs0 2Vs1 3Vs2 4Vs3 5Vs4 6Vs5</a:t>
            </a:r>
          </a:p>
        </p:txBody>
      </p:sp>
      <p:sp>
        <p:nvSpPr>
          <p:cNvPr id="15390" name="Oval 30"/>
          <p:cNvSpPr>
            <a:spLocks/>
          </p:cNvSpPr>
          <p:nvPr/>
        </p:nvSpPr>
        <p:spPr bwMode="auto">
          <a:xfrm>
            <a:off x="8517732" y="2888457"/>
            <a:ext cx="224631"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91" name="Oval 31"/>
          <p:cNvSpPr>
            <a:spLocks/>
          </p:cNvSpPr>
          <p:nvPr/>
        </p:nvSpPr>
        <p:spPr bwMode="auto">
          <a:xfrm>
            <a:off x="8742363" y="2355057"/>
            <a:ext cx="224632"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92" name="Oval 32"/>
          <p:cNvSpPr>
            <a:spLocks/>
          </p:cNvSpPr>
          <p:nvPr/>
        </p:nvSpPr>
        <p:spPr bwMode="auto">
          <a:xfrm>
            <a:off x="9495632" y="2580482"/>
            <a:ext cx="225425"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93" name="Oval 33"/>
          <p:cNvSpPr>
            <a:spLocks/>
          </p:cNvSpPr>
          <p:nvPr/>
        </p:nvSpPr>
        <p:spPr bwMode="auto">
          <a:xfrm>
            <a:off x="10851357" y="2947988"/>
            <a:ext cx="225425"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94" name="Oval 34"/>
          <p:cNvSpPr>
            <a:spLocks/>
          </p:cNvSpPr>
          <p:nvPr/>
        </p:nvSpPr>
        <p:spPr bwMode="auto">
          <a:xfrm>
            <a:off x="9664700" y="1642269"/>
            <a:ext cx="225425"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95" name="Oval 35"/>
          <p:cNvSpPr>
            <a:spLocks/>
          </p:cNvSpPr>
          <p:nvPr/>
        </p:nvSpPr>
        <p:spPr bwMode="auto">
          <a:xfrm>
            <a:off x="8629650" y="6353175"/>
            <a:ext cx="225425"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96" name="Rectangle 36" descr="image1.png"/>
          <p:cNvSpPr>
            <a:spLocks/>
          </p:cNvSpPr>
          <p:nvPr/>
        </p:nvSpPr>
        <p:spPr bwMode="auto">
          <a:xfrm>
            <a:off x="9473407" y="6515100"/>
            <a:ext cx="584994" cy="125413"/>
          </a:xfrm>
          <a:prstGeom prst="rect">
            <a:avLst/>
          </a:prstGeom>
          <a:blipFill dpi="0" rotWithShape="0">
            <a:blip r:embed="rId5"/>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97" name="Oval 37"/>
          <p:cNvSpPr>
            <a:spLocks/>
          </p:cNvSpPr>
          <p:nvPr/>
        </p:nvSpPr>
        <p:spPr bwMode="auto">
          <a:xfrm>
            <a:off x="8855075" y="3567113"/>
            <a:ext cx="224632"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98" name="Oval 38"/>
          <p:cNvSpPr>
            <a:spLocks/>
          </p:cNvSpPr>
          <p:nvPr/>
        </p:nvSpPr>
        <p:spPr bwMode="auto">
          <a:xfrm>
            <a:off x="8855075" y="3342482"/>
            <a:ext cx="224632"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99" name="Oval 39"/>
          <p:cNvSpPr>
            <a:spLocks/>
          </p:cNvSpPr>
          <p:nvPr/>
        </p:nvSpPr>
        <p:spPr bwMode="auto">
          <a:xfrm>
            <a:off x="10401300" y="3643313"/>
            <a:ext cx="225425"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400" name="Oval 40"/>
          <p:cNvSpPr>
            <a:spLocks/>
          </p:cNvSpPr>
          <p:nvPr/>
        </p:nvSpPr>
        <p:spPr bwMode="auto">
          <a:xfrm>
            <a:off x="10365582" y="3418682"/>
            <a:ext cx="224631"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401" name="Oval 41"/>
          <p:cNvSpPr>
            <a:spLocks/>
          </p:cNvSpPr>
          <p:nvPr/>
        </p:nvSpPr>
        <p:spPr bwMode="auto">
          <a:xfrm>
            <a:off x="10626725" y="3396457"/>
            <a:ext cx="224632"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402" name="Oval 42"/>
          <p:cNvSpPr>
            <a:spLocks/>
          </p:cNvSpPr>
          <p:nvPr/>
        </p:nvSpPr>
        <p:spPr bwMode="auto">
          <a:xfrm>
            <a:off x="8629650" y="3454400"/>
            <a:ext cx="225425"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15403" name="Group 43"/>
          <p:cNvGrpSpPr>
            <a:grpSpLocks/>
          </p:cNvGrpSpPr>
          <p:nvPr/>
        </p:nvGrpSpPr>
        <p:grpSpPr bwMode="auto">
          <a:xfrm>
            <a:off x="10221913" y="3643313"/>
            <a:ext cx="179388" cy="197644"/>
            <a:chOff x="-1" y="0"/>
            <a:chExt cx="360003" cy="394948"/>
          </a:xfrm>
        </p:grpSpPr>
        <p:pic>
          <p:nvPicPr>
            <p:cNvPr id="15404" name="Picture 44"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405" name="Picture 45"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5406" name="Group 46"/>
          <p:cNvGrpSpPr>
            <a:grpSpLocks/>
          </p:cNvGrpSpPr>
          <p:nvPr/>
        </p:nvGrpSpPr>
        <p:grpSpPr bwMode="auto">
          <a:xfrm>
            <a:off x="8450263" y="6640513"/>
            <a:ext cx="179388" cy="197644"/>
            <a:chOff x="-1" y="0"/>
            <a:chExt cx="360003" cy="394948"/>
          </a:xfrm>
        </p:grpSpPr>
        <p:pic>
          <p:nvPicPr>
            <p:cNvPr id="15407" name="Picture 47"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408" name="Picture 48"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5409" name="Group 49"/>
          <p:cNvGrpSpPr>
            <a:grpSpLocks/>
          </p:cNvGrpSpPr>
          <p:nvPr/>
        </p:nvGrpSpPr>
        <p:grpSpPr bwMode="auto">
          <a:xfrm>
            <a:off x="10896600" y="6479382"/>
            <a:ext cx="180182" cy="197644"/>
            <a:chOff x="-1" y="0"/>
            <a:chExt cx="360003" cy="394948"/>
          </a:xfrm>
        </p:grpSpPr>
        <p:pic>
          <p:nvPicPr>
            <p:cNvPr id="15410" name="Picture 50"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411" name="Picture 51"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5412" name="Group 52"/>
          <p:cNvGrpSpPr>
            <a:grpSpLocks/>
          </p:cNvGrpSpPr>
          <p:nvPr/>
        </p:nvGrpSpPr>
        <p:grpSpPr bwMode="auto">
          <a:xfrm>
            <a:off x="10165557" y="3355975"/>
            <a:ext cx="180181" cy="197644"/>
            <a:chOff x="-1" y="0"/>
            <a:chExt cx="360003" cy="394948"/>
          </a:xfrm>
        </p:grpSpPr>
        <p:pic>
          <p:nvPicPr>
            <p:cNvPr id="15413" name="Picture 53"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414" name="Picture 54"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5415" name="Group 55"/>
          <p:cNvGrpSpPr>
            <a:grpSpLocks/>
          </p:cNvGrpSpPr>
          <p:nvPr/>
        </p:nvGrpSpPr>
        <p:grpSpPr bwMode="auto">
          <a:xfrm>
            <a:off x="8427244" y="3544888"/>
            <a:ext cx="180181" cy="196850"/>
            <a:chOff x="-1" y="0"/>
            <a:chExt cx="360003" cy="394948"/>
          </a:xfrm>
        </p:grpSpPr>
        <p:pic>
          <p:nvPicPr>
            <p:cNvPr id="15416" name="Picture 56"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417" name="Picture 57"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5418" name="Rectangle 58"/>
          <p:cNvSpPr>
            <a:spLocks/>
          </p:cNvSpPr>
          <p:nvPr/>
        </p:nvSpPr>
        <p:spPr bwMode="auto">
          <a:xfrm>
            <a:off x="414338" y="1422274"/>
            <a:ext cx="6543675" cy="1436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dirty="0"/>
              <a:t>Blue team start with the </a:t>
            </a:r>
            <a:r>
              <a:rPr lang="it-IT" altLang="it-IT" sz="3000" dirty="0" err="1"/>
              <a:t>ball</a:t>
            </a:r>
            <a:r>
              <a:rPr lang="it-IT" altLang="it-IT" sz="3000" dirty="0"/>
              <a:t>, </a:t>
            </a:r>
            <a:r>
              <a:rPr lang="it-IT" altLang="it-IT" sz="3000" dirty="0" err="1"/>
              <a:t>after</a:t>
            </a:r>
            <a:r>
              <a:rPr lang="it-IT" altLang="it-IT" sz="3000" dirty="0"/>
              <a:t> 5 </a:t>
            </a:r>
            <a:r>
              <a:rPr lang="it-IT" altLang="it-IT" sz="3000" dirty="0" err="1"/>
              <a:t>passes</a:t>
            </a:r>
            <a:r>
              <a:rPr lang="it-IT" altLang="it-IT" sz="3000" dirty="0"/>
              <a:t> </a:t>
            </a:r>
            <a:r>
              <a:rPr lang="it-IT" altLang="it-IT" sz="3000" dirty="0" err="1"/>
              <a:t>they</a:t>
            </a:r>
            <a:r>
              <a:rPr lang="it-IT" altLang="it-IT" sz="3000" dirty="0"/>
              <a:t> can pass the </a:t>
            </a:r>
            <a:r>
              <a:rPr lang="it-IT" altLang="it-IT" sz="3000" dirty="0" err="1"/>
              <a:t>ball</a:t>
            </a:r>
            <a:r>
              <a:rPr lang="it-IT" altLang="it-IT" sz="3000" dirty="0"/>
              <a:t> to the blue </a:t>
            </a:r>
            <a:r>
              <a:rPr lang="it-IT" altLang="it-IT" sz="3000" dirty="0" err="1"/>
              <a:t>striker</a:t>
            </a:r>
            <a:r>
              <a:rPr lang="it-IT" altLang="it-IT" sz="3000" dirty="0"/>
              <a:t> </a:t>
            </a:r>
            <a:r>
              <a:rPr lang="it-IT" altLang="it-IT" sz="3000" dirty="0" err="1"/>
              <a:t>who</a:t>
            </a:r>
            <a:r>
              <a:rPr lang="it-IT" altLang="it-IT" sz="3000" dirty="0"/>
              <a:t> </a:t>
            </a:r>
            <a:r>
              <a:rPr lang="it-IT" altLang="it-IT" sz="3000" dirty="0" err="1"/>
              <a:t>will</a:t>
            </a:r>
            <a:r>
              <a:rPr lang="it-IT" altLang="it-IT" sz="3000" dirty="0"/>
              <a:t> play a 1vs1 to score</a:t>
            </a:r>
          </a:p>
        </p:txBody>
      </p:sp>
      <p:sp>
        <p:nvSpPr>
          <p:cNvPr id="15419" name="Rectangle 59"/>
          <p:cNvSpPr>
            <a:spLocks/>
          </p:cNvSpPr>
          <p:nvPr/>
        </p:nvSpPr>
        <p:spPr bwMode="auto">
          <a:xfrm>
            <a:off x="402432" y="3916859"/>
            <a:ext cx="6543675" cy="2359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A Blue Player start attacking against yellow goalkeeper, 8 seconds to score and after 2 yellows starts a 2 against 1, 8 seconds more and 2 blue will start again, so the game continues</a:t>
            </a:r>
          </a:p>
        </p:txBody>
      </p:sp>
      <p:grpSp>
        <p:nvGrpSpPr>
          <p:cNvPr id="15420" name="Group 60"/>
          <p:cNvGrpSpPr>
            <a:grpSpLocks/>
          </p:cNvGrpSpPr>
          <p:nvPr/>
        </p:nvGrpSpPr>
        <p:grpSpPr bwMode="auto">
          <a:xfrm>
            <a:off x="392113" y="6448426"/>
            <a:ext cx="366095" cy="146194"/>
            <a:chOff x="0" y="0"/>
            <a:chExt cx="732143" cy="291489"/>
          </a:xfrm>
        </p:grpSpPr>
        <p:sp>
          <p:nvSpPr>
            <p:cNvPr id="15421" name="Rectangle 61"/>
            <p:cNvSpPr>
              <a:spLocks/>
            </p:cNvSpPr>
            <p:nvPr/>
          </p:nvSpPr>
          <p:spPr bwMode="auto">
            <a:xfrm>
              <a:off x="174975" y="0"/>
              <a:ext cx="557168"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Nicole Giorgi</a:t>
              </a:r>
            </a:p>
          </p:txBody>
        </p:sp>
        <p:pic>
          <p:nvPicPr>
            <p:cNvPr id="15422" name="Picture 62"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511417398"/>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188259" y="1922645"/>
            <a:ext cx="1896035" cy="646331"/>
          </a:xfrm>
          <a:prstGeom prst="rect">
            <a:avLst/>
          </a:prstGeom>
          <a:noFill/>
        </p:spPr>
        <p:txBody>
          <a:bodyPr wrap="square" rtlCol="0">
            <a:spAutoFit/>
          </a:bodyPr>
          <a:lstStyle/>
          <a:p>
            <a:pPr algn="ctr"/>
            <a:r>
              <a:rPr lang="it-IT" dirty="0" smtClean="0"/>
              <a:t>Tecnico Federale</a:t>
            </a:r>
          </a:p>
          <a:p>
            <a:pPr algn="ctr"/>
            <a:r>
              <a:rPr lang="it-IT" dirty="0" smtClean="0"/>
              <a:t>Carolina </a:t>
            </a:r>
            <a:r>
              <a:rPr lang="it-IT" dirty="0" err="1" smtClean="0"/>
              <a:t>Pelazza</a:t>
            </a:r>
            <a:endParaRPr lang="it-IT" dirty="0"/>
          </a:p>
        </p:txBody>
      </p:sp>
    </p:spTree>
    <p:extLst>
      <p:ext uri="{BB962C8B-B14F-4D97-AF65-F5344CB8AC3E}">
        <p14:creationId xmlns:p14="http://schemas.microsoft.com/office/powerpoint/2010/main" val="1703793719"/>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460375"/>
            <a:ext cx="4319588"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8" name="Picture 2"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760788"/>
            <a:ext cx="4319588"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9" name="AutoShape 3"/>
          <p:cNvSpPr>
            <a:spLocks/>
          </p:cNvSpPr>
          <p:nvPr/>
        </p:nvSpPr>
        <p:spPr bwMode="auto">
          <a:xfrm>
            <a:off x="9347200" y="1066800"/>
            <a:ext cx="207963"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00" name="AutoShape 4"/>
          <p:cNvSpPr>
            <a:spLocks/>
          </p:cNvSpPr>
          <p:nvPr/>
        </p:nvSpPr>
        <p:spPr bwMode="auto">
          <a:xfrm>
            <a:off x="8669338" y="1676400"/>
            <a:ext cx="207962" cy="17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01" name="AutoShape 5"/>
          <p:cNvSpPr>
            <a:spLocks/>
          </p:cNvSpPr>
          <p:nvPr/>
        </p:nvSpPr>
        <p:spPr bwMode="auto">
          <a:xfrm>
            <a:off x="8234363" y="1676400"/>
            <a:ext cx="207962" cy="17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02" name="AutoShape 6"/>
          <p:cNvSpPr>
            <a:spLocks/>
          </p:cNvSpPr>
          <p:nvPr/>
        </p:nvSpPr>
        <p:spPr bwMode="auto">
          <a:xfrm>
            <a:off x="8669338" y="1403350"/>
            <a:ext cx="207962"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DF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03" name="AutoShape 7"/>
          <p:cNvSpPr>
            <a:spLocks/>
          </p:cNvSpPr>
          <p:nvPr/>
        </p:nvSpPr>
        <p:spPr bwMode="auto">
          <a:xfrm>
            <a:off x="8215313" y="1403350"/>
            <a:ext cx="209550"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DF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04" name="AutoShape 8"/>
          <p:cNvSpPr>
            <a:spLocks/>
          </p:cNvSpPr>
          <p:nvPr/>
        </p:nvSpPr>
        <p:spPr bwMode="auto">
          <a:xfrm>
            <a:off x="9793288" y="1058863"/>
            <a:ext cx="207962"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05" name="AutoShape 9"/>
          <p:cNvSpPr>
            <a:spLocks/>
          </p:cNvSpPr>
          <p:nvPr/>
        </p:nvSpPr>
        <p:spPr bwMode="auto">
          <a:xfrm>
            <a:off x="9347200" y="1430338"/>
            <a:ext cx="207963" cy="179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06" name="AutoShape 10"/>
          <p:cNvSpPr>
            <a:spLocks/>
          </p:cNvSpPr>
          <p:nvPr/>
        </p:nvSpPr>
        <p:spPr bwMode="auto">
          <a:xfrm>
            <a:off x="9799638" y="1454150"/>
            <a:ext cx="207962" cy="17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07" name="AutoShape 11"/>
          <p:cNvSpPr>
            <a:spLocks/>
          </p:cNvSpPr>
          <p:nvPr/>
        </p:nvSpPr>
        <p:spPr bwMode="auto">
          <a:xfrm>
            <a:off x="8877300" y="2586038"/>
            <a:ext cx="207963"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08" name="AutoShape 12"/>
          <p:cNvSpPr>
            <a:spLocks/>
          </p:cNvSpPr>
          <p:nvPr/>
        </p:nvSpPr>
        <p:spPr bwMode="auto">
          <a:xfrm>
            <a:off x="9266238" y="2586038"/>
            <a:ext cx="207962"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09" name="AutoShape 13"/>
          <p:cNvSpPr>
            <a:spLocks/>
          </p:cNvSpPr>
          <p:nvPr/>
        </p:nvSpPr>
        <p:spPr bwMode="auto">
          <a:xfrm>
            <a:off x="9266238" y="2236788"/>
            <a:ext cx="207962" cy="179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10" name="AutoShape 14"/>
          <p:cNvSpPr>
            <a:spLocks/>
          </p:cNvSpPr>
          <p:nvPr/>
        </p:nvSpPr>
        <p:spPr bwMode="auto">
          <a:xfrm>
            <a:off x="8877300" y="2236788"/>
            <a:ext cx="207963" cy="179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11" name="AutoShape 15"/>
          <p:cNvSpPr>
            <a:spLocks/>
          </p:cNvSpPr>
          <p:nvPr/>
        </p:nvSpPr>
        <p:spPr bwMode="auto">
          <a:xfrm>
            <a:off x="10172700" y="1970088"/>
            <a:ext cx="207963"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12" name="AutoShape 16"/>
          <p:cNvSpPr>
            <a:spLocks/>
          </p:cNvSpPr>
          <p:nvPr/>
        </p:nvSpPr>
        <p:spPr bwMode="auto">
          <a:xfrm>
            <a:off x="10591800" y="2325688"/>
            <a:ext cx="207963" cy="179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13" name="AutoShape 17"/>
          <p:cNvSpPr>
            <a:spLocks/>
          </p:cNvSpPr>
          <p:nvPr/>
        </p:nvSpPr>
        <p:spPr bwMode="auto">
          <a:xfrm>
            <a:off x="10172700" y="2325688"/>
            <a:ext cx="207963" cy="179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14" name="AutoShape 18"/>
          <p:cNvSpPr>
            <a:spLocks/>
          </p:cNvSpPr>
          <p:nvPr/>
        </p:nvSpPr>
        <p:spPr bwMode="auto">
          <a:xfrm>
            <a:off x="10591800" y="1970088"/>
            <a:ext cx="207963"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15" name="AutoShape 19"/>
          <p:cNvSpPr>
            <a:spLocks/>
          </p:cNvSpPr>
          <p:nvPr/>
        </p:nvSpPr>
        <p:spPr bwMode="auto">
          <a:xfrm>
            <a:off x="10953750" y="1358900"/>
            <a:ext cx="207963" cy="17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16" name="AutoShape 20"/>
          <p:cNvSpPr>
            <a:spLocks/>
          </p:cNvSpPr>
          <p:nvPr/>
        </p:nvSpPr>
        <p:spPr bwMode="auto">
          <a:xfrm>
            <a:off x="10548938" y="1358900"/>
            <a:ext cx="207962" cy="17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17" name="AutoShape 21"/>
          <p:cNvSpPr>
            <a:spLocks/>
          </p:cNvSpPr>
          <p:nvPr/>
        </p:nvSpPr>
        <p:spPr bwMode="auto">
          <a:xfrm>
            <a:off x="10955338" y="1019175"/>
            <a:ext cx="207962" cy="17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18" name="AutoShape 22"/>
          <p:cNvSpPr>
            <a:spLocks/>
          </p:cNvSpPr>
          <p:nvPr/>
        </p:nvSpPr>
        <p:spPr bwMode="auto">
          <a:xfrm>
            <a:off x="10548938" y="1017588"/>
            <a:ext cx="207962" cy="161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19" name="Rectangle 23"/>
          <p:cNvSpPr>
            <a:spLocks/>
          </p:cNvSpPr>
          <p:nvPr/>
        </p:nvSpPr>
        <p:spPr bwMode="auto">
          <a:xfrm>
            <a:off x="3525838" y="177800"/>
            <a:ext cx="5138737"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ctr"/>
            <a:r>
              <a:rPr lang="it-IT" altLang="it-IT" sz="2400" b="1">
                <a:solidFill>
                  <a:srgbClr val="FF0000"/>
                </a:solidFill>
              </a:rPr>
              <a:t>TECHNIQUE</a:t>
            </a:r>
          </a:p>
        </p:txBody>
      </p:sp>
      <p:sp>
        <p:nvSpPr>
          <p:cNvPr id="4120" name="Rectangle 24"/>
          <p:cNvSpPr>
            <a:spLocks/>
          </p:cNvSpPr>
          <p:nvPr/>
        </p:nvSpPr>
        <p:spPr bwMode="auto">
          <a:xfrm>
            <a:off x="552450" y="784225"/>
            <a:ext cx="6710363" cy="204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b="1"/>
              <a:t>1. OCCUPY THE SQUARE</a:t>
            </a:r>
          </a:p>
          <a:p>
            <a:r>
              <a:rPr lang="it-IT" altLang="it-IT" sz="1600"/>
              <a:t>We do many squares based on the number of players. We must always have a square in less than the number of players. The players lead the ball with various types of skills around the square. When the coach whistles they have to go each one to occupy a square (in each square can stay only one player). The player who occupies no square is eliminated from the game and the exercise continues removing one square and rebuilding players lead the ball.</a:t>
            </a:r>
          </a:p>
        </p:txBody>
      </p:sp>
      <p:sp>
        <p:nvSpPr>
          <p:cNvPr id="4121" name="Oval 25"/>
          <p:cNvSpPr>
            <a:spLocks/>
          </p:cNvSpPr>
          <p:nvPr/>
        </p:nvSpPr>
        <p:spPr bwMode="auto">
          <a:xfrm>
            <a:off x="10213975" y="1219200"/>
            <a:ext cx="187325" cy="217488"/>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22" name="Oval 26"/>
          <p:cNvSpPr>
            <a:spLocks/>
          </p:cNvSpPr>
          <p:nvPr/>
        </p:nvSpPr>
        <p:spPr bwMode="auto">
          <a:xfrm>
            <a:off x="11114088" y="1841500"/>
            <a:ext cx="188912" cy="217488"/>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23" name="Oval 27"/>
          <p:cNvSpPr>
            <a:spLocks/>
          </p:cNvSpPr>
          <p:nvPr/>
        </p:nvSpPr>
        <p:spPr bwMode="auto">
          <a:xfrm>
            <a:off x="7961313" y="1155700"/>
            <a:ext cx="188912" cy="217488"/>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24" name="Oval 28"/>
          <p:cNvSpPr>
            <a:spLocks/>
          </p:cNvSpPr>
          <p:nvPr/>
        </p:nvSpPr>
        <p:spPr bwMode="auto">
          <a:xfrm>
            <a:off x="9285288" y="1862138"/>
            <a:ext cx="188912" cy="217487"/>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25" name="Oval 29"/>
          <p:cNvSpPr>
            <a:spLocks/>
          </p:cNvSpPr>
          <p:nvPr/>
        </p:nvSpPr>
        <p:spPr bwMode="auto">
          <a:xfrm>
            <a:off x="10212388" y="2794000"/>
            <a:ext cx="188912" cy="219075"/>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26" name="Oval 30"/>
          <p:cNvSpPr>
            <a:spLocks/>
          </p:cNvSpPr>
          <p:nvPr/>
        </p:nvSpPr>
        <p:spPr bwMode="auto">
          <a:xfrm>
            <a:off x="8348663" y="2894013"/>
            <a:ext cx="187325" cy="217487"/>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grpSp>
        <p:nvGrpSpPr>
          <p:cNvPr id="4127" name="Group 31"/>
          <p:cNvGrpSpPr>
            <a:grpSpLocks/>
          </p:cNvGrpSpPr>
          <p:nvPr/>
        </p:nvGrpSpPr>
        <p:grpSpPr bwMode="auto">
          <a:xfrm>
            <a:off x="9501188" y="1819275"/>
            <a:ext cx="96837" cy="157163"/>
            <a:chOff x="-1" y="-1"/>
            <a:chExt cx="95714" cy="156096"/>
          </a:xfrm>
        </p:grpSpPr>
        <p:pic>
          <p:nvPicPr>
            <p:cNvPr id="4128" name="Picture 32"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29" name="Picture 33"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30" name="Group 34"/>
          <p:cNvGrpSpPr>
            <a:grpSpLocks/>
          </p:cNvGrpSpPr>
          <p:nvPr/>
        </p:nvGrpSpPr>
        <p:grpSpPr bwMode="auto">
          <a:xfrm>
            <a:off x="10123488" y="2901950"/>
            <a:ext cx="95250" cy="157163"/>
            <a:chOff x="-1" y="-1"/>
            <a:chExt cx="95714" cy="156096"/>
          </a:xfrm>
        </p:grpSpPr>
        <p:pic>
          <p:nvPicPr>
            <p:cNvPr id="4131" name="Picture 35"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32" name="Picture 36"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33" name="Group 37"/>
          <p:cNvGrpSpPr>
            <a:grpSpLocks/>
          </p:cNvGrpSpPr>
          <p:nvPr/>
        </p:nvGrpSpPr>
        <p:grpSpPr bwMode="auto">
          <a:xfrm>
            <a:off x="8167688" y="1211263"/>
            <a:ext cx="96837" cy="157162"/>
            <a:chOff x="-1" y="-1"/>
            <a:chExt cx="95714" cy="156096"/>
          </a:xfrm>
        </p:grpSpPr>
        <p:pic>
          <p:nvPicPr>
            <p:cNvPr id="4134" name="Picture 38"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35" name="Picture 39"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36" name="Group 40"/>
          <p:cNvGrpSpPr>
            <a:grpSpLocks/>
          </p:cNvGrpSpPr>
          <p:nvPr/>
        </p:nvGrpSpPr>
        <p:grpSpPr bwMode="auto">
          <a:xfrm>
            <a:off x="8537575" y="2903538"/>
            <a:ext cx="95250" cy="155575"/>
            <a:chOff x="-1" y="-1"/>
            <a:chExt cx="95714" cy="156096"/>
          </a:xfrm>
        </p:grpSpPr>
        <p:pic>
          <p:nvPicPr>
            <p:cNvPr id="4137" name="Picture 41"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38" name="Picture 42"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39" name="Group 43"/>
          <p:cNvGrpSpPr>
            <a:grpSpLocks/>
          </p:cNvGrpSpPr>
          <p:nvPr/>
        </p:nvGrpSpPr>
        <p:grpSpPr bwMode="auto">
          <a:xfrm>
            <a:off x="10199688" y="1081088"/>
            <a:ext cx="95250" cy="155575"/>
            <a:chOff x="-1" y="-1"/>
            <a:chExt cx="95714" cy="156096"/>
          </a:xfrm>
        </p:grpSpPr>
        <p:pic>
          <p:nvPicPr>
            <p:cNvPr id="4140" name="Picture 44"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41" name="Picture 45"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42" name="Group 46"/>
          <p:cNvGrpSpPr>
            <a:grpSpLocks/>
          </p:cNvGrpSpPr>
          <p:nvPr/>
        </p:nvGrpSpPr>
        <p:grpSpPr bwMode="auto">
          <a:xfrm>
            <a:off x="11303000" y="1741488"/>
            <a:ext cx="96838" cy="155575"/>
            <a:chOff x="-1" y="-1"/>
            <a:chExt cx="95714" cy="156096"/>
          </a:xfrm>
        </p:grpSpPr>
        <p:pic>
          <p:nvPicPr>
            <p:cNvPr id="4143" name="Picture 47"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44" name="Picture 48"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pic>
        <p:nvPicPr>
          <p:cNvPr id="4145" name="Picture 49" descr="image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3000000">
            <a:off x="8350250" y="1001713"/>
            <a:ext cx="49847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46" name="Picture 50" descr="image4.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9200000">
            <a:off x="11131550" y="1169988"/>
            <a:ext cx="496888"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47" name="Picture 51" descr="image4.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6000000">
            <a:off x="9533731" y="1977232"/>
            <a:ext cx="496887"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48" name="Picture 52" descr="image4.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9200000">
            <a:off x="8364538" y="2336800"/>
            <a:ext cx="4984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49" name="Picture 53" descr="image4.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8600000" flipH="1">
            <a:off x="9535319" y="2717006"/>
            <a:ext cx="4984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50" name="Picture 54" descr="image4.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9647237" y="646113"/>
            <a:ext cx="49847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51" name="AutoShape 55"/>
          <p:cNvSpPr>
            <a:spLocks/>
          </p:cNvSpPr>
          <p:nvPr/>
        </p:nvSpPr>
        <p:spPr bwMode="auto">
          <a:xfrm>
            <a:off x="8866188" y="4181475"/>
            <a:ext cx="207962"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52" name="AutoShape 56"/>
          <p:cNvSpPr>
            <a:spLocks/>
          </p:cNvSpPr>
          <p:nvPr/>
        </p:nvSpPr>
        <p:spPr bwMode="auto">
          <a:xfrm>
            <a:off x="10171113" y="4181475"/>
            <a:ext cx="207962"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53" name="AutoShape 57"/>
          <p:cNvSpPr>
            <a:spLocks/>
          </p:cNvSpPr>
          <p:nvPr/>
        </p:nvSpPr>
        <p:spPr bwMode="auto">
          <a:xfrm>
            <a:off x="10171113" y="5551488"/>
            <a:ext cx="207962"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54" name="AutoShape 58"/>
          <p:cNvSpPr>
            <a:spLocks/>
          </p:cNvSpPr>
          <p:nvPr/>
        </p:nvSpPr>
        <p:spPr bwMode="auto">
          <a:xfrm>
            <a:off x="8882063" y="5551488"/>
            <a:ext cx="207962"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55" name="AutoShape 59"/>
          <p:cNvSpPr>
            <a:spLocks/>
          </p:cNvSpPr>
          <p:nvPr/>
        </p:nvSpPr>
        <p:spPr bwMode="auto">
          <a:xfrm>
            <a:off x="9799638" y="5086350"/>
            <a:ext cx="207962"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56" name="AutoShape 60"/>
          <p:cNvSpPr>
            <a:spLocks/>
          </p:cNvSpPr>
          <p:nvPr/>
        </p:nvSpPr>
        <p:spPr bwMode="auto">
          <a:xfrm>
            <a:off x="9223375" y="5092700"/>
            <a:ext cx="209550" cy="17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57" name="AutoShape 61"/>
          <p:cNvSpPr>
            <a:spLocks/>
          </p:cNvSpPr>
          <p:nvPr/>
        </p:nvSpPr>
        <p:spPr bwMode="auto">
          <a:xfrm>
            <a:off x="9220200" y="4581525"/>
            <a:ext cx="207963"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58" name="AutoShape 62"/>
          <p:cNvSpPr>
            <a:spLocks/>
          </p:cNvSpPr>
          <p:nvPr/>
        </p:nvSpPr>
        <p:spPr bwMode="auto">
          <a:xfrm>
            <a:off x="9818688" y="4581525"/>
            <a:ext cx="207962"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59" name="Oval 63"/>
          <p:cNvSpPr>
            <a:spLocks/>
          </p:cNvSpPr>
          <p:nvPr/>
        </p:nvSpPr>
        <p:spPr bwMode="auto">
          <a:xfrm>
            <a:off x="10558463" y="5053013"/>
            <a:ext cx="188912" cy="219075"/>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60" name="Oval 64"/>
          <p:cNvSpPr>
            <a:spLocks/>
          </p:cNvSpPr>
          <p:nvPr/>
        </p:nvSpPr>
        <p:spPr bwMode="auto">
          <a:xfrm>
            <a:off x="9361488" y="5775325"/>
            <a:ext cx="187325" cy="217488"/>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61" name="Oval 65"/>
          <p:cNvSpPr>
            <a:spLocks/>
          </p:cNvSpPr>
          <p:nvPr/>
        </p:nvSpPr>
        <p:spPr bwMode="auto">
          <a:xfrm>
            <a:off x="8520113" y="4222750"/>
            <a:ext cx="188912" cy="217488"/>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62" name="Oval 66"/>
          <p:cNvSpPr>
            <a:spLocks/>
          </p:cNvSpPr>
          <p:nvPr/>
        </p:nvSpPr>
        <p:spPr bwMode="auto">
          <a:xfrm>
            <a:off x="9904413" y="3956050"/>
            <a:ext cx="188912" cy="217488"/>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63" name="Oval 67"/>
          <p:cNvSpPr>
            <a:spLocks/>
          </p:cNvSpPr>
          <p:nvPr/>
        </p:nvSpPr>
        <p:spPr bwMode="auto">
          <a:xfrm>
            <a:off x="9472613" y="4983163"/>
            <a:ext cx="188912" cy="217487"/>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64" name="Oval 68"/>
          <p:cNvSpPr>
            <a:spLocks/>
          </p:cNvSpPr>
          <p:nvPr/>
        </p:nvSpPr>
        <p:spPr bwMode="auto">
          <a:xfrm>
            <a:off x="9582150" y="4711700"/>
            <a:ext cx="188913" cy="219075"/>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grpSp>
        <p:nvGrpSpPr>
          <p:cNvPr id="4165" name="Group 69"/>
          <p:cNvGrpSpPr>
            <a:grpSpLocks/>
          </p:cNvGrpSpPr>
          <p:nvPr/>
        </p:nvGrpSpPr>
        <p:grpSpPr bwMode="auto">
          <a:xfrm>
            <a:off x="9771063" y="4024313"/>
            <a:ext cx="95250" cy="157162"/>
            <a:chOff x="-1" y="-1"/>
            <a:chExt cx="95714" cy="156096"/>
          </a:xfrm>
        </p:grpSpPr>
        <p:pic>
          <p:nvPicPr>
            <p:cNvPr id="4166" name="Picture 70"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67" name="Picture 71"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68" name="Group 72"/>
          <p:cNvGrpSpPr>
            <a:grpSpLocks/>
          </p:cNvGrpSpPr>
          <p:nvPr/>
        </p:nvGrpSpPr>
        <p:grpSpPr bwMode="auto">
          <a:xfrm>
            <a:off x="8534400" y="4503738"/>
            <a:ext cx="95250" cy="155575"/>
            <a:chOff x="-1" y="-1"/>
            <a:chExt cx="95714" cy="156096"/>
          </a:xfrm>
        </p:grpSpPr>
        <p:pic>
          <p:nvPicPr>
            <p:cNvPr id="4169" name="Picture 73"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70" name="Picture 7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71" name="Group 75"/>
          <p:cNvGrpSpPr>
            <a:grpSpLocks/>
          </p:cNvGrpSpPr>
          <p:nvPr/>
        </p:nvGrpSpPr>
        <p:grpSpPr bwMode="auto">
          <a:xfrm>
            <a:off x="9628188" y="5818188"/>
            <a:ext cx="95250" cy="155575"/>
            <a:chOff x="-1" y="-1"/>
            <a:chExt cx="95714" cy="156096"/>
          </a:xfrm>
        </p:grpSpPr>
        <p:pic>
          <p:nvPicPr>
            <p:cNvPr id="4172" name="Picture 76"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73" name="Picture 77"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74" name="Group 78"/>
          <p:cNvGrpSpPr>
            <a:grpSpLocks/>
          </p:cNvGrpSpPr>
          <p:nvPr/>
        </p:nvGrpSpPr>
        <p:grpSpPr bwMode="auto">
          <a:xfrm>
            <a:off x="10579100" y="4852988"/>
            <a:ext cx="95250" cy="155575"/>
            <a:chOff x="-1" y="-1"/>
            <a:chExt cx="95714" cy="156096"/>
          </a:xfrm>
        </p:grpSpPr>
        <p:pic>
          <p:nvPicPr>
            <p:cNvPr id="4175" name="Picture 79"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76" name="Picture 80"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pic>
        <p:nvPicPr>
          <p:cNvPr id="4177" name="Picture 81" descr="image4.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8600000" flipH="1">
            <a:off x="9183688" y="3851275"/>
            <a:ext cx="496887"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78" name="Picture 82" descr="image4.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3200000" flipH="1">
            <a:off x="8355013" y="4721225"/>
            <a:ext cx="496887"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79" name="Picture 83" descr="image4.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3300000" flipH="1">
            <a:off x="9486106" y="5247482"/>
            <a:ext cx="496887"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80" name="Picture 84" descr="image4.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400000" flipH="1" flipV="1">
            <a:off x="10372725" y="4284663"/>
            <a:ext cx="49688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81" name="Rectangle 85"/>
          <p:cNvSpPr>
            <a:spLocks/>
          </p:cNvSpPr>
          <p:nvPr/>
        </p:nvSpPr>
        <p:spPr bwMode="auto">
          <a:xfrm>
            <a:off x="593725" y="3927475"/>
            <a:ext cx="6342063" cy="156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b="1"/>
              <a:t>2. IN &amp; OUT</a:t>
            </a:r>
          </a:p>
          <a:p>
            <a:r>
              <a:rPr lang="it-IT" altLang="it-IT" sz="1600"/>
              <a:t>We have two square, one bigger yellow and another red inside the yellow one. In the red square there are two or more defenders. Outside the yellow square blu players lead the ball. To score, the blu players must to go inside the red square leading the ball and they have to go out without the defenders take them the ball. </a:t>
            </a:r>
          </a:p>
        </p:txBody>
      </p:sp>
      <p:grpSp>
        <p:nvGrpSpPr>
          <p:cNvPr id="4182" name="Group 86"/>
          <p:cNvGrpSpPr>
            <a:grpSpLocks/>
          </p:cNvGrpSpPr>
          <p:nvPr/>
        </p:nvGrpSpPr>
        <p:grpSpPr bwMode="auto">
          <a:xfrm>
            <a:off x="474663" y="6513513"/>
            <a:ext cx="933450" cy="204787"/>
            <a:chOff x="0" y="-1"/>
            <a:chExt cx="932800" cy="205742"/>
          </a:xfrm>
        </p:grpSpPr>
        <p:sp>
          <p:nvSpPr>
            <p:cNvPr id="4183" name="Rectangle 87"/>
            <p:cNvSpPr>
              <a:spLocks/>
            </p:cNvSpPr>
            <p:nvPr/>
          </p:nvSpPr>
          <p:spPr bwMode="auto">
            <a:xfrm>
              <a:off x="174975" y="0"/>
              <a:ext cx="757825" cy="205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Carolina Pelazza</a:t>
              </a:r>
            </a:p>
          </p:txBody>
        </p:sp>
        <p:pic>
          <p:nvPicPr>
            <p:cNvPr id="4184" name="Picture 88"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076981193"/>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19588" cy="304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2" name="Picture 2"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19588" cy="304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AutoShape 3"/>
          <p:cNvSpPr>
            <a:spLocks/>
          </p:cNvSpPr>
          <p:nvPr/>
        </p:nvSpPr>
        <p:spPr bwMode="auto">
          <a:xfrm>
            <a:off x="10287000" y="2468563"/>
            <a:ext cx="150813"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24" name="AutoShape 4"/>
          <p:cNvSpPr>
            <a:spLocks/>
          </p:cNvSpPr>
          <p:nvPr/>
        </p:nvSpPr>
        <p:spPr bwMode="auto">
          <a:xfrm>
            <a:off x="10134600" y="2473325"/>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25" name="AutoShape 5"/>
          <p:cNvSpPr>
            <a:spLocks/>
          </p:cNvSpPr>
          <p:nvPr/>
        </p:nvSpPr>
        <p:spPr bwMode="auto">
          <a:xfrm>
            <a:off x="10693400" y="3060700"/>
            <a:ext cx="152400"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26" name="AutoShape 6"/>
          <p:cNvSpPr>
            <a:spLocks/>
          </p:cNvSpPr>
          <p:nvPr/>
        </p:nvSpPr>
        <p:spPr bwMode="auto">
          <a:xfrm>
            <a:off x="7991475" y="2339975"/>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27" name="AutoShape 7"/>
          <p:cNvSpPr>
            <a:spLocks/>
          </p:cNvSpPr>
          <p:nvPr/>
        </p:nvSpPr>
        <p:spPr bwMode="auto">
          <a:xfrm>
            <a:off x="8267700" y="2179638"/>
            <a:ext cx="152400"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28" name="AutoShape 8"/>
          <p:cNvSpPr>
            <a:spLocks/>
          </p:cNvSpPr>
          <p:nvPr/>
        </p:nvSpPr>
        <p:spPr bwMode="auto">
          <a:xfrm>
            <a:off x="8597900" y="2227263"/>
            <a:ext cx="152400"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29" name="AutoShape 9"/>
          <p:cNvSpPr>
            <a:spLocks/>
          </p:cNvSpPr>
          <p:nvPr/>
        </p:nvSpPr>
        <p:spPr bwMode="auto">
          <a:xfrm>
            <a:off x="8331200" y="3060700"/>
            <a:ext cx="152400"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30" name="AutoShape 10"/>
          <p:cNvSpPr>
            <a:spLocks/>
          </p:cNvSpPr>
          <p:nvPr/>
        </p:nvSpPr>
        <p:spPr bwMode="auto">
          <a:xfrm>
            <a:off x="11034713" y="2138363"/>
            <a:ext cx="152400"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31" name="AutoShape 11"/>
          <p:cNvSpPr>
            <a:spLocks/>
          </p:cNvSpPr>
          <p:nvPr/>
        </p:nvSpPr>
        <p:spPr bwMode="auto">
          <a:xfrm>
            <a:off x="10871200" y="2138363"/>
            <a:ext cx="150813"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32" name="AutoShape 12"/>
          <p:cNvSpPr>
            <a:spLocks/>
          </p:cNvSpPr>
          <p:nvPr/>
        </p:nvSpPr>
        <p:spPr bwMode="auto">
          <a:xfrm>
            <a:off x="10718800" y="2138363"/>
            <a:ext cx="152400"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33" name="AutoShape 13"/>
          <p:cNvSpPr>
            <a:spLocks/>
          </p:cNvSpPr>
          <p:nvPr/>
        </p:nvSpPr>
        <p:spPr bwMode="auto">
          <a:xfrm>
            <a:off x="10437813" y="2465388"/>
            <a:ext cx="152400"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34" name="AutoShape 14"/>
          <p:cNvSpPr>
            <a:spLocks/>
          </p:cNvSpPr>
          <p:nvPr/>
        </p:nvSpPr>
        <p:spPr bwMode="auto">
          <a:xfrm>
            <a:off x="10450513" y="1722438"/>
            <a:ext cx="150812"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35" name="AutoShape 15"/>
          <p:cNvSpPr>
            <a:spLocks/>
          </p:cNvSpPr>
          <p:nvPr/>
        </p:nvSpPr>
        <p:spPr bwMode="auto">
          <a:xfrm>
            <a:off x="10287000" y="1714500"/>
            <a:ext cx="150813"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36" name="AutoShape 16"/>
          <p:cNvSpPr>
            <a:spLocks/>
          </p:cNvSpPr>
          <p:nvPr/>
        </p:nvSpPr>
        <p:spPr bwMode="auto">
          <a:xfrm>
            <a:off x="10134600" y="1722438"/>
            <a:ext cx="150813"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37" name="AutoShape 17"/>
          <p:cNvSpPr>
            <a:spLocks/>
          </p:cNvSpPr>
          <p:nvPr/>
        </p:nvSpPr>
        <p:spPr bwMode="auto">
          <a:xfrm>
            <a:off x="8432800" y="1670050"/>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38" name="AutoShape 18"/>
          <p:cNvSpPr>
            <a:spLocks/>
          </p:cNvSpPr>
          <p:nvPr/>
        </p:nvSpPr>
        <p:spPr bwMode="auto">
          <a:xfrm>
            <a:off x="8432800" y="1257300"/>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39" name="AutoShape 19"/>
          <p:cNvSpPr>
            <a:spLocks/>
          </p:cNvSpPr>
          <p:nvPr/>
        </p:nvSpPr>
        <p:spPr bwMode="auto">
          <a:xfrm>
            <a:off x="8053388" y="596900"/>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40" name="Oval 20"/>
          <p:cNvSpPr>
            <a:spLocks/>
          </p:cNvSpPr>
          <p:nvPr/>
        </p:nvSpPr>
        <p:spPr bwMode="auto">
          <a:xfrm>
            <a:off x="8509000" y="2965450"/>
            <a:ext cx="188913" cy="219075"/>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5141" name="Oval 21"/>
          <p:cNvSpPr>
            <a:spLocks/>
          </p:cNvSpPr>
          <p:nvPr/>
        </p:nvSpPr>
        <p:spPr bwMode="auto">
          <a:xfrm>
            <a:off x="10895013" y="2967038"/>
            <a:ext cx="188912" cy="217487"/>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grpSp>
        <p:nvGrpSpPr>
          <p:cNvPr id="5142" name="Group 22"/>
          <p:cNvGrpSpPr>
            <a:grpSpLocks/>
          </p:cNvGrpSpPr>
          <p:nvPr/>
        </p:nvGrpSpPr>
        <p:grpSpPr bwMode="auto">
          <a:xfrm>
            <a:off x="8647113" y="2809875"/>
            <a:ext cx="95250" cy="155575"/>
            <a:chOff x="-1" y="-1"/>
            <a:chExt cx="95714" cy="156096"/>
          </a:xfrm>
        </p:grpSpPr>
        <p:pic>
          <p:nvPicPr>
            <p:cNvPr id="5143" name="Picture 23"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4" name="Picture 2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45" name="Line 25"/>
          <p:cNvSpPr>
            <a:spLocks noChangeShapeType="1"/>
          </p:cNvSpPr>
          <p:nvPr/>
        </p:nvSpPr>
        <p:spPr bwMode="auto">
          <a:xfrm>
            <a:off x="8432800" y="2728913"/>
            <a:ext cx="1778000" cy="55562"/>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6" name="Line 26"/>
          <p:cNvSpPr>
            <a:spLocks noChangeShapeType="1"/>
          </p:cNvSpPr>
          <p:nvPr/>
        </p:nvSpPr>
        <p:spPr bwMode="auto">
          <a:xfrm flipH="1" flipV="1">
            <a:off x="10361613" y="2805113"/>
            <a:ext cx="484187" cy="114300"/>
          </a:xfrm>
          <a:prstGeom prst="line">
            <a:avLst/>
          </a:prstGeom>
          <a:noFill/>
          <a:ln w="635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7" name="AutoShape 27"/>
          <p:cNvSpPr>
            <a:spLocks/>
          </p:cNvSpPr>
          <p:nvPr/>
        </p:nvSpPr>
        <p:spPr bwMode="auto">
          <a:xfrm>
            <a:off x="8137525" y="2436813"/>
            <a:ext cx="688975" cy="342900"/>
          </a:xfrm>
          <a:custGeom>
            <a:avLst/>
            <a:gdLst>
              <a:gd name="T0" fmla="+- 0 10967 523"/>
              <a:gd name="T1" fmla="*/ T0 w 20888"/>
              <a:gd name="T2" fmla="+- 0 11092 585"/>
              <a:gd name="T3" fmla="*/ 11092 h 21015"/>
              <a:gd name="T4" fmla="+- 0 10967 523"/>
              <a:gd name="T5" fmla="*/ T4 w 20888"/>
              <a:gd name="T6" fmla="+- 0 11092 585"/>
              <a:gd name="T7" fmla="*/ 11092 h 21015"/>
              <a:gd name="T8" fmla="+- 0 10967 523"/>
              <a:gd name="T9" fmla="*/ T8 w 20888"/>
              <a:gd name="T10" fmla="+- 0 11092 585"/>
              <a:gd name="T11" fmla="*/ 11092 h 21015"/>
              <a:gd name="T12" fmla="+- 0 10967 523"/>
              <a:gd name="T13" fmla="*/ T12 w 20888"/>
              <a:gd name="T14" fmla="+- 0 11092 585"/>
              <a:gd name="T15" fmla="*/ 11092 h 21015"/>
            </a:gdLst>
            <a:ahLst/>
            <a:cxnLst>
              <a:cxn ang="0">
                <a:pos x="T1" y="T3"/>
              </a:cxn>
              <a:cxn ang="0">
                <a:pos x="T5" y="T7"/>
              </a:cxn>
              <a:cxn ang="0">
                <a:pos x="T9" y="T11"/>
              </a:cxn>
              <a:cxn ang="0">
                <a:pos x="T13" y="T15"/>
              </a:cxn>
            </a:cxnLst>
            <a:rect l="0" t="0" r="r" b="b"/>
            <a:pathLst>
              <a:path w="20888" h="21015">
                <a:moveTo>
                  <a:pt x="18184" y="21015"/>
                </a:moveTo>
                <a:cubicBezTo>
                  <a:pt x="14488" y="19463"/>
                  <a:pt x="10791" y="17911"/>
                  <a:pt x="11241" y="16359"/>
                </a:cubicBezTo>
                <a:cubicBezTo>
                  <a:pt x="11691" y="14807"/>
                  <a:pt x="20691" y="12996"/>
                  <a:pt x="20884" y="11702"/>
                </a:cubicBezTo>
                <a:cubicBezTo>
                  <a:pt x="21077" y="10409"/>
                  <a:pt x="12527" y="9633"/>
                  <a:pt x="12398" y="8598"/>
                </a:cubicBezTo>
                <a:cubicBezTo>
                  <a:pt x="12270" y="7564"/>
                  <a:pt x="20691" y="6917"/>
                  <a:pt x="20113" y="5494"/>
                </a:cubicBezTo>
                <a:cubicBezTo>
                  <a:pt x="19534" y="4071"/>
                  <a:pt x="12270" y="-585"/>
                  <a:pt x="8927" y="62"/>
                </a:cubicBezTo>
                <a:cubicBezTo>
                  <a:pt x="5584" y="708"/>
                  <a:pt x="634" y="6399"/>
                  <a:pt x="56" y="9374"/>
                </a:cubicBezTo>
                <a:cubicBezTo>
                  <a:pt x="-523" y="12349"/>
                  <a:pt x="3527" y="16359"/>
                  <a:pt x="5456" y="17911"/>
                </a:cubicBezTo>
                <a:cubicBezTo>
                  <a:pt x="7384" y="19463"/>
                  <a:pt x="9506" y="19075"/>
                  <a:pt x="11627" y="18687"/>
                </a:cubicBezTo>
              </a:path>
            </a:pathLst>
          </a:custGeom>
          <a:noFill/>
          <a:ln w="12700" cap="flat" cmpd="sng">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5148" name="AutoShape 28"/>
          <p:cNvSpPr>
            <a:spLocks/>
          </p:cNvSpPr>
          <p:nvPr/>
        </p:nvSpPr>
        <p:spPr bwMode="auto">
          <a:xfrm>
            <a:off x="10183813" y="1654175"/>
            <a:ext cx="950912" cy="1139825"/>
          </a:xfrm>
          <a:custGeom>
            <a:avLst/>
            <a:gdLst>
              <a:gd name="T0" fmla="+- 0 10553 207"/>
              <a:gd name="T1" fmla="*/ T0 w 20693"/>
              <a:gd name="T2" fmla="+- 0 10893 186"/>
              <a:gd name="T3" fmla="*/ 10893 h 21414"/>
              <a:gd name="T4" fmla="+- 0 10553 207"/>
              <a:gd name="T5" fmla="*/ T4 w 20693"/>
              <a:gd name="T6" fmla="+- 0 10893 186"/>
              <a:gd name="T7" fmla="*/ 10893 h 21414"/>
              <a:gd name="T8" fmla="+- 0 10553 207"/>
              <a:gd name="T9" fmla="*/ T8 w 20693"/>
              <a:gd name="T10" fmla="+- 0 10893 186"/>
              <a:gd name="T11" fmla="*/ 10893 h 21414"/>
              <a:gd name="T12" fmla="+- 0 10553 207"/>
              <a:gd name="T13" fmla="*/ T12 w 20693"/>
              <a:gd name="T14" fmla="+- 0 10893 186"/>
              <a:gd name="T15" fmla="*/ 10893 h 21414"/>
            </a:gdLst>
            <a:ahLst/>
            <a:cxnLst>
              <a:cxn ang="0">
                <a:pos x="T1" y="T3"/>
              </a:cxn>
              <a:cxn ang="0">
                <a:pos x="T5" y="T7"/>
              </a:cxn>
              <a:cxn ang="0">
                <a:pos x="T9" y="T11"/>
              </a:cxn>
              <a:cxn ang="0">
                <a:pos x="T13" y="T15"/>
              </a:cxn>
            </a:cxnLst>
            <a:rect l="0" t="0" r="r" b="b"/>
            <a:pathLst>
              <a:path w="20693" h="21414">
                <a:moveTo>
                  <a:pt x="2787" y="21414"/>
                </a:moveTo>
                <a:cubicBezTo>
                  <a:pt x="1290" y="20022"/>
                  <a:pt x="-207" y="18629"/>
                  <a:pt x="23" y="17595"/>
                </a:cubicBezTo>
                <a:cubicBezTo>
                  <a:pt x="254" y="16561"/>
                  <a:pt x="3938" y="15845"/>
                  <a:pt x="4168" y="15208"/>
                </a:cubicBezTo>
                <a:cubicBezTo>
                  <a:pt x="4399" y="14572"/>
                  <a:pt x="1221" y="14095"/>
                  <a:pt x="1405" y="13776"/>
                </a:cubicBezTo>
                <a:cubicBezTo>
                  <a:pt x="1589" y="13458"/>
                  <a:pt x="4306" y="13220"/>
                  <a:pt x="5274" y="13299"/>
                </a:cubicBezTo>
                <a:cubicBezTo>
                  <a:pt x="6241" y="13379"/>
                  <a:pt x="6241" y="13975"/>
                  <a:pt x="7208" y="14254"/>
                </a:cubicBezTo>
                <a:cubicBezTo>
                  <a:pt x="8175" y="14532"/>
                  <a:pt x="10386" y="14890"/>
                  <a:pt x="11077" y="14970"/>
                </a:cubicBezTo>
                <a:cubicBezTo>
                  <a:pt x="11767" y="15049"/>
                  <a:pt x="9879" y="14930"/>
                  <a:pt x="11353" y="14731"/>
                </a:cubicBezTo>
                <a:cubicBezTo>
                  <a:pt x="12827" y="14532"/>
                  <a:pt x="18445" y="14532"/>
                  <a:pt x="19919" y="13776"/>
                </a:cubicBezTo>
                <a:cubicBezTo>
                  <a:pt x="21393" y="13021"/>
                  <a:pt x="20334" y="11231"/>
                  <a:pt x="20196" y="10196"/>
                </a:cubicBezTo>
                <a:cubicBezTo>
                  <a:pt x="20057" y="9162"/>
                  <a:pt x="19919" y="8366"/>
                  <a:pt x="19090" y="7571"/>
                </a:cubicBezTo>
                <a:cubicBezTo>
                  <a:pt x="18261" y="6775"/>
                  <a:pt x="16695" y="5502"/>
                  <a:pt x="15222" y="5423"/>
                </a:cubicBezTo>
                <a:cubicBezTo>
                  <a:pt x="13748" y="5343"/>
                  <a:pt x="11952" y="6616"/>
                  <a:pt x="10248" y="7094"/>
                </a:cubicBezTo>
                <a:cubicBezTo>
                  <a:pt x="8544" y="7571"/>
                  <a:pt x="6425" y="8486"/>
                  <a:pt x="4997" y="8287"/>
                </a:cubicBezTo>
                <a:cubicBezTo>
                  <a:pt x="3570" y="8088"/>
                  <a:pt x="2234" y="6656"/>
                  <a:pt x="1681" y="5900"/>
                </a:cubicBezTo>
                <a:cubicBezTo>
                  <a:pt x="1129" y="5144"/>
                  <a:pt x="1313" y="4667"/>
                  <a:pt x="1681" y="3752"/>
                </a:cubicBezTo>
                <a:cubicBezTo>
                  <a:pt x="2050" y="2837"/>
                  <a:pt x="3477" y="1007"/>
                  <a:pt x="3892" y="411"/>
                </a:cubicBezTo>
                <a:cubicBezTo>
                  <a:pt x="4306" y="-186"/>
                  <a:pt x="4237" y="-7"/>
                  <a:pt x="4168" y="172"/>
                </a:cubicBezTo>
              </a:path>
            </a:pathLst>
          </a:custGeom>
          <a:noFill/>
          <a:ln w="127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5149" name="Line 29"/>
          <p:cNvSpPr>
            <a:spLocks noChangeShapeType="1"/>
          </p:cNvSpPr>
          <p:nvPr/>
        </p:nvSpPr>
        <p:spPr bwMode="auto">
          <a:xfrm flipH="1" flipV="1">
            <a:off x="8331200" y="1562100"/>
            <a:ext cx="2030413" cy="112713"/>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0" name="Line 30"/>
          <p:cNvSpPr>
            <a:spLocks noChangeShapeType="1"/>
          </p:cNvSpPr>
          <p:nvPr/>
        </p:nvSpPr>
        <p:spPr bwMode="auto">
          <a:xfrm flipH="1" flipV="1">
            <a:off x="8205788" y="1603375"/>
            <a:ext cx="392112" cy="1179513"/>
          </a:xfrm>
          <a:prstGeom prst="line">
            <a:avLst/>
          </a:prstGeom>
          <a:noFill/>
          <a:ln w="635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1" name="Rectangle 31"/>
          <p:cNvSpPr>
            <a:spLocks/>
          </p:cNvSpPr>
          <p:nvPr/>
        </p:nvSpPr>
        <p:spPr bwMode="auto">
          <a:xfrm>
            <a:off x="8661400" y="2917825"/>
            <a:ext cx="223838"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1</a:t>
            </a:r>
          </a:p>
        </p:txBody>
      </p:sp>
      <p:sp>
        <p:nvSpPr>
          <p:cNvPr id="5152" name="Rectangle 32"/>
          <p:cNvSpPr>
            <a:spLocks/>
          </p:cNvSpPr>
          <p:nvPr/>
        </p:nvSpPr>
        <p:spPr bwMode="auto">
          <a:xfrm>
            <a:off x="11055350" y="2917825"/>
            <a:ext cx="223838"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2</a:t>
            </a:r>
          </a:p>
        </p:txBody>
      </p:sp>
      <p:sp>
        <p:nvSpPr>
          <p:cNvPr id="5153" name="AutoShape 33"/>
          <p:cNvSpPr>
            <a:spLocks/>
          </p:cNvSpPr>
          <p:nvPr/>
        </p:nvSpPr>
        <p:spPr bwMode="auto">
          <a:xfrm>
            <a:off x="7918450" y="455613"/>
            <a:ext cx="461963" cy="1068387"/>
          </a:xfrm>
          <a:custGeom>
            <a:avLst/>
            <a:gdLst>
              <a:gd name="T0" fmla="+- 0 10580 586"/>
              <a:gd name="T1" fmla="*/ T0 w 19989"/>
              <a:gd name="T2" fmla="+- 0 10915 230"/>
              <a:gd name="T3" fmla="*/ 10915 h 21370"/>
              <a:gd name="T4" fmla="+- 0 10580 586"/>
              <a:gd name="T5" fmla="*/ T4 w 19989"/>
              <a:gd name="T6" fmla="+- 0 10915 230"/>
              <a:gd name="T7" fmla="*/ 10915 h 21370"/>
              <a:gd name="T8" fmla="+- 0 10580 586"/>
              <a:gd name="T9" fmla="*/ T8 w 19989"/>
              <a:gd name="T10" fmla="+- 0 10915 230"/>
              <a:gd name="T11" fmla="*/ 10915 h 21370"/>
              <a:gd name="T12" fmla="+- 0 10580 586"/>
              <a:gd name="T13" fmla="*/ T12 w 19989"/>
              <a:gd name="T14" fmla="+- 0 10915 230"/>
              <a:gd name="T15" fmla="*/ 10915 h 21370"/>
            </a:gdLst>
            <a:ahLst/>
            <a:cxnLst>
              <a:cxn ang="0">
                <a:pos x="T1" y="T3"/>
              </a:cxn>
              <a:cxn ang="0">
                <a:pos x="T5" y="T7"/>
              </a:cxn>
              <a:cxn ang="0">
                <a:pos x="T9" y="T11"/>
              </a:cxn>
              <a:cxn ang="0">
                <a:pos x="T13" y="T15"/>
              </a:cxn>
            </a:cxnLst>
            <a:rect l="0" t="0" r="r" b="b"/>
            <a:pathLst>
              <a:path w="19989" h="21370">
                <a:moveTo>
                  <a:pt x="11221" y="21370"/>
                </a:moveTo>
                <a:cubicBezTo>
                  <a:pt x="6736" y="20586"/>
                  <a:pt x="2251" y="19803"/>
                  <a:pt x="2434" y="18829"/>
                </a:cubicBezTo>
                <a:cubicBezTo>
                  <a:pt x="2617" y="17855"/>
                  <a:pt x="12228" y="16457"/>
                  <a:pt x="12319" y="15525"/>
                </a:cubicBezTo>
                <a:cubicBezTo>
                  <a:pt x="12411" y="14594"/>
                  <a:pt x="3441" y="14043"/>
                  <a:pt x="2983" y="13238"/>
                </a:cubicBezTo>
                <a:cubicBezTo>
                  <a:pt x="2526" y="12434"/>
                  <a:pt x="9665" y="11502"/>
                  <a:pt x="9573" y="10697"/>
                </a:cubicBezTo>
                <a:cubicBezTo>
                  <a:pt x="9482" y="9892"/>
                  <a:pt x="3990" y="9596"/>
                  <a:pt x="2434" y="8410"/>
                </a:cubicBezTo>
                <a:cubicBezTo>
                  <a:pt x="878" y="7224"/>
                  <a:pt x="-586" y="4979"/>
                  <a:pt x="238" y="3582"/>
                </a:cubicBezTo>
                <a:cubicBezTo>
                  <a:pt x="1061" y="2184"/>
                  <a:pt x="4173" y="278"/>
                  <a:pt x="7377" y="24"/>
                </a:cubicBezTo>
                <a:cubicBezTo>
                  <a:pt x="10580" y="-230"/>
                  <a:pt x="17902" y="1634"/>
                  <a:pt x="19458" y="2057"/>
                </a:cubicBezTo>
                <a:cubicBezTo>
                  <a:pt x="21014" y="2481"/>
                  <a:pt x="18863" y="2523"/>
                  <a:pt x="16712" y="2565"/>
                </a:cubicBezTo>
              </a:path>
            </a:pathLst>
          </a:custGeom>
          <a:noFill/>
          <a:ln w="12700" cap="flat" cmpd="sng">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5154" name="Line 34"/>
          <p:cNvSpPr>
            <a:spLocks noChangeShapeType="1"/>
          </p:cNvSpPr>
          <p:nvPr/>
        </p:nvSpPr>
        <p:spPr bwMode="auto">
          <a:xfrm flipH="1" flipV="1">
            <a:off x="9739313" y="1168400"/>
            <a:ext cx="635000" cy="493713"/>
          </a:xfrm>
          <a:prstGeom prst="line">
            <a:avLst/>
          </a:prstGeom>
          <a:noFill/>
          <a:ln w="635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5" name="Line 35"/>
          <p:cNvSpPr>
            <a:spLocks noChangeShapeType="1"/>
          </p:cNvSpPr>
          <p:nvPr/>
        </p:nvSpPr>
        <p:spPr bwMode="auto">
          <a:xfrm>
            <a:off x="8420100" y="596900"/>
            <a:ext cx="1225550" cy="569913"/>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6" name="AutoShape 36"/>
          <p:cNvSpPr>
            <a:spLocks/>
          </p:cNvSpPr>
          <p:nvPr/>
        </p:nvSpPr>
        <p:spPr bwMode="auto">
          <a:xfrm>
            <a:off x="9652000" y="393700"/>
            <a:ext cx="127000" cy="762000"/>
          </a:xfrm>
          <a:custGeom>
            <a:avLst/>
            <a:gdLst>
              <a:gd name="T0" fmla="*/ 10463 w 20927"/>
              <a:gd name="T1" fmla="*/ 10800 h 21600"/>
              <a:gd name="T2" fmla="*/ 10463 w 20927"/>
              <a:gd name="T3" fmla="*/ 10800 h 21600"/>
              <a:gd name="T4" fmla="*/ 10463 w 20927"/>
              <a:gd name="T5" fmla="*/ 10800 h 21600"/>
              <a:gd name="T6" fmla="*/ 10463 w 20927"/>
              <a:gd name="T7" fmla="*/ 10800 h 21600"/>
            </a:gdLst>
            <a:ahLst/>
            <a:cxnLst>
              <a:cxn ang="0">
                <a:pos x="T0" y="T1"/>
              </a:cxn>
              <a:cxn ang="0">
                <a:pos x="T2" y="T3"/>
              </a:cxn>
              <a:cxn ang="0">
                <a:pos x="T4" y="T5"/>
              </a:cxn>
              <a:cxn ang="0">
                <a:pos x="T6" y="T7"/>
              </a:cxn>
            </a:cxnLst>
            <a:rect l="0" t="0" r="r" b="b"/>
            <a:pathLst>
              <a:path w="20927" h="21600">
                <a:moveTo>
                  <a:pt x="10452" y="21600"/>
                </a:moveTo>
                <a:lnTo>
                  <a:pt x="6271" y="17280"/>
                </a:lnTo>
                <a:cubicBezTo>
                  <a:pt x="5923" y="16320"/>
                  <a:pt x="1742" y="11820"/>
                  <a:pt x="4181" y="11520"/>
                </a:cubicBezTo>
                <a:cubicBezTo>
                  <a:pt x="6619" y="11220"/>
                  <a:pt x="21600" y="17400"/>
                  <a:pt x="20903" y="15480"/>
                </a:cubicBezTo>
                <a:cubicBezTo>
                  <a:pt x="20207" y="13560"/>
                  <a:pt x="0" y="0"/>
                  <a:pt x="0" y="0"/>
                </a:cubicBezTo>
              </a:path>
            </a:pathLst>
          </a:custGeom>
          <a:noFill/>
          <a:ln w="127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5157" name="AutoShape 37"/>
          <p:cNvSpPr>
            <a:spLocks/>
          </p:cNvSpPr>
          <p:nvPr/>
        </p:nvSpPr>
        <p:spPr bwMode="auto">
          <a:xfrm>
            <a:off x="8510588" y="4271963"/>
            <a:ext cx="150812"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58" name="AutoShape 38"/>
          <p:cNvSpPr>
            <a:spLocks/>
          </p:cNvSpPr>
          <p:nvPr/>
        </p:nvSpPr>
        <p:spPr bwMode="auto">
          <a:xfrm>
            <a:off x="8129588" y="4581525"/>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59" name="AutoShape 39"/>
          <p:cNvSpPr>
            <a:spLocks/>
          </p:cNvSpPr>
          <p:nvPr/>
        </p:nvSpPr>
        <p:spPr bwMode="auto">
          <a:xfrm>
            <a:off x="11075988" y="5394325"/>
            <a:ext cx="150812"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60" name="AutoShape 40"/>
          <p:cNvSpPr>
            <a:spLocks/>
          </p:cNvSpPr>
          <p:nvPr/>
        </p:nvSpPr>
        <p:spPr bwMode="auto">
          <a:xfrm>
            <a:off x="8407400" y="5006975"/>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61" name="AutoShape 41"/>
          <p:cNvSpPr>
            <a:spLocks/>
          </p:cNvSpPr>
          <p:nvPr/>
        </p:nvSpPr>
        <p:spPr bwMode="auto">
          <a:xfrm>
            <a:off x="8255000" y="5006975"/>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62" name="AutoShape 42"/>
          <p:cNvSpPr>
            <a:spLocks/>
          </p:cNvSpPr>
          <p:nvPr/>
        </p:nvSpPr>
        <p:spPr bwMode="auto">
          <a:xfrm>
            <a:off x="8102600" y="5006975"/>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63" name="AutoShape 43"/>
          <p:cNvSpPr>
            <a:spLocks/>
          </p:cNvSpPr>
          <p:nvPr/>
        </p:nvSpPr>
        <p:spPr bwMode="auto">
          <a:xfrm>
            <a:off x="8539163" y="5691188"/>
            <a:ext cx="152400"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64" name="AutoShape 44"/>
          <p:cNvSpPr>
            <a:spLocks/>
          </p:cNvSpPr>
          <p:nvPr/>
        </p:nvSpPr>
        <p:spPr bwMode="auto">
          <a:xfrm>
            <a:off x="8221663" y="6211888"/>
            <a:ext cx="150812"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65" name="AutoShape 45"/>
          <p:cNvSpPr>
            <a:spLocks/>
          </p:cNvSpPr>
          <p:nvPr/>
        </p:nvSpPr>
        <p:spPr bwMode="auto">
          <a:xfrm>
            <a:off x="8129588" y="3938588"/>
            <a:ext cx="152400"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66" name="Oval 46"/>
          <p:cNvSpPr>
            <a:spLocks/>
          </p:cNvSpPr>
          <p:nvPr/>
        </p:nvSpPr>
        <p:spPr bwMode="auto">
          <a:xfrm>
            <a:off x="11263313" y="5467350"/>
            <a:ext cx="187325" cy="217488"/>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5167" name="Oval 47"/>
          <p:cNvSpPr>
            <a:spLocks/>
          </p:cNvSpPr>
          <p:nvPr/>
        </p:nvSpPr>
        <p:spPr bwMode="auto">
          <a:xfrm>
            <a:off x="8407400" y="6199188"/>
            <a:ext cx="188913" cy="217487"/>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5168" name="Oval 48"/>
          <p:cNvSpPr>
            <a:spLocks/>
          </p:cNvSpPr>
          <p:nvPr/>
        </p:nvSpPr>
        <p:spPr bwMode="auto">
          <a:xfrm>
            <a:off x="8728075" y="3589338"/>
            <a:ext cx="188913" cy="217487"/>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grpSp>
        <p:nvGrpSpPr>
          <p:cNvPr id="5169" name="Group 49"/>
          <p:cNvGrpSpPr>
            <a:grpSpLocks/>
          </p:cNvGrpSpPr>
          <p:nvPr/>
        </p:nvGrpSpPr>
        <p:grpSpPr bwMode="auto">
          <a:xfrm>
            <a:off x="11149013" y="5599113"/>
            <a:ext cx="95250" cy="157162"/>
            <a:chOff x="-1" y="-1"/>
            <a:chExt cx="95714" cy="156096"/>
          </a:xfrm>
        </p:grpSpPr>
        <p:pic>
          <p:nvPicPr>
            <p:cNvPr id="5170" name="Picture 50"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71" name="Picture 51"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72" name="Line 52"/>
          <p:cNvSpPr>
            <a:spLocks noChangeShapeType="1"/>
          </p:cNvSpPr>
          <p:nvPr/>
        </p:nvSpPr>
        <p:spPr bwMode="auto">
          <a:xfrm flipH="1">
            <a:off x="8750300" y="5684838"/>
            <a:ext cx="2325688" cy="0"/>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73" name="Line 53"/>
          <p:cNvSpPr>
            <a:spLocks noChangeShapeType="1"/>
          </p:cNvSpPr>
          <p:nvPr/>
        </p:nvSpPr>
        <p:spPr bwMode="auto">
          <a:xfrm flipV="1">
            <a:off x="8585200" y="5756275"/>
            <a:ext cx="165100" cy="455613"/>
          </a:xfrm>
          <a:prstGeom prst="line">
            <a:avLst/>
          </a:prstGeom>
          <a:noFill/>
          <a:ln w="635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74" name="AutoShape 54"/>
          <p:cNvSpPr>
            <a:spLocks/>
          </p:cNvSpPr>
          <p:nvPr/>
        </p:nvSpPr>
        <p:spPr bwMode="auto">
          <a:xfrm>
            <a:off x="7974013" y="3898900"/>
            <a:ext cx="882650" cy="1752600"/>
          </a:xfrm>
          <a:custGeom>
            <a:avLst/>
            <a:gdLst>
              <a:gd name="T0" fmla="+- 0 10482 93"/>
              <a:gd name="T1" fmla="*/ T0 w 20778"/>
              <a:gd name="T2" fmla="*/ 10800 h 21600"/>
              <a:gd name="T3" fmla="+- 0 10482 93"/>
              <a:gd name="T4" fmla="*/ T3 w 20778"/>
              <a:gd name="T5" fmla="*/ 10800 h 21600"/>
              <a:gd name="T6" fmla="+- 0 10482 93"/>
              <a:gd name="T7" fmla="*/ T6 w 20778"/>
              <a:gd name="T8" fmla="*/ 10800 h 21600"/>
              <a:gd name="T9" fmla="+- 0 10482 93"/>
              <a:gd name="T10" fmla="*/ T9 w 20778"/>
              <a:gd name="T11" fmla="*/ 10800 h 21600"/>
            </a:gdLst>
            <a:ahLst/>
            <a:cxnLst>
              <a:cxn ang="0">
                <a:pos x="T1" y="T2"/>
              </a:cxn>
              <a:cxn ang="0">
                <a:pos x="T4" y="T5"/>
              </a:cxn>
              <a:cxn ang="0">
                <a:pos x="T7" y="T8"/>
              </a:cxn>
              <a:cxn ang="0">
                <a:pos x="T10" y="T11"/>
              </a:cxn>
            </a:cxnLst>
            <a:rect l="0" t="0" r="r" b="b"/>
            <a:pathLst>
              <a:path w="20778" h="21600">
                <a:moveTo>
                  <a:pt x="19462" y="21600"/>
                </a:moveTo>
                <a:cubicBezTo>
                  <a:pt x="16643" y="21483"/>
                  <a:pt x="13825" y="21365"/>
                  <a:pt x="13476" y="20974"/>
                </a:cubicBezTo>
                <a:cubicBezTo>
                  <a:pt x="13126" y="20583"/>
                  <a:pt x="17716" y="19826"/>
                  <a:pt x="17367" y="19252"/>
                </a:cubicBezTo>
                <a:cubicBezTo>
                  <a:pt x="17017" y="18678"/>
                  <a:pt x="13276" y="17896"/>
                  <a:pt x="11380" y="17530"/>
                </a:cubicBezTo>
                <a:cubicBezTo>
                  <a:pt x="9485" y="17165"/>
                  <a:pt x="4895" y="17243"/>
                  <a:pt x="5993" y="17061"/>
                </a:cubicBezTo>
                <a:cubicBezTo>
                  <a:pt x="7090" y="16878"/>
                  <a:pt x="16618" y="17243"/>
                  <a:pt x="17965" y="16435"/>
                </a:cubicBezTo>
                <a:cubicBezTo>
                  <a:pt x="19312" y="15626"/>
                  <a:pt x="16519" y="12965"/>
                  <a:pt x="14074" y="12209"/>
                </a:cubicBezTo>
                <a:cubicBezTo>
                  <a:pt x="11630" y="11452"/>
                  <a:pt x="5644" y="12443"/>
                  <a:pt x="3299" y="11896"/>
                </a:cubicBezTo>
                <a:cubicBezTo>
                  <a:pt x="955" y="11348"/>
                  <a:pt x="-93" y="9574"/>
                  <a:pt x="7" y="8922"/>
                </a:cubicBezTo>
                <a:cubicBezTo>
                  <a:pt x="107" y="8270"/>
                  <a:pt x="1902" y="8191"/>
                  <a:pt x="3898" y="7983"/>
                </a:cubicBezTo>
                <a:cubicBezTo>
                  <a:pt x="5893" y="7774"/>
                  <a:pt x="9235" y="7878"/>
                  <a:pt x="11979" y="7670"/>
                </a:cubicBezTo>
                <a:cubicBezTo>
                  <a:pt x="14723" y="7461"/>
                  <a:pt x="19212" y="7252"/>
                  <a:pt x="20360" y="6730"/>
                </a:cubicBezTo>
                <a:cubicBezTo>
                  <a:pt x="21507" y="6209"/>
                  <a:pt x="20060" y="5035"/>
                  <a:pt x="18863" y="4539"/>
                </a:cubicBezTo>
                <a:cubicBezTo>
                  <a:pt x="17666" y="4043"/>
                  <a:pt x="15022" y="3783"/>
                  <a:pt x="13176" y="3757"/>
                </a:cubicBezTo>
                <a:cubicBezTo>
                  <a:pt x="11331" y="3730"/>
                  <a:pt x="9634" y="4357"/>
                  <a:pt x="7789" y="4383"/>
                </a:cubicBezTo>
                <a:cubicBezTo>
                  <a:pt x="5943" y="4409"/>
                  <a:pt x="3100" y="4461"/>
                  <a:pt x="2102" y="3913"/>
                </a:cubicBezTo>
                <a:cubicBezTo>
                  <a:pt x="1104" y="3365"/>
                  <a:pt x="1154" y="1748"/>
                  <a:pt x="1803" y="1096"/>
                </a:cubicBezTo>
                <a:cubicBezTo>
                  <a:pt x="2451" y="443"/>
                  <a:pt x="5993" y="0"/>
                  <a:pt x="5993" y="0"/>
                </a:cubicBezTo>
              </a:path>
            </a:pathLst>
          </a:custGeom>
          <a:noFill/>
          <a:ln w="127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5175" name="Line 55"/>
          <p:cNvSpPr>
            <a:spLocks noChangeShapeType="1"/>
          </p:cNvSpPr>
          <p:nvPr/>
        </p:nvSpPr>
        <p:spPr bwMode="auto">
          <a:xfrm>
            <a:off x="8823325" y="3806825"/>
            <a:ext cx="685800" cy="863600"/>
          </a:xfrm>
          <a:prstGeom prst="line">
            <a:avLst/>
          </a:prstGeom>
          <a:noFill/>
          <a:ln w="635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76" name="Line 56"/>
          <p:cNvSpPr>
            <a:spLocks noChangeShapeType="1"/>
          </p:cNvSpPr>
          <p:nvPr/>
        </p:nvSpPr>
        <p:spPr bwMode="auto">
          <a:xfrm>
            <a:off x="8255000" y="3897313"/>
            <a:ext cx="1390650" cy="758825"/>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77" name="Rectangle 57"/>
          <p:cNvSpPr>
            <a:spLocks/>
          </p:cNvSpPr>
          <p:nvPr/>
        </p:nvSpPr>
        <p:spPr bwMode="auto">
          <a:xfrm>
            <a:off x="8591550" y="6122988"/>
            <a:ext cx="223838"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1</a:t>
            </a:r>
          </a:p>
        </p:txBody>
      </p:sp>
      <p:sp>
        <p:nvSpPr>
          <p:cNvPr id="5178" name="Rectangle 58"/>
          <p:cNvSpPr>
            <a:spLocks/>
          </p:cNvSpPr>
          <p:nvPr/>
        </p:nvSpPr>
        <p:spPr bwMode="auto">
          <a:xfrm>
            <a:off x="8851900" y="3354388"/>
            <a:ext cx="344488"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3</a:t>
            </a:r>
          </a:p>
        </p:txBody>
      </p:sp>
      <p:sp>
        <p:nvSpPr>
          <p:cNvPr id="5179" name="Rectangle 59"/>
          <p:cNvSpPr>
            <a:spLocks/>
          </p:cNvSpPr>
          <p:nvPr/>
        </p:nvSpPr>
        <p:spPr bwMode="auto">
          <a:xfrm>
            <a:off x="11431588" y="5541963"/>
            <a:ext cx="449262"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2</a:t>
            </a:r>
          </a:p>
        </p:txBody>
      </p:sp>
      <p:sp>
        <p:nvSpPr>
          <p:cNvPr id="5180" name="AutoShape 60"/>
          <p:cNvSpPr>
            <a:spLocks/>
          </p:cNvSpPr>
          <p:nvPr/>
        </p:nvSpPr>
        <p:spPr bwMode="auto">
          <a:xfrm>
            <a:off x="9545638" y="3771900"/>
            <a:ext cx="133350" cy="825500"/>
          </a:xfrm>
          <a:custGeom>
            <a:avLst/>
            <a:gdLst>
              <a:gd name="T0" fmla="+- 0 10686 1455"/>
              <a:gd name="T1" fmla="*/ T0 w 18463"/>
              <a:gd name="T2" fmla="*/ 10800 h 21600"/>
              <a:gd name="T3" fmla="+- 0 10686 1455"/>
              <a:gd name="T4" fmla="*/ T3 w 18463"/>
              <a:gd name="T5" fmla="*/ 10800 h 21600"/>
              <a:gd name="T6" fmla="+- 0 10686 1455"/>
              <a:gd name="T7" fmla="*/ T6 w 18463"/>
              <a:gd name="T8" fmla="*/ 10800 h 21600"/>
              <a:gd name="T9" fmla="+- 0 10686 1455"/>
              <a:gd name="T10" fmla="*/ T9 w 18463"/>
              <a:gd name="T11" fmla="*/ 10800 h 21600"/>
            </a:gdLst>
            <a:ahLst/>
            <a:cxnLst>
              <a:cxn ang="0">
                <a:pos x="T1" y="T2"/>
              </a:cxn>
              <a:cxn ang="0">
                <a:pos x="T4" y="T5"/>
              </a:cxn>
              <a:cxn ang="0">
                <a:pos x="T7" y="T8"/>
              </a:cxn>
              <a:cxn ang="0">
                <a:pos x="T10" y="T11"/>
              </a:cxn>
            </a:cxnLst>
            <a:rect l="0" t="0" r="r" b="b"/>
            <a:pathLst>
              <a:path w="18463" h="21600">
                <a:moveTo>
                  <a:pt x="5842" y="21600"/>
                </a:moveTo>
                <a:cubicBezTo>
                  <a:pt x="2194" y="15951"/>
                  <a:pt x="-1455" y="10302"/>
                  <a:pt x="588" y="8972"/>
                </a:cubicBezTo>
                <a:cubicBezTo>
                  <a:pt x="2632" y="7643"/>
                  <a:pt x="16058" y="15120"/>
                  <a:pt x="18102" y="13625"/>
                </a:cubicBezTo>
                <a:cubicBezTo>
                  <a:pt x="20145" y="12129"/>
                  <a:pt x="12848" y="0"/>
                  <a:pt x="12848" y="0"/>
                </a:cubicBezTo>
              </a:path>
            </a:pathLst>
          </a:custGeom>
          <a:noFill/>
          <a:ln w="127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5181" name="Rectangle 61"/>
          <p:cNvSpPr>
            <a:spLocks/>
          </p:cNvSpPr>
          <p:nvPr/>
        </p:nvSpPr>
        <p:spPr bwMode="auto">
          <a:xfrm>
            <a:off x="579438" y="393700"/>
            <a:ext cx="6592887" cy="158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b="1"/>
              <a:t>3. SKILLS MIX</a:t>
            </a:r>
          </a:p>
          <a:p>
            <a:r>
              <a:rPr lang="it-IT" altLang="it-IT" sz="1600" b="1"/>
              <a:t> </a:t>
            </a:r>
            <a:r>
              <a:rPr lang="it-IT" altLang="it-IT" sz="1600"/>
              <a:t>Player 1 starts leading the ball, makes a round on himself to cover the ball and passes</a:t>
            </a:r>
            <a:r>
              <a:rPr lang="it-IT" altLang="it-IT"/>
              <a:t> </a:t>
            </a:r>
            <a:r>
              <a:rPr lang="it-IT" altLang="it-IT" sz="1600"/>
              <a:t>it to player 2 who receives in movement and blows up the ball on the cones. Then he passes in the goal  to player 1, who rereives, leads the ball until the cone and passes with a backhand shot in the D to player 2 who stops the ball and shots in the goal.</a:t>
            </a:r>
            <a:endParaRPr lang="it-IT" altLang="it-IT" sz="1600" b="1"/>
          </a:p>
        </p:txBody>
      </p:sp>
      <p:sp>
        <p:nvSpPr>
          <p:cNvPr id="5182" name="Rectangle 62"/>
          <p:cNvSpPr>
            <a:spLocks/>
          </p:cNvSpPr>
          <p:nvPr/>
        </p:nvSpPr>
        <p:spPr bwMode="auto">
          <a:xfrm>
            <a:off x="579438" y="3476625"/>
            <a:ext cx="6748462"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b="1"/>
              <a:t>4. SKILLS MIX 2</a:t>
            </a:r>
          </a:p>
          <a:p>
            <a:r>
              <a:rPr lang="it-IT" altLang="it-IT" sz="1600"/>
              <a:t>Player 2 passes the ball to player 1 who runs to the ball, takes it, makes a fake and leads this until the last cone. Then passes tha ball to player 3 who goes  to the D’s border, receives and shots in the goal.</a:t>
            </a:r>
          </a:p>
        </p:txBody>
      </p:sp>
      <p:grpSp>
        <p:nvGrpSpPr>
          <p:cNvPr id="5183" name="Group 63"/>
          <p:cNvGrpSpPr>
            <a:grpSpLocks/>
          </p:cNvGrpSpPr>
          <p:nvPr/>
        </p:nvGrpSpPr>
        <p:grpSpPr bwMode="auto">
          <a:xfrm>
            <a:off x="474663" y="6500813"/>
            <a:ext cx="933450" cy="204787"/>
            <a:chOff x="0" y="-1"/>
            <a:chExt cx="932800" cy="205742"/>
          </a:xfrm>
        </p:grpSpPr>
        <p:sp>
          <p:nvSpPr>
            <p:cNvPr id="5184" name="Rectangle 64"/>
            <p:cNvSpPr>
              <a:spLocks/>
            </p:cNvSpPr>
            <p:nvPr/>
          </p:nvSpPr>
          <p:spPr bwMode="auto">
            <a:xfrm>
              <a:off x="174975" y="0"/>
              <a:ext cx="757825" cy="205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Carolina Pelazza</a:t>
              </a:r>
            </a:p>
          </p:txBody>
        </p:sp>
        <p:pic>
          <p:nvPicPr>
            <p:cNvPr id="5185" name="Picture 65"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830733835"/>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8075" y="552450"/>
            <a:ext cx="4319588" cy="304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6" name="Picture 2"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8075" y="3598863"/>
            <a:ext cx="4319588"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7" name="Picture 3" descr="image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359651" y="1368425"/>
            <a:ext cx="404812"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8" name="Picture 4" descr="image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560970" y="1367631"/>
            <a:ext cx="404812" cy="20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9" name="AutoShape 5"/>
          <p:cNvSpPr>
            <a:spLocks/>
          </p:cNvSpPr>
          <p:nvPr/>
        </p:nvSpPr>
        <p:spPr bwMode="auto">
          <a:xfrm>
            <a:off x="7691438" y="1379538"/>
            <a:ext cx="188912" cy="182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12896" y="2976"/>
                </a:lnTo>
                <a:lnTo>
                  <a:pt x="16200" y="1447"/>
                </a:lnTo>
                <a:lnTo>
                  <a:pt x="16528" y="5072"/>
                </a:lnTo>
                <a:lnTo>
                  <a:pt x="20153" y="5400"/>
                </a:lnTo>
                <a:lnTo>
                  <a:pt x="18624" y="8704"/>
                </a:lnTo>
                <a:lnTo>
                  <a:pt x="21600" y="10800"/>
                </a:lnTo>
                <a:lnTo>
                  <a:pt x="18624" y="12896"/>
                </a:lnTo>
                <a:lnTo>
                  <a:pt x="20153" y="16200"/>
                </a:lnTo>
                <a:lnTo>
                  <a:pt x="16528" y="16528"/>
                </a:lnTo>
                <a:lnTo>
                  <a:pt x="16200" y="20153"/>
                </a:lnTo>
                <a:lnTo>
                  <a:pt x="12896" y="18624"/>
                </a:lnTo>
                <a:lnTo>
                  <a:pt x="10800" y="21600"/>
                </a:lnTo>
                <a:lnTo>
                  <a:pt x="8704" y="18624"/>
                </a:lnTo>
                <a:lnTo>
                  <a:pt x="5400" y="20153"/>
                </a:lnTo>
                <a:lnTo>
                  <a:pt x="5072" y="16528"/>
                </a:lnTo>
                <a:lnTo>
                  <a:pt x="1447" y="16200"/>
                </a:lnTo>
                <a:lnTo>
                  <a:pt x="2976" y="12896"/>
                </a:lnTo>
                <a:lnTo>
                  <a:pt x="0" y="10800"/>
                </a:lnTo>
                <a:lnTo>
                  <a:pt x="2976" y="8704"/>
                </a:lnTo>
                <a:lnTo>
                  <a:pt x="1447" y="5400"/>
                </a:lnTo>
                <a:lnTo>
                  <a:pt x="5072" y="5072"/>
                </a:lnTo>
                <a:lnTo>
                  <a:pt x="5400" y="1447"/>
                </a:lnTo>
                <a:lnTo>
                  <a:pt x="8704" y="2976"/>
                </a:lnTo>
                <a:close/>
              </a:path>
            </a:pathLst>
          </a:custGeom>
          <a:solidFill>
            <a:srgbClr val="4472C4"/>
          </a:solidFill>
          <a:ln w="6350" cap="flat" cmpd="sng">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6150" name="AutoShape 6"/>
          <p:cNvSpPr>
            <a:spLocks/>
          </p:cNvSpPr>
          <p:nvPr/>
        </p:nvSpPr>
        <p:spPr bwMode="auto">
          <a:xfrm>
            <a:off x="11352213" y="1379538"/>
            <a:ext cx="188912" cy="182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12896" y="2976"/>
                </a:lnTo>
                <a:lnTo>
                  <a:pt x="16200" y="1447"/>
                </a:lnTo>
                <a:lnTo>
                  <a:pt x="16528" y="5072"/>
                </a:lnTo>
                <a:lnTo>
                  <a:pt x="20153" y="5400"/>
                </a:lnTo>
                <a:lnTo>
                  <a:pt x="18624" y="8704"/>
                </a:lnTo>
                <a:lnTo>
                  <a:pt x="21600" y="10800"/>
                </a:lnTo>
                <a:lnTo>
                  <a:pt x="18624" y="12896"/>
                </a:lnTo>
                <a:lnTo>
                  <a:pt x="20153" y="16200"/>
                </a:lnTo>
                <a:lnTo>
                  <a:pt x="16528" y="16528"/>
                </a:lnTo>
                <a:lnTo>
                  <a:pt x="16200" y="20153"/>
                </a:lnTo>
                <a:lnTo>
                  <a:pt x="12896" y="18624"/>
                </a:lnTo>
                <a:lnTo>
                  <a:pt x="10800" y="21600"/>
                </a:lnTo>
                <a:lnTo>
                  <a:pt x="8704" y="18624"/>
                </a:lnTo>
                <a:lnTo>
                  <a:pt x="5400" y="20153"/>
                </a:lnTo>
                <a:lnTo>
                  <a:pt x="5072" y="16528"/>
                </a:lnTo>
                <a:lnTo>
                  <a:pt x="1447" y="16200"/>
                </a:lnTo>
                <a:lnTo>
                  <a:pt x="2976" y="12896"/>
                </a:lnTo>
                <a:lnTo>
                  <a:pt x="0" y="10800"/>
                </a:lnTo>
                <a:lnTo>
                  <a:pt x="2976" y="8704"/>
                </a:lnTo>
                <a:lnTo>
                  <a:pt x="1447" y="5400"/>
                </a:lnTo>
                <a:lnTo>
                  <a:pt x="5072" y="5072"/>
                </a:lnTo>
                <a:lnTo>
                  <a:pt x="5400" y="1447"/>
                </a:lnTo>
                <a:lnTo>
                  <a:pt x="8704" y="2976"/>
                </a:lnTo>
                <a:close/>
              </a:path>
            </a:pathLst>
          </a:custGeom>
          <a:solidFill>
            <a:srgbClr val="FFFF00"/>
          </a:solidFill>
          <a:ln w="6350" cap="flat" cmpd="sng">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6151" name="AutoShape 7"/>
          <p:cNvSpPr>
            <a:spLocks/>
          </p:cNvSpPr>
          <p:nvPr/>
        </p:nvSpPr>
        <p:spPr bwMode="auto">
          <a:xfrm>
            <a:off x="9509125" y="731838"/>
            <a:ext cx="188913" cy="18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12896" y="2976"/>
                </a:lnTo>
                <a:lnTo>
                  <a:pt x="16200" y="1447"/>
                </a:lnTo>
                <a:lnTo>
                  <a:pt x="16528" y="5072"/>
                </a:lnTo>
                <a:lnTo>
                  <a:pt x="20153" y="5400"/>
                </a:lnTo>
                <a:lnTo>
                  <a:pt x="18624" y="8704"/>
                </a:lnTo>
                <a:lnTo>
                  <a:pt x="21600" y="10800"/>
                </a:lnTo>
                <a:lnTo>
                  <a:pt x="18624" y="12896"/>
                </a:lnTo>
                <a:lnTo>
                  <a:pt x="20153" y="16200"/>
                </a:lnTo>
                <a:lnTo>
                  <a:pt x="16528" y="16528"/>
                </a:lnTo>
                <a:lnTo>
                  <a:pt x="16200" y="20153"/>
                </a:lnTo>
                <a:lnTo>
                  <a:pt x="12896" y="18624"/>
                </a:lnTo>
                <a:lnTo>
                  <a:pt x="10800" y="21600"/>
                </a:lnTo>
                <a:lnTo>
                  <a:pt x="8704" y="18624"/>
                </a:lnTo>
                <a:lnTo>
                  <a:pt x="5400" y="20153"/>
                </a:lnTo>
                <a:lnTo>
                  <a:pt x="5072" y="16528"/>
                </a:lnTo>
                <a:lnTo>
                  <a:pt x="1447" y="16200"/>
                </a:lnTo>
                <a:lnTo>
                  <a:pt x="2976" y="12896"/>
                </a:lnTo>
                <a:lnTo>
                  <a:pt x="0" y="10800"/>
                </a:lnTo>
                <a:lnTo>
                  <a:pt x="2976" y="8704"/>
                </a:lnTo>
                <a:lnTo>
                  <a:pt x="1447" y="5400"/>
                </a:lnTo>
                <a:lnTo>
                  <a:pt x="5072" y="5072"/>
                </a:lnTo>
                <a:lnTo>
                  <a:pt x="5400" y="1447"/>
                </a:lnTo>
                <a:lnTo>
                  <a:pt x="8704" y="2976"/>
                </a:lnTo>
                <a:close/>
              </a:path>
            </a:pathLst>
          </a:custGeom>
          <a:solidFill>
            <a:srgbClr val="FFC000"/>
          </a:solidFill>
          <a:ln w="6350" cap="flat" cmpd="sng">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6152" name="Oval 8"/>
          <p:cNvSpPr>
            <a:spLocks/>
          </p:cNvSpPr>
          <p:nvPr/>
        </p:nvSpPr>
        <p:spPr bwMode="auto">
          <a:xfrm>
            <a:off x="8291513" y="1022350"/>
            <a:ext cx="155575" cy="163513"/>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53" name="Oval 9"/>
          <p:cNvSpPr>
            <a:spLocks/>
          </p:cNvSpPr>
          <p:nvPr/>
        </p:nvSpPr>
        <p:spPr bwMode="auto">
          <a:xfrm>
            <a:off x="9172575" y="723900"/>
            <a:ext cx="155575"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54" name="Oval 10"/>
          <p:cNvSpPr>
            <a:spLocks/>
          </p:cNvSpPr>
          <p:nvPr/>
        </p:nvSpPr>
        <p:spPr bwMode="auto">
          <a:xfrm>
            <a:off x="7961313" y="1930400"/>
            <a:ext cx="153987"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55" name="Oval 11"/>
          <p:cNvSpPr>
            <a:spLocks/>
          </p:cNvSpPr>
          <p:nvPr/>
        </p:nvSpPr>
        <p:spPr bwMode="auto">
          <a:xfrm>
            <a:off x="9701213" y="1673225"/>
            <a:ext cx="153987" cy="165100"/>
          </a:xfrm>
          <a:prstGeom prst="ellipse">
            <a:avLst/>
          </a:prstGeom>
          <a:solidFill>
            <a:srgbClr val="FFFF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56" name="Oval 12"/>
          <p:cNvSpPr>
            <a:spLocks/>
          </p:cNvSpPr>
          <p:nvPr/>
        </p:nvSpPr>
        <p:spPr bwMode="auto">
          <a:xfrm>
            <a:off x="10036175" y="1289050"/>
            <a:ext cx="155575" cy="165100"/>
          </a:xfrm>
          <a:prstGeom prst="ellipse">
            <a:avLst/>
          </a:prstGeom>
          <a:solidFill>
            <a:srgbClr val="FFFF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57" name="Oval 13"/>
          <p:cNvSpPr>
            <a:spLocks/>
          </p:cNvSpPr>
          <p:nvPr/>
        </p:nvSpPr>
        <p:spPr bwMode="auto">
          <a:xfrm>
            <a:off x="10658475" y="1185863"/>
            <a:ext cx="155575" cy="165100"/>
          </a:xfrm>
          <a:prstGeom prst="ellipse">
            <a:avLst/>
          </a:prstGeom>
          <a:solidFill>
            <a:srgbClr val="FFFF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58" name="Oval 14"/>
          <p:cNvSpPr>
            <a:spLocks/>
          </p:cNvSpPr>
          <p:nvPr/>
        </p:nvSpPr>
        <p:spPr bwMode="auto">
          <a:xfrm>
            <a:off x="8916988" y="1828800"/>
            <a:ext cx="155575"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59" name="Oval 15"/>
          <p:cNvSpPr>
            <a:spLocks/>
          </p:cNvSpPr>
          <p:nvPr/>
        </p:nvSpPr>
        <p:spPr bwMode="auto">
          <a:xfrm>
            <a:off x="9448800" y="1130300"/>
            <a:ext cx="153988" cy="163513"/>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60" name="Oval 16"/>
          <p:cNvSpPr>
            <a:spLocks/>
          </p:cNvSpPr>
          <p:nvPr/>
        </p:nvSpPr>
        <p:spPr bwMode="auto">
          <a:xfrm>
            <a:off x="8916988" y="1057275"/>
            <a:ext cx="155575"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61" name="Oval 17"/>
          <p:cNvSpPr>
            <a:spLocks/>
          </p:cNvSpPr>
          <p:nvPr/>
        </p:nvSpPr>
        <p:spPr bwMode="auto">
          <a:xfrm>
            <a:off x="9323388" y="1533525"/>
            <a:ext cx="153987" cy="165100"/>
          </a:xfrm>
          <a:prstGeom prst="ellipse">
            <a:avLst/>
          </a:pr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grpSp>
        <p:nvGrpSpPr>
          <p:cNvPr id="6162" name="Group 18"/>
          <p:cNvGrpSpPr>
            <a:grpSpLocks/>
          </p:cNvGrpSpPr>
          <p:nvPr/>
        </p:nvGrpSpPr>
        <p:grpSpPr bwMode="auto">
          <a:xfrm>
            <a:off x="8364538" y="1222375"/>
            <a:ext cx="66675" cy="93663"/>
            <a:chOff x="0" y="-1"/>
            <a:chExt cx="66764" cy="93917"/>
          </a:xfrm>
        </p:grpSpPr>
        <p:pic>
          <p:nvPicPr>
            <p:cNvPr id="6163" name="Picture 19" descr="image3.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66764" cy="93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64" name="Picture 20" descr="image1.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787" y="28285"/>
              <a:ext cx="25279" cy="37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165" name="Line 21"/>
          <p:cNvSpPr>
            <a:spLocks noChangeShapeType="1"/>
          </p:cNvSpPr>
          <p:nvPr/>
        </p:nvSpPr>
        <p:spPr bwMode="auto">
          <a:xfrm>
            <a:off x="8693150" y="714375"/>
            <a:ext cx="20638" cy="1638300"/>
          </a:xfrm>
          <a:prstGeom prst="line">
            <a:avLst/>
          </a:prstGeom>
          <a:noFill/>
          <a:ln w="6350" cap="flat" cmpd="sng">
            <a:solidFill>
              <a:srgbClr val="000000"/>
            </a:solidFill>
            <a:prstDash val="lg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6" name="Line 22"/>
          <p:cNvSpPr>
            <a:spLocks noChangeShapeType="1"/>
          </p:cNvSpPr>
          <p:nvPr/>
        </p:nvSpPr>
        <p:spPr bwMode="auto">
          <a:xfrm>
            <a:off x="10567988" y="693738"/>
            <a:ext cx="20637" cy="1638300"/>
          </a:xfrm>
          <a:prstGeom prst="line">
            <a:avLst/>
          </a:prstGeom>
          <a:noFill/>
          <a:ln w="6350" cap="flat" cmpd="sng">
            <a:solidFill>
              <a:srgbClr val="000000"/>
            </a:solidFill>
            <a:prstDash val="lg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7" name="Rectangle 23"/>
          <p:cNvSpPr>
            <a:spLocks/>
          </p:cNvSpPr>
          <p:nvPr/>
        </p:nvSpPr>
        <p:spPr bwMode="auto">
          <a:xfrm>
            <a:off x="3443288" y="234950"/>
            <a:ext cx="5303837"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ctr"/>
            <a:r>
              <a:rPr lang="it-IT" altLang="it-IT" sz="2400" b="1">
                <a:solidFill>
                  <a:srgbClr val="FF0000"/>
                </a:solidFill>
              </a:rPr>
              <a:t>GAME</a:t>
            </a:r>
            <a:r>
              <a:rPr lang="it-IT" altLang="it-IT" b="1">
                <a:solidFill>
                  <a:srgbClr val="FF0000"/>
                </a:solidFill>
              </a:rPr>
              <a:t> </a:t>
            </a:r>
            <a:r>
              <a:rPr lang="it-IT" altLang="it-IT" sz="2400" b="1">
                <a:solidFill>
                  <a:srgbClr val="FF0000"/>
                </a:solidFill>
              </a:rPr>
              <a:t>FORM</a:t>
            </a:r>
          </a:p>
        </p:txBody>
      </p:sp>
      <p:sp>
        <p:nvSpPr>
          <p:cNvPr id="6168" name="AutoShape 24"/>
          <p:cNvSpPr>
            <a:spLocks/>
          </p:cNvSpPr>
          <p:nvPr/>
        </p:nvSpPr>
        <p:spPr bwMode="auto">
          <a:xfrm>
            <a:off x="8213725" y="6421438"/>
            <a:ext cx="150813"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6169" name="AutoShape 25"/>
          <p:cNvSpPr>
            <a:spLocks/>
          </p:cNvSpPr>
          <p:nvPr/>
        </p:nvSpPr>
        <p:spPr bwMode="auto">
          <a:xfrm>
            <a:off x="8213725" y="6099175"/>
            <a:ext cx="150813"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6170" name="AutoShape 26"/>
          <p:cNvSpPr>
            <a:spLocks/>
          </p:cNvSpPr>
          <p:nvPr/>
        </p:nvSpPr>
        <p:spPr bwMode="auto">
          <a:xfrm>
            <a:off x="8213725" y="5745163"/>
            <a:ext cx="150813"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6171" name="AutoShape 27"/>
          <p:cNvSpPr>
            <a:spLocks/>
          </p:cNvSpPr>
          <p:nvPr/>
        </p:nvSpPr>
        <p:spPr bwMode="auto">
          <a:xfrm>
            <a:off x="8220075" y="5449888"/>
            <a:ext cx="150813"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6172" name="AutoShape 28"/>
          <p:cNvSpPr>
            <a:spLocks/>
          </p:cNvSpPr>
          <p:nvPr/>
        </p:nvSpPr>
        <p:spPr bwMode="auto">
          <a:xfrm>
            <a:off x="10737850" y="6442075"/>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6173" name="AutoShape 29"/>
          <p:cNvSpPr>
            <a:spLocks/>
          </p:cNvSpPr>
          <p:nvPr/>
        </p:nvSpPr>
        <p:spPr bwMode="auto">
          <a:xfrm>
            <a:off x="10737850" y="6096000"/>
            <a:ext cx="152400"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6174" name="AutoShape 30"/>
          <p:cNvSpPr>
            <a:spLocks/>
          </p:cNvSpPr>
          <p:nvPr/>
        </p:nvSpPr>
        <p:spPr bwMode="auto">
          <a:xfrm>
            <a:off x="10737850" y="5745163"/>
            <a:ext cx="152400"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6175" name="AutoShape 31"/>
          <p:cNvSpPr>
            <a:spLocks/>
          </p:cNvSpPr>
          <p:nvPr/>
        </p:nvSpPr>
        <p:spPr bwMode="auto">
          <a:xfrm>
            <a:off x="10737850" y="5449888"/>
            <a:ext cx="152400"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6176" name="Line 32"/>
          <p:cNvSpPr>
            <a:spLocks noChangeShapeType="1"/>
          </p:cNvSpPr>
          <p:nvPr/>
        </p:nvSpPr>
        <p:spPr bwMode="auto">
          <a:xfrm>
            <a:off x="8704263" y="5392738"/>
            <a:ext cx="0" cy="1196975"/>
          </a:xfrm>
          <a:prstGeom prst="line">
            <a:avLst/>
          </a:prstGeom>
          <a:noFill/>
          <a:ln w="6350" cap="flat" cmpd="sng">
            <a:solidFill>
              <a:srgbClr val="000000"/>
            </a:solidFill>
            <a:prstDash val="lg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77" name="Line 33"/>
          <p:cNvSpPr>
            <a:spLocks noChangeShapeType="1"/>
          </p:cNvSpPr>
          <p:nvPr/>
        </p:nvSpPr>
        <p:spPr bwMode="auto">
          <a:xfrm>
            <a:off x="10393363" y="5392738"/>
            <a:ext cx="0" cy="1196975"/>
          </a:xfrm>
          <a:prstGeom prst="line">
            <a:avLst/>
          </a:prstGeom>
          <a:noFill/>
          <a:ln w="6350" cap="flat" cmpd="sng">
            <a:solidFill>
              <a:srgbClr val="000000"/>
            </a:solidFill>
            <a:prstDash val="lg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78" name="Oval 34"/>
          <p:cNvSpPr>
            <a:spLocks/>
          </p:cNvSpPr>
          <p:nvPr/>
        </p:nvSpPr>
        <p:spPr bwMode="auto">
          <a:xfrm>
            <a:off x="8455025" y="5943600"/>
            <a:ext cx="153988"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79" name="Line 35"/>
          <p:cNvSpPr>
            <a:spLocks noChangeShapeType="1"/>
          </p:cNvSpPr>
          <p:nvPr/>
        </p:nvSpPr>
        <p:spPr bwMode="auto">
          <a:xfrm flipH="1" flipV="1">
            <a:off x="9548813" y="5399088"/>
            <a:ext cx="0" cy="1254125"/>
          </a:xfrm>
          <a:prstGeom prst="line">
            <a:avLst/>
          </a:prstGeom>
          <a:noFill/>
          <a:ln w="6350" cap="flat" cmpd="sng">
            <a:solidFill>
              <a:srgbClr val="FF0000"/>
            </a:solidFill>
            <a:prstDash val="dash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0" name="Oval 36"/>
          <p:cNvSpPr>
            <a:spLocks/>
          </p:cNvSpPr>
          <p:nvPr/>
        </p:nvSpPr>
        <p:spPr bwMode="auto">
          <a:xfrm>
            <a:off x="9959975" y="6350000"/>
            <a:ext cx="153988"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81" name="Oval 37"/>
          <p:cNvSpPr>
            <a:spLocks/>
          </p:cNvSpPr>
          <p:nvPr/>
        </p:nvSpPr>
        <p:spPr bwMode="auto">
          <a:xfrm>
            <a:off x="9701213" y="5913438"/>
            <a:ext cx="153987"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82" name="Oval 38"/>
          <p:cNvSpPr>
            <a:spLocks/>
          </p:cNvSpPr>
          <p:nvPr/>
        </p:nvSpPr>
        <p:spPr bwMode="auto">
          <a:xfrm>
            <a:off x="10044113" y="5597525"/>
            <a:ext cx="153987"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83" name="Oval 39"/>
          <p:cNvSpPr>
            <a:spLocks/>
          </p:cNvSpPr>
          <p:nvPr/>
        </p:nvSpPr>
        <p:spPr bwMode="auto">
          <a:xfrm>
            <a:off x="10504488" y="5922963"/>
            <a:ext cx="153987"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84" name="Oval 40"/>
          <p:cNvSpPr>
            <a:spLocks/>
          </p:cNvSpPr>
          <p:nvPr/>
        </p:nvSpPr>
        <p:spPr bwMode="auto">
          <a:xfrm>
            <a:off x="8913813" y="5908675"/>
            <a:ext cx="155575"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85" name="Oval 41"/>
          <p:cNvSpPr>
            <a:spLocks/>
          </p:cNvSpPr>
          <p:nvPr/>
        </p:nvSpPr>
        <p:spPr bwMode="auto">
          <a:xfrm>
            <a:off x="9250363" y="6286500"/>
            <a:ext cx="153987"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86" name="Oval 42"/>
          <p:cNvSpPr>
            <a:spLocks/>
          </p:cNvSpPr>
          <p:nvPr/>
        </p:nvSpPr>
        <p:spPr bwMode="auto">
          <a:xfrm>
            <a:off x="9277350" y="5594350"/>
            <a:ext cx="153988" cy="163513"/>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grpSp>
        <p:nvGrpSpPr>
          <p:cNvPr id="6187" name="Group 43"/>
          <p:cNvGrpSpPr>
            <a:grpSpLocks/>
          </p:cNvGrpSpPr>
          <p:nvPr/>
        </p:nvGrpSpPr>
        <p:grpSpPr bwMode="auto">
          <a:xfrm>
            <a:off x="9599613" y="5842000"/>
            <a:ext cx="66675" cy="93663"/>
            <a:chOff x="0" y="-1"/>
            <a:chExt cx="66764" cy="93917"/>
          </a:xfrm>
        </p:grpSpPr>
        <p:pic>
          <p:nvPicPr>
            <p:cNvPr id="6188" name="Picture 44" descr="image3.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66764" cy="93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89" name="Picture 45" descr="image1.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787" y="28285"/>
              <a:ext cx="25279" cy="37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190" name="Rectangle 46"/>
          <p:cNvSpPr>
            <a:spLocks/>
          </p:cNvSpPr>
          <p:nvPr/>
        </p:nvSpPr>
        <p:spPr bwMode="auto">
          <a:xfrm>
            <a:off x="463550" y="693738"/>
            <a:ext cx="6713538"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b="1"/>
              <a:t>5. 3 TEAMS IN A MATCH</a:t>
            </a:r>
          </a:p>
          <a:p>
            <a:r>
              <a:rPr lang="it-IT" altLang="it-IT" sz="1600"/>
              <a:t>There are 3 teams, each one with a goal and a goalkeeper. Each team has to defend his goal but can score to other two goals. There is a player (the red one) who plays always with the team with the ball.</a:t>
            </a:r>
          </a:p>
        </p:txBody>
      </p:sp>
      <p:sp>
        <p:nvSpPr>
          <p:cNvPr id="6191" name="Rectangle 47"/>
          <p:cNvSpPr>
            <a:spLocks/>
          </p:cNvSpPr>
          <p:nvPr/>
        </p:nvSpPr>
        <p:spPr bwMode="auto">
          <a:xfrm>
            <a:off x="463550" y="3741738"/>
            <a:ext cx="6297613" cy="1322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b="1"/>
              <a:t>6. 4 vs 4</a:t>
            </a:r>
          </a:p>
          <a:p>
            <a:r>
              <a:rPr lang="it-IT" altLang="it-IT" sz="1600"/>
              <a:t>There are two teams: one player of each team has to play behind a line. The teams to score have to pass the ball to these two player. Who passes the ball to the player behind the line, changes position with him.</a:t>
            </a:r>
          </a:p>
        </p:txBody>
      </p:sp>
      <p:grpSp>
        <p:nvGrpSpPr>
          <p:cNvPr id="6192" name="Group 48"/>
          <p:cNvGrpSpPr>
            <a:grpSpLocks/>
          </p:cNvGrpSpPr>
          <p:nvPr/>
        </p:nvGrpSpPr>
        <p:grpSpPr bwMode="auto">
          <a:xfrm>
            <a:off x="474663" y="6500813"/>
            <a:ext cx="933450" cy="204787"/>
            <a:chOff x="0" y="-1"/>
            <a:chExt cx="932800" cy="205742"/>
          </a:xfrm>
        </p:grpSpPr>
        <p:sp>
          <p:nvSpPr>
            <p:cNvPr id="6193" name="Rectangle 49"/>
            <p:cNvSpPr>
              <a:spLocks/>
            </p:cNvSpPr>
            <p:nvPr/>
          </p:nvSpPr>
          <p:spPr bwMode="auto">
            <a:xfrm>
              <a:off x="174975" y="0"/>
              <a:ext cx="757825" cy="205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Carolina Pelazza</a:t>
              </a:r>
            </a:p>
          </p:txBody>
        </p:sp>
        <p:pic>
          <p:nvPicPr>
            <p:cNvPr id="6194" name="Picture 50"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145354276"/>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407988"/>
            <a:ext cx="4487863" cy="6348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0" name="Rectangle 2"/>
          <p:cNvSpPr>
            <a:spLocks/>
          </p:cNvSpPr>
          <p:nvPr/>
        </p:nvSpPr>
        <p:spPr bwMode="auto">
          <a:xfrm>
            <a:off x="4221163" y="34925"/>
            <a:ext cx="3748087"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ctr"/>
            <a:r>
              <a:rPr lang="it-IT" altLang="it-IT" sz="2400" b="1">
                <a:solidFill>
                  <a:srgbClr val="FF0000"/>
                </a:solidFill>
              </a:rPr>
              <a:t> GAME PHASE</a:t>
            </a:r>
          </a:p>
        </p:txBody>
      </p:sp>
      <p:sp>
        <p:nvSpPr>
          <p:cNvPr id="7171" name="Oval 3"/>
          <p:cNvSpPr>
            <a:spLocks/>
          </p:cNvSpPr>
          <p:nvPr/>
        </p:nvSpPr>
        <p:spPr bwMode="auto">
          <a:xfrm>
            <a:off x="7851775" y="4484688"/>
            <a:ext cx="153988"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7172" name="Oval 4"/>
          <p:cNvSpPr>
            <a:spLocks/>
          </p:cNvSpPr>
          <p:nvPr/>
        </p:nvSpPr>
        <p:spPr bwMode="auto">
          <a:xfrm>
            <a:off x="8789988" y="5337175"/>
            <a:ext cx="153987" cy="163513"/>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7173" name="Oval 5"/>
          <p:cNvSpPr>
            <a:spLocks/>
          </p:cNvSpPr>
          <p:nvPr/>
        </p:nvSpPr>
        <p:spPr bwMode="auto">
          <a:xfrm>
            <a:off x="10634663" y="5849938"/>
            <a:ext cx="155575" cy="163512"/>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7174" name="Oval 6"/>
          <p:cNvSpPr>
            <a:spLocks/>
          </p:cNvSpPr>
          <p:nvPr/>
        </p:nvSpPr>
        <p:spPr bwMode="auto">
          <a:xfrm>
            <a:off x="11563350" y="4649788"/>
            <a:ext cx="153988" cy="163512"/>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7175" name="Oval 7"/>
          <p:cNvSpPr>
            <a:spLocks/>
          </p:cNvSpPr>
          <p:nvPr/>
        </p:nvSpPr>
        <p:spPr bwMode="auto">
          <a:xfrm>
            <a:off x="11453813" y="2436813"/>
            <a:ext cx="153987"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7176" name="Oval 8"/>
          <p:cNvSpPr>
            <a:spLocks/>
          </p:cNvSpPr>
          <p:nvPr/>
        </p:nvSpPr>
        <p:spPr bwMode="auto">
          <a:xfrm>
            <a:off x="10582275" y="1295400"/>
            <a:ext cx="153988" cy="163513"/>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7177" name="Oval 9"/>
          <p:cNvSpPr>
            <a:spLocks/>
          </p:cNvSpPr>
          <p:nvPr/>
        </p:nvSpPr>
        <p:spPr bwMode="auto">
          <a:xfrm>
            <a:off x="8943975" y="1565275"/>
            <a:ext cx="153988"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7178" name="Oval 10"/>
          <p:cNvSpPr>
            <a:spLocks/>
          </p:cNvSpPr>
          <p:nvPr/>
        </p:nvSpPr>
        <p:spPr bwMode="auto">
          <a:xfrm>
            <a:off x="7927975" y="2363788"/>
            <a:ext cx="155575"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pic>
        <p:nvPicPr>
          <p:cNvPr id="7179" name="Picture 11" descr="image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1488" y="3352800"/>
            <a:ext cx="238125"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80" name="AutoShape 12"/>
          <p:cNvSpPr>
            <a:spLocks/>
          </p:cNvSpPr>
          <p:nvPr/>
        </p:nvSpPr>
        <p:spPr bwMode="auto">
          <a:xfrm>
            <a:off x="7786688" y="3352800"/>
            <a:ext cx="150812"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7181" name="AutoShape 13"/>
          <p:cNvSpPr>
            <a:spLocks/>
          </p:cNvSpPr>
          <p:nvPr/>
        </p:nvSpPr>
        <p:spPr bwMode="auto">
          <a:xfrm>
            <a:off x="8466138" y="3352800"/>
            <a:ext cx="152400"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7182" name="AutoShape 14"/>
          <p:cNvSpPr>
            <a:spLocks/>
          </p:cNvSpPr>
          <p:nvPr/>
        </p:nvSpPr>
        <p:spPr bwMode="auto">
          <a:xfrm>
            <a:off x="10312400" y="3352800"/>
            <a:ext cx="150813"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7183" name="AutoShape 15"/>
          <p:cNvSpPr>
            <a:spLocks/>
          </p:cNvSpPr>
          <p:nvPr/>
        </p:nvSpPr>
        <p:spPr bwMode="auto">
          <a:xfrm>
            <a:off x="11064875" y="3354388"/>
            <a:ext cx="150813"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7184" name="AutoShape 16"/>
          <p:cNvSpPr>
            <a:spLocks/>
          </p:cNvSpPr>
          <p:nvPr/>
        </p:nvSpPr>
        <p:spPr bwMode="auto">
          <a:xfrm>
            <a:off x="11717338" y="3354388"/>
            <a:ext cx="152400"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7185" name="Oval 17"/>
          <p:cNvSpPr>
            <a:spLocks/>
          </p:cNvSpPr>
          <p:nvPr/>
        </p:nvSpPr>
        <p:spPr bwMode="auto">
          <a:xfrm>
            <a:off x="9874250" y="2973388"/>
            <a:ext cx="185738"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7186" name="Oval 18"/>
          <p:cNvSpPr>
            <a:spLocks/>
          </p:cNvSpPr>
          <p:nvPr/>
        </p:nvSpPr>
        <p:spPr bwMode="auto">
          <a:xfrm>
            <a:off x="8083550" y="2973388"/>
            <a:ext cx="185738"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grpSp>
        <p:nvGrpSpPr>
          <p:cNvPr id="7187" name="Group 19"/>
          <p:cNvGrpSpPr>
            <a:grpSpLocks/>
          </p:cNvGrpSpPr>
          <p:nvPr/>
        </p:nvGrpSpPr>
        <p:grpSpPr bwMode="auto">
          <a:xfrm>
            <a:off x="9021763" y="5337175"/>
            <a:ext cx="66675" cy="93663"/>
            <a:chOff x="0" y="-1"/>
            <a:chExt cx="66764" cy="93917"/>
          </a:xfrm>
        </p:grpSpPr>
        <p:pic>
          <p:nvPicPr>
            <p:cNvPr id="7188" name="Picture 20" descr="image3.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66764" cy="93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89" name="Picture 21" descr="image1.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787" y="28285"/>
              <a:ext cx="25279" cy="37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190" name="Line 22"/>
          <p:cNvSpPr>
            <a:spLocks noChangeShapeType="1"/>
          </p:cNvSpPr>
          <p:nvPr/>
        </p:nvSpPr>
        <p:spPr bwMode="auto">
          <a:xfrm>
            <a:off x="9088438" y="5383213"/>
            <a:ext cx="1493837" cy="466725"/>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1" name="Line 23"/>
          <p:cNvSpPr>
            <a:spLocks noChangeShapeType="1"/>
          </p:cNvSpPr>
          <p:nvPr/>
        </p:nvSpPr>
        <p:spPr bwMode="auto">
          <a:xfrm flipV="1">
            <a:off x="10790238" y="4813300"/>
            <a:ext cx="739775" cy="990600"/>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2" name="Line 24"/>
          <p:cNvSpPr>
            <a:spLocks noChangeShapeType="1"/>
          </p:cNvSpPr>
          <p:nvPr/>
        </p:nvSpPr>
        <p:spPr bwMode="auto">
          <a:xfrm flipH="1" flipV="1">
            <a:off x="11563350" y="2671763"/>
            <a:ext cx="77788" cy="1895475"/>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3" name="Line 25"/>
          <p:cNvSpPr>
            <a:spLocks noChangeShapeType="1"/>
          </p:cNvSpPr>
          <p:nvPr/>
        </p:nvSpPr>
        <p:spPr bwMode="auto">
          <a:xfrm flipH="1" flipV="1">
            <a:off x="9097963" y="1730375"/>
            <a:ext cx="2355850" cy="633413"/>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4" name="Line 26"/>
          <p:cNvSpPr>
            <a:spLocks noChangeShapeType="1"/>
          </p:cNvSpPr>
          <p:nvPr/>
        </p:nvSpPr>
        <p:spPr bwMode="auto">
          <a:xfrm flipH="1">
            <a:off x="8083550" y="1730375"/>
            <a:ext cx="860425" cy="633413"/>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5" name="Line 27"/>
          <p:cNvSpPr>
            <a:spLocks noChangeShapeType="1"/>
          </p:cNvSpPr>
          <p:nvPr/>
        </p:nvSpPr>
        <p:spPr bwMode="auto">
          <a:xfrm flipV="1">
            <a:off x="8269288" y="3055938"/>
            <a:ext cx="1565275" cy="0"/>
          </a:xfrm>
          <a:prstGeom prst="line">
            <a:avLst/>
          </a:prstGeom>
          <a:noFill/>
          <a:ln w="6350" cap="flat" cmpd="sng">
            <a:solidFill>
              <a:srgbClr val="00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6" name="Line 28"/>
          <p:cNvSpPr>
            <a:spLocks noChangeShapeType="1"/>
          </p:cNvSpPr>
          <p:nvPr/>
        </p:nvSpPr>
        <p:spPr bwMode="auto">
          <a:xfrm>
            <a:off x="10059988" y="3055938"/>
            <a:ext cx="1503362" cy="0"/>
          </a:xfrm>
          <a:prstGeom prst="line">
            <a:avLst/>
          </a:prstGeom>
          <a:noFill/>
          <a:ln w="6350" cap="flat" cmpd="sng">
            <a:solidFill>
              <a:srgbClr val="00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7" name="Rectangle 29"/>
          <p:cNvSpPr>
            <a:spLocks/>
          </p:cNvSpPr>
          <p:nvPr/>
        </p:nvSpPr>
        <p:spPr bwMode="auto">
          <a:xfrm>
            <a:off x="476250" y="655638"/>
            <a:ext cx="5619750" cy="156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b="1"/>
              <a:t>7. DIFENSE MIRROR</a:t>
            </a:r>
          </a:p>
          <a:p>
            <a:r>
              <a:rPr lang="it-IT" altLang="it-IT" sz="1600"/>
              <a:t>There are two difenses of four player each ones. The aim of the exercise is passing the ball in one of three goals in the middle of the field to the other difense. There are two player who have to close the goals moving from left to right and from right to left.</a:t>
            </a:r>
          </a:p>
        </p:txBody>
      </p:sp>
      <p:grpSp>
        <p:nvGrpSpPr>
          <p:cNvPr id="7198" name="Group 30"/>
          <p:cNvGrpSpPr>
            <a:grpSpLocks/>
          </p:cNvGrpSpPr>
          <p:nvPr/>
        </p:nvGrpSpPr>
        <p:grpSpPr bwMode="auto">
          <a:xfrm>
            <a:off x="474663" y="6500813"/>
            <a:ext cx="933450" cy="204787"/>
            <a:chOff x="0" y="-1"/>
            <a:chExt cx="932800" cy="205742"/>
          </a:xfrm>
        </p:grpSpPr>
        <p:sp>
          <p:nvSpPr>
            <p:cNvPr id="7199" name="Rectangle 31"/>
            <p:cNvSpPr>
              <a:spLocks/>
            </p:cNvSpPr>
            <p:nvPr/>
          </p:nvSpPr>
          <p:spPr bwMode="auto">
            <a:xfrm>
              <a:off x="174975" y="0"/>
              <a:ext cx="757825" cy="205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Carolina Pelazza</a:t>
              </a:r>
            </a:p>
          </p:txBody>
        </p:sp>
        <p:pic>
          <p:nvPicPr>
            <p:cNvPr id="7200" name="Picture 32"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718883602"/>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3625" y="112713"/>
            <a:ext cx="4487863" cy="6348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4" name="Oval 2"/>
          <p:cNvSpPr>
            <a:spLocks/>
          </p:cNvSpPr>
          <p:nvPr/>
        </p:nvSpPr>
        <p:spPr bwMode="auto">
          <a:xfrm>
            <a:off x="7797800" y="4243388"/>
            <a:ext cx="153988"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8195" name="Oval 3"/>
          <p:cNvSpPr>
            <a:spLocks/>
          </p:cNvSpPr>
          <p:nvPr/>
        </p:nvSpPr>
        <p:spPr bwMode="auto">
          <a:xfrm>
            <a:off x="8853488" y="5143500"/>
            <a:ext cx="153987"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8196" name="Oval 4"/>
          <p:cNvSpPr>
            <a:spLocks/>
          </p:cNvSpPr>
          <p:nvPr/>
        </p:nvSpPr>
        <p:spPr bwMode="auto">
          <a:xfrm>
            <a:off x="10460038" y="5553075"/>
            <a:ext cx="153987"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8197" name="Oval 5"/>
          <p:cNvSpPr>
            <a:spLocks/>
          </p:cNvSpPr>
          <p:nvPr/>
        </p:nvSpPr>
        <p:spPr bwMode="auto">
          <a:xfrm>
            <a:off x="11449050" y="4408488"/>
            <a:ext cx="153988"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8198" name="Oval 6"/>
          <p:cNvSpPr>
            <a:spLocks/>
          </p:cNvSpPr>
          <p:nvPr/>
        </p:nvSpPr>
        <p:spPr bwMode="auto">
          <a:xfrm>
            <a:off x="8589963" y="633413"/>
            <a:ext cx="153987" cy="163512"/>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8199" name="Oval 7"/>
          <p:cNvSpPr>
            <a:spLocks/>
          </p:cNvSpPr>
          <p:nvPr/>
        </p:nvSpPr>
        <p:spPr bwMode="auto">
          <a:xfrm>
            <a:off x="10744200" y="1104900"/>
            <a:ext cx="155575"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8200" name="Oval 8"/>
          <p:cNvSpPr>
            <a:spLocks/>
          </p:cNvSpPr>
          <p:nvPr/>
        </p:nvSpPr>
        <p:spPr bwMode="auto">
          <a:xfrm>
            <a:off x="9247188" y="1509713"/>
            <a:ext cx="153987" cy="163512"/>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8201" name="AutoShape 9"/>
          <p:cNvSpPr>
            <a:spLocks/>
          </p:cNvSpPr>
          <p:nvPr/>
        </p:nvSpPr>
        <p:spPr bwMode="auto">
          <a:xfrm>
            <a:off x="10823575" y="2859088"/>
            <a:ext cx="150813"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8202" name="AutoShape 10"/>
          <p:cNvSpPr>
            <a:spLocks/>
          </p:cNvSpPr>
          <p:nvPr/>
        </p:nvSpPr>
        <p:spPr bwMode="auto">
          <a:xfrm>
            <a:off x="11450638" y="2863850"/>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8203" name="AutoShape 11"/>
          <p:cNvSpPr>
            <a:spLocks/>
          </p:cNvSpPr>
          <p:nvPr/>
        </p:nvSpPr>
        <p:spPr bwMode="auto">
          <a:xfrm>
            <a:off x="9947275" y="2859088"/>
            <a:ext cx="152400"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8204" name="AutoShape 12"/>
          <p:cNvSpPr>
            <a:spLocks/>
          </p:cNvSpPr>
          <p:nvPr/>
        </p:nvSpPr>
        <p:spPr bwMode="auto">
          <a:xfrm>
            <a:off x="9170988" y="2863850"/>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8205" name="AutoShape 13"/>
          <p:cNvSpPr>
            <a:spLocks/>
          </p:cNvSpPr>
          <p:nvPr/>
        </p:nvSpPr>
        <p:spPr bwMode="auto">
          <a:xfrm>
            <a:off x="8296275" y="2863850"/>
            <a:ext cx="150813"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8206" name="AutoShape 14"/>
          <p:cNvSpPr>
            <a:spLocks/>
          </p:cNvSpPr>
          <p:nvPr/>
        </p:nvSpPr>
        <p:spPr bwMode="auto">
          <a:xfrm>
            <a:off x="7691438" y="2863850"/>
            <a:ext cx="150812"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grpSp>
        <p:nvGrpSpPr>
          <p:cNvPr id="8207" name="Group 15"/>
          <p:cNvGrpSpPr>
            <a:grpSpLocks/>
          </p:cNvGrpSpPr>
          <p:nvPr/>
        </p:nvGrpSpPr>
        <p:grpSpPr bwMode="auto">
          <a:xfrm>
            <a:off x="9072563" y="5135563"/>
            <a:ext cx="66675" cy="93662"/>
            <a:chOff x="0" y="-1"/>
            <a:chExt cx="66764" cy="93917"/>
          </a:xfrm>
        </p:grpSpPr>
        <p:pic>
          <p:nvPicPr>
            <p:cNvPr id="8208" name="Picture 16"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6764" cy="93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09" name="Picture 17"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87" y="28285"/>
              <a:ext cx="25279" cy="37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210" name="Oval 18"/>
          <p:cNvSpPr>
            <a:spLocks/>
          </p:cNvSpPr>
          <p:nvPr/>
        </p:nvSpPr>
        <p:spPr bwMode="auto">
          <a:xfrm>
            <a:off x="7935913" y="2522538"/>
            <a:ext cx="187325"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8211" name="Oval 19"/>
          <p:cNvSpPr>
            <a:spLocks/>
          </p:cNvSpPr>
          <p:nvPr/>
        </p:nvSpPr>
        <p:spPr bwMode="auto">
          <a:xfrm>
            <a:off x="9502775" y="2522538"/>
            <a:ext cx="153988"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8212" name="Line 20"/>
          <p:cNvSpPr>
            <a:spLocks noChangeShapeType="1"/>
          </p:cNvSpPr>
          <p:nvPr/>
        </p:nvSpPr>
        <p:spPr bwMode="auto">
          <a:xfrm>
            <a:off x="9170988" y="5162550"/>
            <a:ext cx="1289050" cy="390525"/>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3" name="Line 21"/>
          <p:cNvSpPr>
            <a:spLocks noChangeShapeType="1"/>
          </p:cNvSpPr>
          <p:nvPr/>
        </p:nvSpPr>
        <p:spPr bwMode="auto">
          <a:xfrm flipV="1">
            <a:off x="10614025" y="4573588"/>
            <a:ext cx="835025" cy="979487"/>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4" name="Line 22"/>
          <p:cNvSpPr>
            <a:spLocks noChangeShapeType="1"/>
          </p:cNvSpPr>
          <p:nvPr/>
        </p:nvSpPr>
        <p:spPr bwMode="auto">
          <a:xfrm flipH="1" flipV="1">
            <a:off x="11320463" y="1104900"/>
            <a:ext cx="128587" cy="3221038"/>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5" name="AutoShape 23"/>
          <p:cNvSpPr>
            <a:spLocks/>
          </p:cNvSpPr>
          <p:nvPr/>
        </p:nvSpPr>
        <p:spPr bwMode="auto">
          <a:xfrm>
            <a:off x="10160000" y="565150"/>
            <a:ext cx="1276350" cy="630238"/>
          </a:xfrm>
          <a:custGeom>
            <a:avLst/>
            <a:gdLst>
              <a:gd name="T0" fmla="+- 0 10864 128"/>
              <a:gd name="T1" fmla="*/ T0 w 21472"/>
              <a:gd name="T2" fmla="*/ 10599 h 21198"/>
              <a:gd name="T3" fmla="+- 0 10864 128"/>
              <a:gd name="T4" fmla="*/ T3 w 21472"/>
              <a:gd name="T5" fmla="*/ 10599 h 21198"/>
              <a:gd name="T6" fmla="+- 0 10864 128"/>
              <a:gd name="T7" fmla="*/ T6 w 21472"/>
              <a:gd name="T8" fmla="*/ 10599 h 21198"/>
              <a:gd name="T9" fmla="+- 0 10864 128"/>
              <a:gd name="T10" fmla="*/ T9 w 21472"/>
              <a:gd name="T11" fmla="*/ 10599 h 21198"/>
            </a:gdLst>
            <a:ahLst/>
            <a:cxnLst>
              <a:cxn ang="0">
                <a:pos x="T1" y="T2"/>
              </a:cxn>
              <a:cxn ang="0">
                <a:pos x="T4" y="T5"/>
              </a:cxn>
              <a:cxn ang="0">
                <a:pos x="T7" y="T8"/>
              </a:cxn>
              <a:cxn ang="0">
                <a:pos x="T10" y="T11"/>
              </a:cxn>
            </a:cxnLst>
            <a:rect l="0" t="0" r="r" b="b"/>
            <a:pathLst>
              <a:path w="21472" h="21198">
                <a:moveTo>
                  <a:pt x="8469" y="20805"/>
                </a:moveTo>
                <a:cubicBezTo>
                  <a:pt x="6247" y="21203"/>
                  <a:pt x="4026" y="21600"/>
                  <a:pt x="2617" y="20372"/>
                </a:cubicBezTo>
                <a:cubicBezTo>
                  <a:pt x="1208" y="19144"/>
                  <a:pt x="161" y="15604"/>
                  <a:pt x="16" y="13437"/>
                </a:cubicBezTo>
                <a:cubicBezTo>
                  <a:pt x="-128" y="11270"/>
                  <a:pt x="667" y="8886"/>
                  <a:pt x="1750" y="7369"/>
                </a:cubicBezTo>
                <a:cubicBezTo>
                  <a:pt x="2834" y="5852"/>
                  <a:pt x="3231" y="5563"/>
                  <a:pt x="6518" y="4334"/>
                </a:cubicBezTo>
                <a:cubicBezTo>
                  <a:pt x="9805" y="3106"/>
                  <a:pt x="21472" y="0"/>
                  <a:pt x="21472" y="0"/>
                </a:cubicBezTo>
              </a:path>
            </a:pathLst>
          </a:custGeom>
          <a:noFill/>
          <a:ln w="12700" cap="flat" cmpd="sng">
            <a:solidFill>
              <a:srgbClr val="000000"/>
            </a:solidFill>
            <a:prstDash val="dash"/>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8216" name="AutoShape 24"/>
          <p:cNvSpPr>
            <a:spLocks/>
          </p:cNvSpPr>
          <p:nvPr/>
        </p:nvSpPr>
        <p:spPr bwMode="auto">
          <a:xfrm>
            <a:off x="9336088" y="1220788"/>
            <a:ext cx="1301750" cy="490537"/>
          </a:xfrm>
          <a:custGeom>
            <a:avLst/>
            <a:gdLst>
              <a:gd name="T0" fmla="*/ 10800 w 21600"/>
              <a:gd name="T1" fmla="+- 0 10942 285"/>
              <a:gd name="T2" fmla="*/ 10942 h 21315"/>
              <a:gd name="T3" fmla="*/ 10800 w 21600"/>
              <a:gd name="T4" fmla="+- 0 10942 285"/>
              <a:gd name="T5" fmla="*/ 10942 h 21315"/>
              <a:gd name="T6" fmla="*/ 10800 w 21600"/>
              <a:gd name="T7" fmla="+- 0 10942 285"/>
              <a:gd name="T8" fmla="*/ 10942 h 21315"/>
              <a:gd name="T9" fmla="*/ 10800 w 21600"/>
              <a:gd name="T10" fmla="+- 0 10942 285"/>
              <a:gd name="T11" fmla="*/ 10942 h 21315"/>
            </a:gdLst>
            <a:ahLst/>
            <a:cxnLst>
              <a:cxn ang="0">
                <a:pos x="T0" y="T2"/>
              </a:cxn>
              <a:cxn ang="0">
                <a:pos x="T3" y="T5"/>
              </a:cxn>
              <a:cxn ang="0">
                <a:pos x="T6" y="T8"/>
              </a:cxn>
              <a:cxn ang="0">
                <a:pos x="T9" y="T11"/>
              </a:cxn>
            </a:cxnLst>
            <a:rect l="0" t="0" r="r" b="b"/>
            <a:pathLst>
              <a:path w="21600" h="21315">
                <a:moveTo>
                  <a:pt x="0" y="10701"/>
                </a:moveTo>
                <a:cubicBezTo>
                  <a:pt x="535" y="7396"/>
                  <a:pt x="1069" y="4091"/>
                  <a:pt x="1925" y="2322"/>
                </a:cubicBezTo>
                <a:cubicBezTo>
                  <a:pt x="2780" y="553"/>
                  <a:pt x="3743" y="-285"/>
                  <a:pt x="5133" y="87"/>
                </a:cubicBezTo>
                <a:cubicBezTo>
                  <a:pt x="6523" y="460"/>
                  <a:pt x="8412" y="2415"/>
                  <a:pt x="10265" y="4556"/>
                </a:cubicBezTo>
                <a:cubicBezTo>
                  <a:pt x="12119" y="6698"/>
                  <a:pt x="14364" y="10143"/>
                  <a:pt x="16253" y="12936"/>
                </a:cubicBezTo>
                <a:cubicBezTo>
                  <a:pt x="18143" y="15729"/>
                  <a:pt x="19871" y="18522"/>
                  <a:pt x="21600" y="21315"/>
                </a:cubicBezTo>
              </a:path>
            </a:pathLst>
          </a:custGeom>
          <a:noFill/>
          <a:ln w="12700" cap="flat" cmpd="sng">
            <a:solidFill>
              <a:srgbClr val="000000"/>
            </a:solidFill>
            <a:prstDash val="dash"/>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8217" name="AutoShape 25"/>
          <p:cNvSpPr>
            <a:spLocks/>
          </p:cNvSpPr>
          <p:nvPr/>
        </p:nvSpPr>
        <p:spPr bwMode="auto">
          <a:xfrm>
            <a:off x="8756650" y="796925"/>
            <a:ext cx="863600" cy="274638"/>
          </a:xfrm>
          <a:custGeom>
            <a:avLst/>
            <a:gdLst>
              <a:gd name="T0" fmla="*/ 10800 w 21600"/>
              <a:gd name="T1" fmla="*/ 10372 h 20744"/>
              <a:gd name="T2" fmla="*/ 10800 w 21600"/>
              <a:gd name="T3" fmla="*/ 10372 h 20744"/>
              <a:gd name="T4" fmla="*/ 10800 w 21600"/>
              <a:gd name="T5" fmla="*/ 10372 h 20744"/>
              <a:gd name="T6" fmla="*/ 10800 w 21600"/>
              <a:gd name="T7" fmla="*/ 10372 h 20744"/>
            </a:gdLst>
            <a:ahLst/>
            <a:cxnLst>
              <a:cxn ang="0">
                <a:pos x="T0" y="T1"/>
              </a:cxn>
              <a:cxn ang="0">
                <a:pos x="T2" y="T3"/>
              </a:cxn>
              <a:cxn ang="0">
                <a:pos x="T4" y="T5"/>
              </a:cxn>
              <a:cxn ang="0">
                <a:pos x="T6" y="T7"/>
              </a:cxn>
            </a:cxnLst>
            <a:rect l="0" t="0" r="r" b="b"/>
            <a:pathLst>
              <a:path w="21600" h="20744">
                <a:moveTo>
                  <a:pt x="0" y="0"/>
                </a:moveTo>
                <a:cubicBezTo>
                  <a:pt x="376" y="3167"/>
                  <a:pt x="752" y="6334"/>
                  <a:pt x="2901" y="9744"/>
                </a:cubicBezTo>
                <a:cubicBezTo>
                  <a:pt x="5051" y="13155"/>
                  <a:pt x="9779" y="19326"/>
                  <a:pt x="12896" y="20463"/>
                </a:cubicBezTo>
                <a:cubicBezTo>
                  <a:pt x="16012" y="21600"/>
                  <a:pt x="18806" y="19083"/>
                  <a:pt x="21600" y="16565"/>
                </a:cubicBezTo>
              </a:path>
            </a:pathLst>
          </a:custGeom>
          <a:noFill/>
          <a:ln w="12700" cap="flat" cmpd="sng">
            <a:solidFill>
              <a:srgbClr val="000000"/>
            </a:solidFill>
            <a:prstDash val="dash"/>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8218" name="Line 26"/>
          <p:cNvSpPr>
            <a:spLocks noChangeShapeType="1"/>
          </p:cNvSpPr>
          <p:nvPr/>
        </p:nvSpPr>
        <p:spPr bwMode="auto">
          <a:xfrm flipV="1">
            <a:off x="9656763" y="2605088"/>
            <a:ext cx="1520825" cy="0"/>
          </a:xfrm>
          <a:prstGeom prst="line">
            <a:avLst/>
          </a:prstGeom>
          <a:noFill/>
          <a:ln w="635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9" name="Line 27"/>
          <p:cNvSpPr>
            <a:spLocks noChangeShapeType="1"/>
          </p:cNvSpPr>
          <p:nvPr/>
        </p:nvSpPr>
        <p:spPr bwMode="auto">
          <a:xfrm>
            <a:off x="8143875" y="2605088"/>
            <a:ext cx="1257300" cy="0"/>
          </a:xfrm>
          <a:prstGeom prst="line">
            <a:avLst/>
          </a:prstGeom>
          <a:noFill/>
          <a:ln w="635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20" name="Rectangle 28"/>
          <p:cNvSpPr>
            <a:spLocks/>
          </p:cNvSpPr>
          <p:nvPr/>
        </p:nvSpPr>
        <p:spPr bwMode="auto">
          <a:xfrm>
            <a:off x="539750" y="307975"/>
            <a:ext cx="687387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b="1"/>
              <a:t>7b. VARIATION: LEAVING FROM DIFENSE + 3 vs 2</a:t>
            </a:r>
          </a:p>
          <a:p>
            <a:r>
              <a:rPr lang="it-IT" altLang="it-IT" sz="1600"/>
              <a:t>Leaving from defense with the aim to pass the ball in one of three goals. Two players defend the three goals. When the forwards take the ball, they play 3 against 2 defenders to go to score in the goal.</a:t>
            </a:r>
          </a:p>
        </p:txBody>
      </p:sp>
      <p:pic>
        <p:nvPicPr>
          <p:cNvPr id="8221" name="Picture 29" descr="image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80563" y="307975"/>
            <a:ext cx="206375"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222" name="Oval 30"/>
          <p:cNvSpPr>
            <a:spLocks/>
          </p:cNvSpPr>
          <p:nvPr/>
        </p:nvSpPr>
        <p:spPr bwMode="auto">
          <a:xfrm>
            <a:off x="9675813" y="1014413"/>
            <a:ext cx="185737"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8223" name="Oval 31"/>
          <p:cNvSpPr>
            <a:spLocks/>
          </p:cNvSpPr>
          <p:nvPr/>
        </p:nvSpPr>
        <p:spPr bwMode="auto">
          <a:xfrm>
            <a:off x="10558463" y="728663"/>
            <a:ext cx="185737"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grpSp>
        <p:nvGrpSpPr>
          <p:cNvPr id="8224" name="Group 32"/>
          <p:cNvGrpSpPr>
            <a:grpSpLocks/>
          </p:cNvGrpSpPr>
          <p:nvPr/>
        </p:nvGrpSpPr>
        <p:grpSpPr bwMode="auto">
          <a:xfrm>
            <a:off x="474663" y="6500813"/>
            <a:ext cx="933450" cy="204787"/>
            <a:chOff x="0" y="-1"/>
            <a:chExt cx="932800" cy="205742"/>
          </a:xfrm>
        </p:grpSpPr>
        <p:sp>
          <p:nvSpPr>
            <p:cNvPr id="8225" name="Rectangle 33"/>
            <p:cNvSpPr>
              <a:spLocks/>
            </p:cNvSpPr>
            <p:nvPr/>
          </p:nvSpPr>
          <p:spPr bwMode="auto">
            <a:xfrm>
              <a:off x="174975" y="0"/>
              <a:ext cx="757825" cy="205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Carolina Pelazza</a:t>
              </a:r>
            </a:p>
          </p:txBody>
        </p:sp>
        <p:pic>
          <p:nvPicPr>
            <p:cNvPr id="8226" name="Picture 34"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533700792"/>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3625" y="-1588"/>
            <a:ext cx="4487863" cy="6346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18" name="Oval 2"/>
          <p:cNvSpPr>
            <a:spLocks/>
          </p:cNvSpPr>
          <p:nvPr/>
        </p:nvSpPr>
        <p:spPr bwMode="auto">
          <a:xfrm>
            <a:off x="7797800" y="4243388"/>
            <a:ext cx="153988"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19" name="Oval 3"/>
          <p:cNvSpPr>
            <a:spLocks/>
          </p:cNvSpPr>
          <p:nvPr/>
        </p:nvSpPr>
        <p:spPr bwMode="auto">
          <a:xfrm>
            <a:off x="8853488" y="5143500"/>
            <a:ext cx="153987"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20" name="Oval 4"/>
          <p:cNvSpPr>
            <a:spLocks/>
          </p:cNvSpPr>
          <p:nvPr/>
        </p:nvSpPr>
        <p:spPr bwMode="auto">
          <a:xfrm>
            <a:off x="10460038" y="5553075"/>
            <a:ext cx="153987"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21" name="Oval 5"/>
          <p:cNvSpPr>
            <a:spLocks/>
          </p:cNvSpPr>
          <p:nvPr/>
        </p:nvSpPr>
        <p:spPr bwMode="auto">
          <a:xfrm>
            <a:off x="11449050" y="4408488"/>
            <a:ext cx="153988"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22" name="Oval 6"/>
          <p:cNvSpPr>
            <a:spLocks/>
          </p:cNvSpPr>
          <p:nvPr/>
        </p:nvSpPr>
        <p:spPr bwMode="auto">
          <a:xfrm>
            <a:off x="11371263" y="2262188"/>
            <a:ext cx="153987"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23" name="Oval 7"/>
          <p:cNvSpPr>
            <a:spLocks/>
          </p:cNvSpPr>
          <p:nvPr/>
        </p:nvSpPr>
        <p:spPr bwMode="auto">
          <a:xfrm>
            <a:off x="10744200" y="1104900"/>
            <a:ext cx="155575"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24" name="AutoShape 8"/>
          <p:cNvSpPr>
            <a:spLocks/>
          </p:cNvSpPr>
          <p:nvPr/>
        </p:nvSpPr>
        <p:spPr bwMode="auto">
          <a:xfrm>
            <a:off x="9623425" y="3700463"/>
            <a:ext cx="150813"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9225" name="AutoShape 9"/>
          <p:cNvSpPr>
            <a:spLocks/>
          </p:cNvSpPr>
          <p:nvPr/>
        </p:nvSpPr>
        <p:spPr bwMode="auto">
          <a:xfrm>
            <a:off x="9623425" y="2452688"/>
            <a:ext cx="152400"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9226" name="AutoShape 10"/>
          <p:cNvSpPr>
            <a:spLocks/>
          </p:cNvSpPr>
          <p:nvPr/>
        </p:nvSpPr>
        <p:spPr bwMode="auto">
          <a:xfrm>
            <a:off x="9623425" y="3044825"/>
            <a:ext cx="150813"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9227" name="AutoShape 11"/>
          <p:cNvSpPr>
            <a:spLocks/>
          </p:cNvSpPr>
          <p:nvPr/>
        </p:nvSpPr>
        <p:spPr bwMode="auto">
          <a:xfrm>
            <a:off x="9623425" y="1808163"/>
            <a:ext cx="150813"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9228" name="AutoShape 12"/>
          <p:cNvSpPr>
            <a:spLocks/>
          </p:cNvSpPr>
          <p:nvPr/>
        </p:nvSpPr>
        <p:spPr bwMode="auto">
          <a:xfrm>
            <a:off x="9599613" y="4221163"/>
            <a:ext cx="150812"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grpSp>
        <p:nvGrpSpPr>
          <p:cNvPr id="9229" name="Group 13"/>
          <p:cNvGrpSpPr>
            <a:grpSpLocks/>
          </p:cNvGrpSpPr>
          <p:nvPr/>
        </p:nvGrpSpPr>
        <p:grpSpPr bwMode="auto">
          <a:xfrm>
            <a:off x="9072563" y="5135563"/>
            <a:ext cx="66675" cy="93662"/>
            <a:chOff x="0" y="-1"/>
            <a:chExt cx="66764" cy="93917"/>
          </a:xfrm>
        </p:grpSpPr>
        <p:pic>
          <p:nvPicPr>
            <p:cNvPr id="9230" name="Picture 14"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6764" cy="93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31" name="Picture 15"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87" y="28285"/>
              <a:ext cx="25279" cy="37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232" name="Oval 16"/>
          <p:cNvSpPr>
            <a:spLocks/>
          </p:cNvSpPr>
          <p:nvPr/>
        </p:nvSpPr>
        <p:spPr bwMode="auto">
          <a:xfrm>
            <a:off x="10837863" y="2095500"/>
            <a:ext cx="187325"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33" name="Oval 17"/>
          <p:cNvSpPr>
            <a:spLocks/>
          </p:cNvSpPr>
          <p:nvPr/>
        </p:nvSpPr>
        <p:spPr bwMode="auto">
          <a:xfrm>
            <a:off x="10063163" y="2530475"/>
            <a:ext cx="155575" cy="163513"/>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34" name="Line 18"/>
          <p:cNvSpPr>
            <a:spLocks noChangeShapeType="1"/>
          </p:cNvSpPr>
          <p:nvPr/>
        </p:nvSpPr>
        <p:spPr bwMode="auto">
          <a:xfrm>
            <a:off x="9170988" y="5162550"/>
            <a:ext cx="1289050" cy="390525"/>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35" name="Line 19"/>
          <p:cNvSpPr>
            <a:spLocks noChangeShapeType="1"/>
          </p:cNvSpPr>
          <p:nvPr/>
        </p:nvSpPr>
        <p:spPr bwMode="auto">
          <a:xfrm flipV="1">
            <a:off x="10614025" y="4573588"/>
            <a:ext cx="835025" cy="979487"/>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36" name="AutoShape 20"/>
          <p:cNvSpPr>
            <a:spLocks/>
          </p:cNvSpPr>
          <p:nvPr/>
        </p:nvSpPr>
        <p:spPr bwMode="auto">
          <a:xfrm>
            <a:off x="10160000" y="565150"/>
            <a:ext cx="1276350" cy="630238"/>
          </a:xfrm>
          <a:custGeom>
            <a:avLst/>
            <a:gdLst>
              <a:gd name="T0" fmla="+- 0 10864 128"/>
              <a:gd name="T1" fmla="*/ T0 w 21472"/>
              <a:gd name="T2" fmla="*/ 10599 h 21198"/>
              <a:gd name="T3" fmla="+- 0 10864 128"/>
              <a:gd name="T4" fmla="*/ T3 w 21472"/>
              <a:gd name="T5" fmla="*/ 10599 h 21198"/>
              <a:gd name="T6" fmla="+- 0 10864 128"/>
              <a:gd name="T7" fmla="*/ T6 w 21472"/>
              <a:gd name="T8" fmla="*/ 10599 h 21198"/>
              <a:gd name="T9" fmla="+- 0 10864 128"/>
              <a:gd name="T10" fmla="*/ T9 w 21472"/>
              <a:gd name="T11" fmla="*/ 10599 h 21198"/>
            </a:gdLst>
            <a:ahLst/>
            <a:cxnLst>
              <a:cxn ang="0">
                <a:pos x="T1" y="T2"/>
              </a:cxn>
              <a:cxn ang="0">
                <a:pos x="T4" y="T5"/>
              </a:cxn>
              <a:cxn ang="0">
                <a:pos x="T7" y="T8"/>
              </a:cxn>
              <a:cxn ang="0">
                <a:pos x="T10" y="T11"/>
              </a:cxn>
            </a:cxnLst>
            <a:rect l="0" t="0" r="r" b="b"/>
            <a:pathLst>
              <a:path w="21472" h="21198">
                <a:moveTo>
                  <a:pt x="8469" y="20805"/>
                </a:moveTo>
                <a:cubicBezTo>
                  <a:pt x="6247" y="21203"/>
                  <a:pt x="4026" y="21600"/>
                  <a:pt x="2617" y="20372"/>
                </a:cubicBezTo>
                <a:cubicBezTo>
                  <a:pt x="1208" y="19144"/>
                  <a:pt x="161" y="15604"/>
                  <a:pt x="16" y="13437"/>
                </a:cubicBezTo>
                <a:cubicBezTo>
                  <a:pt x="-128" y="11270"/>
                  <a:pt x="667" y="8886"/>
                  <a:pt x="1750" y="7369"/>
                </a:cubicBezTo>
                <a:cubicBezTo>
                  <a:pt x="2834" y="5852"/>
                  <a:pt x="3231" y="5563"/>
                  <a:pt x="6518" y="4334"/>
                </a:cubicBezTo>
                <a:cubicBezTo>
                  <a:pt x="9805" y="3106"/>
                  <a:pt x="21472" y="0"/>
                  <a:pt x="21472" y="0"/>
                </a:cubicBezTo>
              </a:path>
            </a:pathLst>
          </a:custGeom>
          <a:noFill/>
          <a:ln w="12700" cap="flat" cmpd="sng">
            <a:solidFill>
              <a:srgbClr val="000000"/>
            </a:solidFill>
            <a:prstDash val="dash"/>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9237" name="Rectangle 21"/>
          <p:cNvSpPr>
            <a:spLocks/>
          </p:cNvSpPr>
          <p:nvPr/>
        </p:nvSpPr>
        <p:spPr bwMode="auto">
          <a:xfrm>
            <a:off x="539750" y="307975"/>
            <a:ext cx="6873875" cy="204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b="1"/>
              <a:t>8. LEAVING FROM DEFENSE + 3vs2</a:t>
            </a:r>
          </a:p>
          <a:p>
            <a:r>
              <a:rPr lang="it-IT" altLang="it-IT" sz="1600"/>
              <a:t>Leaving from defense to pass the ball to one of two midfielders. If the right defender doesn’t find the pass quickly, he has to return the ball back and they have to pass to left defender and restart. When one of midfielders takes the ball, he has to pass the ball to forwards before the 25 yd line and then he follows the action playing 3 forwards against 2 defenders.   </a:t>
            </a:r>
          </a:p>
        </p:txBody>
      </p:sp>
      <p:pic>
        <p:nvPicPr>
          <p:cNvPr id="9238" name="Picture 22" descr="image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80563" y="307975"/>
            <a:ext cx="206375"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39" name="Oval 23"/>
          <p:cNvSpPr>
            <a:spLocks/>
          </p:cNvSpPr>
          <p:nvPr/>
        </p:nvSpPr>
        <p:spPr bwMode="auto">
          <a:xfrm>
            <a:off x="9486900" y="744538"/>
            <a:ext cx="187325"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40" name="Oval 24"/>
          <p:cNvSpPr>
            <a:spLocks/>
          </p:cNvSpPr>
          <p:nvPr/>
        </p:nvSpPr>
        <p:spPr bwMode="auto">
          <a:xfrm>
            <a:off x="10460038" y="881063"/>
            <a:ext cx="185737"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41" name="Oval 25"/>
          <p:cNvSpPr>
            <a:spLocks/>
          </p:cNvSpPr>
          <p:nvPr/>
        </p:nvSpPr>
        <p:spPr bwMode="auto">
          <a:xfrm>
            <a:off x="9758363" y="798513"/>
            <a:ext cx="153987"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42" name="Oval 26"/>
          <p:cNvSpPr>
            <a:spLocks/>
          </p:cNvSpPr>
          <p:nvPr/>
        </p:nvSpPr>
        <p:spPr bwMode="auto">
          <a:xfrm>
            <a:off x="9909175" y="2738438"/>
            <a:ext cx="153988"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43" name="Line 27"/>
          <p:cNvSpPr>
            <a:spLocks noChangeShapeType="1"/>
          </p:cNvSpPr>
          <p:nvPr/>
        </p:nvSpPr>
        <p:spPr bwMode="auto">
          <a:xfrm flipH="1" flipV="1">
            <a:off x="11398250" y="2738438"/>
            <a:ext cx="127000" cy="1668462"/>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44" name="AutoShape 28"/>
          <p:cNvSpPr>
            <a:spLocks/>
          </p:cNvSpPr>
          <p:nvPr/>
        </p:nvSpPr>
        <p:spPr bwMode="auto">
          <a:xfrm>
            <a:off x="10031413" y="2652713"/>
            <a:ext cx="1352550" cy="401637"/>
          </a:xfrm>
          <a:custGeom>
            <a:avLst/>
            <a:gdLst>
              <a:gd name="T0" fmla="*/ 10800 w 21600"/>
              <a:gd name="T1" fmla="*/ 10604 h 21208"/>
              <a:gd name="T2" fmla="*/ 10800 w 21600"/>
              <a:gd name="T3" fmla="*/ 10604 h 21208"/>
              <a:gd name="T4" fmla="*/ 10800 w 21600"/>
              <a:gd name="T5" fmla="*/ 10604 h 21208"/>
              <a:gd name="T6" fmla="*/ 10800 w 21600"/>
              <a:gd name="T7" fmla="*/ 10604 h 21208"/>
            </a:gdLst>
            <a:ahLst/>
            <a:cxnLst>
              <a:cxn ang="0">
                <a:pos x="T0" y="T1"/>
              </a:cxn>
              <a:cxn ang="0">
                <a:pos x="T2" y="T3"/>
              </a:cxn>
              <a:cxn ang="0">
                <a:pos x="T4" y="T5"/>
              </a:cxn>
              <a:cxn ang="0">
                <a:pos x="T6" y="T7"/>
              </a:cxn>
            </a:cxnLst>
            <a:rect l="0" t="0" r="r" b="b"/>
            <a:pathLst>
              <a:path w="21600" h="21208">
                <a:moveTo>
                  <a:pt x="0" y="11535"/>
                </a:moveTo>
                <a:cubicBezTo>
                  <a:pt x="669" y="14815"/>
                  <a:pt x="1337" y="18094"/>
                  <a:pt x="2674" y="19677"/>
                </a:cubicBezTo>
                <a:cubicBezTo>
                  <a:pt x="4011" y="21261"/>
                  <a:pt x="5966" y="20922"/>
                  <a:pt x="8023" y="21035"/>
                </a:cubicBezTo>
                <a:cubicBezTo>
                  <a:pt x="10080" y="21148"/>
                  <a:pt x="13303" y="21600"/>
                  <a:pt x="15017" y="20356"/>
                </a:cubicBezTo>
                <a:cubicBezTo>
                  <a:pt x="16731" y="19112"/>
                  <a:pt x="17349" y="16285"/>
                  <a:pt x="18309" y="13571"/>
                </a:cubicBezTo>
                <a:cubicBezTo>
                  <a:pt x="19269" y="10857"/>
                  <a:pt x="20229" y="6333"/>
                  <a:pt x="20777" y="4071"/>
                </a:cubicBezTo>
                <a:cubicBezTo>
                  <a:pt x="21326" y="1809"/>
                  <a:pt x="21463" y="905"/>
                  <a:pt x="21600" y="0"/>
                </a:cubicBezTo>
              </a:path>
            </a:pathLst>
          </a:custGeom>
          <a:noFill/>
          <a:ln w="12700" cap="flat" cmpd="sng">
            <a:solidFill>
              <a:srgbClr val="000000"/>
            </a:solidFill>
            <a:prstDash val="dash"/>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9245" name="AutoShape 29"/>
          <p:cNvSpPr>
            <a:spLocks/>
          </p:cNvSpPr>
          <p:nvPr/>
        </p:nvSpPr>
        <p:spPr bwMode="auto">
          <a:xfrm>
            <a:off x="10160000" y="1892300"/>
            <a:ext cx="1236663" cy="373063"/>
          </a:xfrm>
          <a:custGeom>
            <a:avLst/>
            <a:gdLst>
              <a:gd name="T0" fmla="*/ 10800 w 21600"/>
              <a:gd name="T1" fmla="+- 0 11023 446"/>
              <a:gd name="T2" fmla="*/ 11023 h 21154"/>
              <a:gd name="T3" fmla="*/ 10800 w 21600"/>
              <a:gd name="T4" fmla="+- 0 11023 446"/>
              <a:gd name="T5" fmla="*/ 11023 h 21154"/>
              <a:gd name="T6" fmla="*/ 10800 w 21600"/>
              <a:gd name="T7" fmla="+- 0 11023 446"/>
              <a:gd name="T8" fmla="*/ 11023 h 21154"/>
              <a:gd name="T9" fmla="*/ 10800 w 21600"/>
              <a:gd name="T10" fmla="+- 0 11023 446"/>
              <a:gd name="T11" fmla="*/ 11023 h 21154"/>
            </a:gdLst>
            <a:ahLst/>
            <a:cxnLst>
              <a:cxn ang="0">
                <a:pos x="T0" y="T2"/>
              </a:cxn>
              <a:cxn ang="0">
                <a:pos x="T3" y="T5"/>
              </a:cxn>
              <a:cxn ang="0">
                <a:pos x="T6" y="T8"/>
              </a:cxn>
              <a:cxn ang="0">
                <a:pos x="T9" y="T11"/>
              </a:cxn>
            </a:cxnLst>
            <a:rect l="0" t="0" r="r" b="b"/>
            <a:pathLst>
              <a:path w="21600" h="21154">
                <a:moveTo>
                  <a:pt x="21600" y="21154"/>
                </a:moveTo>
                <a:cubicBezTo>
                  <a:pt x="20156" y="16725"/>
                  <a:pt x="18712" y="12296"/>
                  <a:pt x="16425" y="8776"/>
                </a:cubicBezTo>
                <a:cubicBezTo>
                  <a:pt x="14138" y="5257"/>
                  <a:pt x="10163" y="525"/>
                  <a:pt x="7875" y="39"/>
                </a:cubicBezTo>
                <a:cubicBezTo>
                  <a:pt x="5588" y="-446"/>
                  <a:pt x="4012" y="3680"/>
                  <a:pt x="2700" y="5864"/>
                </a:cubicBezTo>
                <a:cubicBezTo>
                  <a:pt x="1387" y="8048"/>
                  <a:pt x="0" y="13145"/>
                  <a:pt x="0" y="13145"/>
                </a:cubicBezTo>
              </a:path>
            </a:pathLst>
          </a:custGeom>
          <a:noFill/>
          <a:ln w="12700" cap="flat" cmpd="sng">
            <a:solidFill>
              <a:srgbClr val="000000"/>
            </a:solidFill>
            <a:prstDash val="dash"/>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9246" name="AutoShape 30"/>
          <p:cNvSpPr>
            <a:spLocks/>
          </p:cNvSpPr>
          <p:nvPr/>
        </p:nvSpPr>
        <p:spPr bwMode="auto">
          <a:xfrm>
            <a:off x="9744075" y="1030288"/>
            <a:ext cx="377825" cy="476250"/>
          </a:xfrm>
          <a:custGeom>
            <a:avLst/>
            <a:gdLst>
              <a:gd name="T0" fmla="+- 0 10991 382"/>
              <a:gd name="T1" fmla="*/ T0 w 21218"/>
              <a:gd name="T2" fmla="*/ 10800 h 21600"/>
              <a:gd name="T3" fmla="+- 0 10991 382"/>
              <a:gd name="T4" fmla="*/ T3 w 21218"/>
              <a:gd name="T5" fmla="*/ 10800 h 21600"/>
              <a:gd name="T6" fmla="+- 0 10991 382"/>
              <a:gd name="T7" fmla="*/ T6 w 21218"/>
              <a:gd name="T8" fmla="*/ 10800 h 21600"/>
              <a:gd name="T9" fmla="+- 0 10991 382"/>
              <a:gd name="T10" fmla="*/ T9 w 21218"/>
              <a:gd name="T11" fmla="*/ 10800 h 21600"/>
            </a:gdLst>
            <a:ahLst/>
            <a:cxnLst>
              <a:cxn ang="0">
                <a:pos x="T1" y="T2"/>
              </a:cxn>
              <a:cxn ang="0">
                <a:pos x="T4" y="T5"/>
              </a:cxn>
              <a:cxn ang="0">
                <a:pos x="T7" y="T8"/>
              </a:cxn>
              <a:cxn ang="0">
                <a:pos x="T10" y="T11"/>
              </a:cxn>
            </a:cxnLst>
            <a:rect l="0" t="0" r="r" b="b"/>
            <a:pathLst>
              <a:path w="21218" h="21600">
                <a:moveTo>
                  <a:pt x="6014" y="0"/>
                </a:moveTo>
                <a:cubicBezTo>
                  <a:pt x="3419" y="3016"/>
                  <a:pt x="825" y="6032"/>
                  <a:pt x="221" y="8757"/>
                </a:cubicBezTo>
                <a:cubicBezTo>
                  <a:pt x="-382" y="11481"/>
                  <a:pt x="221" y="14497"/>
                  <a:pt x="2393" y="16346"/>
                </a:cubicBezTo>
                <a:cubicBezTo>
                  <a:pt x="4566" y="18195"/>
                  <a:pt x="10116" y="18973"/>
                  <a:pt x="13254" y="19849"/>
                </a:cubicBezTo>
                <a:cubicBezTo>
                  <a:pt x="16391" y="20724"/>
                  <a:pt x="21218" y="21600"/>
                  <a:pt x="21218" y="21600"/>
                </a:cubicBezTo>
              </a:path>
            </a:pathLst>
          </a:custGeom>
          <a:noFill/>
          <a:ln w="12700" cap="flat" cmpd="sng">
            <a:solidFill>
              <a:srgbClr val="000000"/>
            </a:solidFill>
            <a:prstDash val="dash"/>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grpSp>
        <p:nvGrpSpPr>
          <p:cNvPr id="9247" name="Group 31"/>
          <p:cNvGrpSpPr>
            <a:grpSpLocks/>
          </p:cNvGrpSpPr>
          <p:nvPr/>
        </p:nvGrpSpPr>
        <p:grpSpPr bwMode="auto">
          <a:xfrm>
            <a:off x="474663" y="6500813"/>
            <a:ext cx="933450" cy="204787"/>
            <a:chOff x="0" y="-1"/>
            <a:chExt cx="932800" cy="205742"/>
          </a:xfrm>
        </p:grpSpPr>
        <p:sp>
          <p:nvSpPr>
            <p:cNvPr id="9248" name="Rectangle 32"/>
            <p:cNvSpPr>
              <a:spLocks/>
            </p:cNvSpPr>
            <p:nvPr/>
          </p:nvSpPr>
          <p:spPr bwMode="auto">
            <a:xfrm>
              <a:off x="174975" y="0"/>
              <a:ext cx="757825" cy="205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Carolina Pelazza</a:t>
              </a:r>
            </a:p>
          </p:txBody>
        </p:sp>
        <p:pic>
          <p:nvPicPr>
            <p:cNvPr id="9249" name="Picture 33"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01750127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5122" name="Group 2"/>
          <p:cNvGrpSpPr>
            <a:grpSpLocks/>
          </p:cNvGrpSpPr>
          <p:nvPr/>
        </p:nvGrpSpPr>
        <p:grpSpPr bwMode="auto">
          <a:xfrm>
            <a:off x="10546557" y="3192463"/>
            <a:ext cx="89694" cy="98425"/>
            <a:chOff x="0" y="-2"/>
            <a:chExt cx="180006" cy="197479"/>
          </a:xfrm>
        </p:grpSpPr>
        <p:pic>
          <p:nvPicPr>
            <p:cNvPr id="5123" name="Picture 3"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4" name="Picture 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25" name="AutoShape 5"/>
          <p:cNvSpPr>
            <a:spLocks/>
          </p:cNvSpPr>
          <p:nvPr/>
        </p:nvSpPr>
        <p:spPr bwMode="auto">
          <a:xfrm>
            <a:off x="10464800" y="355441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5126" name="Group 6"/>
          <p:cNvGrpSpPr>
            <a:grpSpLocks/>
          </p:cNvGrpSpPr>
          <p:nvPr/>
        </p:nvGrpSpPr>
        <p:grpSpPr bwMode="auto">
          <a:xfrm>
            <a:off x="10444163" y="1868954"/>
            <a:ext cx="225425" cy="297517"/>
            <a:chOff x="-1" y="-5417"/>
            <a:chExt cx="450006" cy="595035"/>
          </a:xfrm>
        </p:grpSpPr>
        <p:sp>
          <p:nvSpPr>
            <p:cNvPr id="5127" name="Oval 7"/>
            <p:cNvSpPr>
              <a:spLocks/>
            </p:cNvSpPr>
            <p:nvPr/>
          </p:nvSpPr>
          <p:spPr bwMode="auto">
            <a:xfrm>
              <a:off x="-1" y="67099"/>
              <a:ext cx="450006" cy="450005"/>
            </a:xfrm>
            <a:prstGeom prst="ellipse">
              <a:avLst/>
            </a:prstGeom>
            <a:gradFill rotWithShape="0">
              <a:gsLst>
                <a:gs pos="0">
                  <a:srgbClr val="FFE9AA"/>
                </a:gs>
                <a:gs pos="100000">
                  <a:srgbClr val="F8CF07"/>
                </a:gs>
              </a:gsLst>
              <a:lin ang="5400000"/>
            </a:gradFill>
            <a:ln w="9525" cap="flat" cmpd="sng">
              <a:solidFill>
                <a:srgbClr val="DBBC1E"/>
              </a:solidFill>
              <a:prstDash val="solid"/>
              <a:round/>
              <a:headEnd type="none" w="med" len="med"/>
              <a:tailEnd type="none" w="med" len="med"/>
            </a:ln>
            <a:effectLst>
              <a:outerShdw blurRad="50800" dist="12700" algn="ctr" rotWithShape="0">
                <a:srgbClr val="000000">
                  <a:alpha val="50000"/>
                </a:srgbClr>
              </a:outerShdw>
            </a:effectLst>
          </p:spPr>
          <p:txBody>
            <a:bodyPr lIns="25400" tIns="25400" rIns="25400" bIns="25400" anchor="ctr"/>
            <a:lstStyle/>
            <a:p>
              <a:endParaRPr lang="it-IT" altLang="it-IT" sz="1600">
                <a:effectLst>
                  <a:outerShdw blurRad="38100" dist="38100" dir="2700000" algn="tl">
                    <a:srgbClr val="FFFFFF"/>
                  </a:outerShdw>
                </a:effectLst>
                <a:latin typeface="Helvetica Light" charset="0"/>
                <a:ea typeface="Helvetica Light" charset="0"/>
                <a:cs typeface="Helvetica Light" charset="0"/>
                <a:sym typeface="Helvetica Light" charset="0"/>
              </a:endParaRPr>
            </a:p>
          </p:txBody>
        </p:sp>
        <p:sp>
          <p:nvSpPr>
            <p:cNvPr id="5128" name="Rectangle 8"/>
            <p:cNvSpPr>
              <a:spLocks/>
            </p:cNvSpPr>
            <p:nvPr/>
          </p:nvSpPr>
          <p:spPr bwMode="auto">
            <a:xfrm>
              <a:off x="65899" y="-5417"/>
              <a:ext cx="318201"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effectLst>
                    <a:outerShdw blurRad="38100" dist="38100" dir="2700000" algn="tl">
                      <a:srgbClr val="C0C0C0"/>
                    </a:outerShdw>
                  </a:effectLst>
                  <a:latin typeface="Helvetica Light" charset="0"/>
                  <a:ea typeface="Helvetica Light" charset="0"/>
                  <a:cs typeface="Helvetica Light" charset="0"/>
                  <a:sym typeface="Helvetica Light" charset="0"/>
                </a:rPr>
                <a:t>B</a:t>
              </a:r>
            </a:p>
          </p:txBody>
        </p:sp>
      </p:grpSp>
      <p:sp>
        <p:nvSpPr>
          <p:cNvPr id="5129" name="AutoShape 9"/>
          <p:cNvSpPr>
            <a:spLocks/>
          </p:cNvSpPr>
          <p:nvPr/>
        </p:nvSpPr>
        <p:spPr bwMode="auto">
          <a:xfrm>
            <a:off x="10461625" y="17097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5130" name="Group 10"/>
          <p:cNvGrpSpPr>
            <a:grpSpLocks/>
          </p:cNvGrpSpPr>
          <p:nvPr/>
        </p:nvGrpSpPr>
        <p:grpSpPr bwMode="auto">
          <a:xfrm>
            <a:off x="2880519" y="196850"/>
            <a:ext cx="1620044" cy="646113"/>
            <a:chOff x="-2" y="0"/>
            <a:chExt cx="3240007" cy="1292021"/>
          </a:xfrm>
        </p:grpSpPr>
        <p:sp>
          <p:nvSpPr>
            <p:cNvPr id="5131" name="Rectangle 11"/>
            <p:cNvSpPr>
              <a:spLocks/>
            </p:cNvSpPr>
            <p:nvPr/>
          </p:nvSpPr>
          <p:spPr bwMode="auto">
            <a:xfrm>
              <a:off x="-2" y="0"/>
              <a:ext cx="3240007" cy="1292021"/>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900">
                <a:solidFill>
                  <a:srgbClr val="FFFFFF"/>
                </a:solidFill>
                <a:latin typeface="Calibri" charset="0"/>
                <a:ea typeface="Calibri" charset="0"/>
                <a:cs typeface="Calibri" charset="0"/>
                <a:sym typeface="Calibri" charset="0"/>
              </a:endParaRPr>
            </a:p>
          </p:txBody>
        </p:sp>
        <p:sp>
          <p:nvSpPr>
            <p:cNvPr id="5132" name="Rectangle 12"/>
            <p:cNvSpPr>
              <a:spLocks/>
            </p:cNvSpPr>
            <p:nvPr/>
          </p:nvSpPr>
          <p:spPr bwMode="auto">
            <a:xfrm>
              <a:off x="305910" y="369055"/>
              <a:ext cx="2628180" cy="553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nchor="ctr">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r>
                <a:rPr lang="it-IT" altLang="it-IT" sz="1500" b="1" i="1">
                  <a:latin typeface="Calibri" charset="0"/>
                  <a:ea typeface="Calibri" charset="0"/>
                  <a:cs typeface="Calibri" charset="0"/>
                  <a:sym typeface="Calibri" charset="0"/>
                </a:rPr>
                <a:t>Technique</a:t>
              </a:r>
            </a:p>
          </p:txBody>
        </p:sp>
      </p:grpSp>
      <p:grpSp>
        <p:nvGrpSpPr>
          <p:cNvPr id="5133" name="Group 13"/>
          <p:cNvGrpSpPr>
            <a:grpSpLocks/>
          </p:cNvGrpSpPr>
          <p:nvPr/>
        </p:nvGrpSpPr>
        <p:grpSpPr bwMode="auto">
          <a:xfrm>
            <a:off x="10411619" y="3279448"/>
            <a:ext cx="224631" cy="297517"/>
            <a:chOff x="-1" y="-5417"/>
            <a:chExt cx="450006" cy="595035"/>
          </a:xfrm>
        </p:grpSpPr>
        <p:sp>
          <p:nvSpPr>
            <p:cNvPr id="5134" name="Oval 14"/>
            <p:cNvSpPr>
              <a:spLocks/>
            </p:cNvSpPr>
            <p:nvPr/>
          </p:nvSpPr>
          <p:spPr bwMode="auto">
            <a:xfrm>
              <a:off x="-1" y="67099"/>
              <a:ext cx="450006" cy="45000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5135" name="Rectangle 15"/>
            <p:cNvSpPr>
              <a:spLocks/>
            </p:cNvSpPr>
            <p:nvPr/>
          </p:nvSpPr>
          <p:spPr bwMode="auto">
            <a:xfrm>
              <a:off x="65900" y="-5417"/>
              <a:ext cx="318202"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A</a:t>
              </a:r>
            </a:p>
          </p:txBody>
        </p:sp>
      </p:grpSp>
      <p:sp>
        <p:nvSpPr>
          <p:cNvPr id="5136" name="AutoShape 16"/>
          <p:cNvSpPr>
            <a:spLocks/>
          </p:cNvSpPr>
          <p:nvPr/>
        </p:nvSpPr>
        <p:spPr bwMode="auto">
          <a:xfrm>
            <a:off x="8599488" y="355441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5137" name="AutoShape 17"/>
          <p:cNvSpPr>
            <a:spLocks/>
          </p:cNvSpPr>
          <p:nvPr/>
        </p:nvSpPr>
        <p:spPr bwMode="auto">
          <a:xfrm>
            <a:off x="8594725" y="17399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5138" name="Oval 18"/>
          <p:cNvSpPr>
            <a:spLocks/>
          </p:cNvSpPr>
          <p:nvPr/>
        </p:nvSpPr>
        <p:spPr bwMode="auto">
          <a:xfrm>
            <a:off x="8570119" y="1987550"/>
            <a:ext cx="224631"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5139" name="Oval 19"/>
          <p:cNvSpPr>
            <a:spLocks/>
          </p:cNvSpPr>
          <p:nvPr/>
        </p:nvSpPr>
        <p:spPr bwMode="auto">
          <a:xfrm>
            <a:off x="8561388" y="3267075"/>
            <a:ext cx="225425"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5140" name="Oval 20"/>
          <p:cNvSpPr>
            <a:spLocks/>
          </p:cNvSpPr>
          <p:nvPr/>
        </p:nvSpPr>
        <p:spPr bwMode="auto">
          <a:xfrm>
            <a:off x="10446544" y="3945732"/>
            <a:ext cx="225425"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5141" name="Oval 21"/>
          <p:cNvSpPr>
            <a:spLocks/>
          </p:cNvSpPr>
          <p:nvPr/>
        </p:nvSpPr>
        <p:spPr bwMode="auto">
          <a:xfrm>
            <a:off x="8589963" y="3933032"/>
            <a:ext cx="224632"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5142" name="Oval 22"/>
          <p:cNvSpPr>
            <a:spLocks/>
          </p:cNvSpPr>
          <p:nvPr/>
        </p:nvSpPr>
        <p:spPr bwMode="auto">
          <a:xfrm>
            <a:off x="10669588" y="4170363"/>
            <a:ext cx="224632"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5143" name="Oval 23"/>
          <p:cNvSpPr>
            <a:spLocks/>
          </p:cNvSpPr>
          <p:nvPr/>
        </p:nvSpPr>
        <p:spPr bwMode="auto">
          <a:xfrm>
            <a:off x="8336757" y="4044950"/>
            <a:ext cx="224631"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5144" name="Group 24"/>
          <p:cNvGrpSpPr>
            <a:grpSpLocks/>
          </p:cNvGrpSpPr>
          <p:nvPr/>
        </p:nvGrpSpPr>
        <p:grpSpPr bwMode="auto">
          <a:xfrm>
            <a:off x="8705057" y="3192463"/>
            <a:ext cx="89694" cy="98425"/>
            <a:chOff x="0" y="-2"/>
            <a:chExt cx="180006" cy="197479"/>
          </a:xfrm>
        </p:grpSpPr>
        <p:pic>
          <p:nvPicPr>
            <p:cNvPr id="5145" name="Picture 25"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6" name="Picture 26"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47" name="Group 27"/>
          <p:cNvGrpSpPr>
            <a:grpSpLocks/>
          </p:cNvGrpSpPr>
          <p:nvPr/>
        </p:nvGrpSpPr>
        <p:grpSpPr bwMode="auto">
          <a:xfrm>
            <a:off x="10673557" y="3540919"/>
            <a:ext cx="89694" cy="99219"/>
            <a:chOff x="0" y="-2"/>
            <a:chExt cx="180006" cy="197479"/>
          </a:xfrm>
        </p:grpSpPr>
        <p:pic>
          <p:nvPicPr>
            <p:cNvPr id="5148" name="Picture 28"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9" name="Picture 29"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50" name="Group 30"/>
          <p:cNvGrpSpPr>
            <a:grpSpLocks/>
          </p:cNvGrpSpPr>
          <p:nvPr/>
        </p:nvGrpSpPr>
        <p:grpSpPr bwMode="auto">
          <a:xfrm>
            <a:off x="10749757" y="3617119"/>
            <a:ext cx="89694" cy="99219"/>
            <a:chOff x="0" y="-2"/>
            <a:chExt cx="180006" cy="197479"/>
          </a:xfrm>
        </p:grpSpPr>
        <p:pic>
          <p:nvPicPr>
            <p:cNvPr id="5151" name="Picture 31"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2" name="Picture 32"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53" name="Group 33"/>
          <p:cNvGrpSpPr>
            <a:grpSpLocks/>
          </p:cNvGrpSpPr>
          <p:nvPr/>
        </p:nvGrpSpPr>
        <p:grpSpPr bwMode="auto">
          <a:xfrm>
            <a:off x="10825957" y="3693319"/>
            <a:ext cx="89694" cy="99219"/>
            <a:chOff x="0" y="-2"/>
            <a:chExt cx="180006" cy="197479"/>
          </a:xfrm>
        </p:grpSpPr>
        <p:pic>
          <p:nvPicPr>
            <p:cNvPr id="5154" name="Picture 34"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5" name="Picture 35"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56" name="Group 36"/>
          <p:cNvGrpSpPr>
            <a:grpSpLocks/>
          </p:cNvGrpSpPr>
          <p:nvPr/>
        </p:nvGrpSpPr>
        <p:grpSpPr bwMode="auto">
          <a:xfrm>
            <a:off x="10902157" y="3769519"/>
            <a:ext cx="89694" cy="99219"/>
            <a:chOff x="0" y="-2"/>
            <a:chExt cx="180006" cy="197479"/>
          </a:xfrm>
        </p:grpSpPr>
        <p:pic>
          <p:nvPicPr>
            <p:cNvPr id="5157" name="Picture 37"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8" name="Picture 38"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59" name="Group 39"/>
          <p:cNvGrpSpPr>
            <a:grpSpLocks/>
          </p:cNvGrpSpPr>
          <p:nvPr/>
        </p:nvGrpSpPr>
        <p:grpSpPr bwMode="auto">
          <a:xfrm>
            <a:off x="8826500" y="3750469"/>
            <a:ext cx="89694" cy="99219"/>
            <a:chOff x="0" y="-2"/>
            <a:chExt cx="180006" cy="197479"/>
          </a:xfrm>
        </p:grpSpPr>
        <p:pic>
          <p:nvPicPr>
            <p:cNvPr id="5160" name="Picture 40"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61" name="Picture 41"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62" name="Group 42"/>
          <p:cNvGrpSpPr>
            <a:grpSpLocks/>
          </p:cNvGrpSpPr>
          <p:nvPr/>
        </p:nvGrpSpPr>
        <p:grpSpPr bwMode="auto">
          <a:xfrm>
            <a:off x="8902700" y="3826669"/>
            <a:ext cx="89694" cy="99219"/>
            <a:chOff x="0" y="-2"/>
            <a:chExt cx="180006" cy="197479"/>
          </a:xfrm>
        </p:grpSpPr>
        <p:pic>
          <p:nvPicPr>
            <p:cNvPr id="5163" name="Picture 43"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64" name="Picture 4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65" name="Group 45"/>
          <p:cNvGrpSpPr>
            <a:grpSpLocks/>
          </p:cNvGrpSpPr>
          <p:nvPr/>
        </p:nvGrpSpPr>
        <p:grpSpPr bwMode="auto">
          <a:xfrm>
            <a:off x="8978900" y="3902869"/>
            <a:ext cx="89694" cy="99219"/>
            <a:chOff x="0" y="-2"/>
            <a:chExt cx="180006" cy="197479"/>
          </a:xfrm>
        </p:grpSpPr>
        <p:pic>
          <p:nvPicPr>
            <p:cNvPr id="5166" name="Picture 46"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67" name="Picture 47"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68" name="Group 48"/>
          <p:cNvGrpSpPr>
            <a:grpSpLocks/>
          </p:cNvGrpSpPr>
          <p:nvPr/>
        </p:nvGrpSpPr>
        <p:grpSpPr bwMode="auto">
          <a:xfrm>
            <a:off x="9055100" y="3979069"/>
            <a:ext cx="89694" cy="99219"/>
            <a:chOff x="0" y="-2"/>
            <a:chExt cx="180006" cy="197479"/>
          </a:xfrm>
        </p:grpSpPr>
        <p:pic>
          <p:nvPicPr>
            <p:cNvPr id="5169" name="Picture 49"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70" name="Picture 50"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71" name="Line 51"/>
          <p:cNvSpPr>
            <a:spLocks noChangeShapeType="1"/>
          </p:cNvSpPr>
          <p:nvPr/>
        </p:nvSpPr>
        <p:spPr bwMode="auto">
          <a:xfrm flipV="1">
            <a:off x="10574338" y="2640807"/>
            <a:ext cx="0" cy="551656"/>
          </a:xfrm>
          <a:prstGeom prst="line">
            <a:avLst/>
          </a:prstGeom>
          <a:noFill/>
          <a:ln w="2857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72" name="Line 52"/>
          <p:cNvSpPr>
            <a:spLocks noChangeShapeType="1"/>
          </p:cNvSpPr>
          <p:nvPr/>
        </p:nvSpPr>
        <p:spPr bwMode="auto">
          <a:xfrm>
            <a:off x="10464800" y="2212182"/>
            <a:ext cx="81757" cy="255588"/>
          </a:xfrm>
          <a:prstGeom prst="line">
            <a:avLst/>
          </a:prstGeom>
          <a:noFill/>
          <a:ln w="63500" cap="flat"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73" name="Line 53"/>
          <p:cNvSpPr>
            <a:spLocks noChangeShapeType="1"/>
          </p:cNvSpPr>
          <p:nvPr/>
        </p:nvSpPr>
        <p:spPr bwMode="auto">
          <a:xfrm>
            <a:off x="10574338" y="2467769"/>
            <a:ext cx="72232" cy="173831"/>
          </a:xfrm>
          <a:prstGeom prst="line">
            <a:avLst/>
          </a:prstGeom>
          <a:noFill/>
          <a:ln w="2857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74" name="AutoShape 54"/>
          <p:cNvSpPr>
            <a:spLocks/>
          </p:cNvSpPr>
          <p:nvPr/>
        </p:nvSpPr>
        <p:spPr bwMode="auto">
          <a:xfrm>
            <a:off x="9639300" y="1473994"/>
            <a:ext cx="1383507" cy="738188"/>
          </a:xfrm>
          <a:custGeom>
            <a:avLst/>
            <a:gdLst>
              <a:gd name="T0" fmla="*/ 10548 w 21097"/>
              <a:gd name="T1" fmla="*/ 10727 h 21454"/>
              <a:gd name="T2" fmla="*/ 10548 w 21097"/>
              <a:gd name="T3" fmla="*/ 10727 h 21454"/>
              <a:gd name="T4" fmla="*/ 10548 w 21097"/>
              <a:gd name="T5" fmla="*/ 10727 h 21454"/>
              <a:gd name="T6" fmla="*/ 10548 w 21097"/>
              <a:gd name="T7" fmla="*/ 10727 h 21454"/>
            </a:gdLst>
            <a:ahLst/>
            <a:cxnLst>
              <a:cxn ang="0">
                <a:pos x="T0" y="T1"/>
              </a:cxn>
              <a:cxn ang="0">
                <a:pos x="T2" y="T3"/>
              </a:cxn>
              <a:cxn ang="0">
                <a:pos x="T4" y="T5"/>
              </a:cxn>
              <a:cxn ang="0">
                <a:pos x="T6" y="T7"/>
              </a:cxn>
            </a:cxnLst>
            <a:rect l="0" t="0" r="r" b="b"/>
            <a:pathLst>
              <a:path w="21097" h="21454">
                <a:moveTo>
                  <a:pt x="13754" y="21415"/>
                </a:moveTo>
                <a:cubicBezTo>
                  <a:pt x="16418" y="21508"/>
                  <a:pt x="19082" y="21600"/>
                  <a:pt x="20147" y="19569"/>
                </a:cubicBezTo>
                <a:cubicBezTo>
                  <a:pt x="21213" y="17538"/>
                  <a:pt x="21600" y="11692"/>
                  <a:pt x="20147" y="9231"/>
                </a:cubicBezTo>
                <a:cubicBezTo>
                  <a:pt x="18694" y="6769"/>
                  <a:pt x="14787" y="6338"/>
                  <a:pt x="11430" y="4800"/>
                </a:cubicBezTo>
                <a:cubicBezTo>
                  <a:pt x="8072" y="3262"/>
                  <a:pt x="0" y="0"/>
                  <a:pt x="0" y="0"/>
                </a:cubicBezTo>
              </a:path>
            </a:pathLst>
          </a:custGeom>
          <a:noFill/>
          <a:ln w="25400" cap="flat" cmpd="sng">
            <a:solidFill>
              <a:srgbClr val="000000"/>
            </a:solidFill>
            <a:prstDash val="sysDash"/>
            <a:round/>
            <a:headEnd type="none" w="med" len="med"/>
            <a:tailEnd type="triangle" w="med" len="med"/>
          </a:ln>
          <a:effectLst>
            <a:outerShdw blurRad="38100" dist="25400" dir="54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5175" name="Line 55"/>
          <p:cNvSpPr>
            <a:spLocks noChangeShapeType="1"/>
          </p:cNvSpPr>
          <p:nvPr/>
        </p:nvSpPr>
        <p:spPr bwMode="auto">
          <a:xfrm flipH="1" flipV="1">
            <a:off x="9639300" y="1506538"/>
            <a:ext cx="969169" cy="1135063"/>
          </a:xfrm>
          <a:prstGeom prst="line">
            <a:avLst/>
          </a:prstGeom>
          <a:noFill/>
          <a:ln w="2857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76" name="AutoShape 56"/>
          <p:cNvSpPr>
            <a:spLocks/>
          </p:cNvSpPr>
          <p:nvPr/>
        </p:nvSpPr>
        <p:spPr bwMode="auto">
          <a:xfrm rot="5400000" flipH="1" flipV="1">
            <a:off x="9194007" y="902494"/>
            <a:ext cx="1016794" cy="1262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25400" cap="flat" cmpd="sng">
            <a:solidFill>
              <a:srgbClr val="000000"/>
            </a:solidFill>
            <a:prstDash val="solid"/>
            <a:miter lim="4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latin typeface="Helvetica Light" charset="0"/>
              <a:ea typeface="Helvetica Light" charset="0"/>
              <a:cs typeface="Helvetica Light" charset="0"/>
              <a:sym typeface="Helvetica Light" charset="0"/>
            </a:endParaRPr>
          </a:p>
        </p:txBody>
      </p:sp>
      <p:sp>
        <p:nvSpPr>
          <p:cNvPr id="5177" name="Rectangle 57"/>
          <p:cNvSpPr>
            <a:spLocks/>
          </p:cNvSpPr>
          <p:nvPr/>
        </p:nvSpPr>
        <p:spPr bwMode="auto">
          <a:xfrm>
            <a:off x="482600" y="867649"/>
            <a:ext cx="6159500" cy="5498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latin typeface="Helvetica Light" charset="0"/>
                <a:ea typeface="Helvetica Light" charset="0"/>
                <a:cs typeface="Helvetica Light" charset="0"/>
                <a:sym typeface="Helvetica Light" charset="0"/>
              </a:rPr>
              <a:t>Esercizio di passaggi, smarcamento e tiro in porta</a:t>
            </a:r>
            <a:r>
              <a:rPr lang="it-IT" altLang="it-IT" sz="1600">
                <a:latin typeface="Helvetica Light" charset="0"/>
                <a:ea typeface="Helvetica Light" charset="0"/>
                <a:cs typeface="Helvetica Light" charset="0"/>
                <a:sym typeface="Helvetica Light" charset="0"/>
              </a:rPr>
              <a:t>.</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Svolgimento:</a:t>
            </a:r>
          </a:p>
          <a:p>
            <a:pPr algn="l"/>
            <a:r>
              <a:rPr lang="it-IT" altLang="it-IT" sz="1600">
                <a:latin typeface="Helvetica Light" charset="0"/>
                <a:ea typeface="Helvetica Light" charset="0"/>
                <a:cs typeface="Helvetica Light" charset="0"/>
                <a:sym typeface="Helvetica Light" charset="0"/>
              </a:rPr>
              <a:t>B viene incontro ad A, il quale gli passa la palla di push. B riceve e scarica nuovamente ad A, B esegue uno smarcamento con un movimento a “C” per ricevere verso l’area il passaggio di A (che può eseguirlo di push frontale o strisciato) e concludere in porta.</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Prima una fila e poi l’altra.</a:t>
            </a:r>
          </a:p>
          <a:p>
            <a:pPr algn="l"/>
            <a:r>
              <a:rPr lang="it-IT" altLang="it-IT" sz="1600">
                <a:latin typeface="Helvetica Light" charset="0"/>
                <a:ea typeface="Helvetica Light" charset="0"/>
                <a:cs typeface="Helvetica Light" charset="0"/>
                <a:sym typeface="Helvetica Light" charset="0"/>
              </a:rPr>
              <a:t>Le distanze sono da regolare in base all’età o al livello.</a:t>
            </a:r>
          </a:p>
          <a:p>
            <a:pPr algn="l"/>
            <a:r>
              <a:rPr lang="it-IT" altLang="it-IT" sz="1600">
                <a:latin typeface="Helvetica Light" charset="0"/>
                <a:ea typeface="Helvetica Light" charset="0"/>
                <a:cs typeface="Helvetica Light" charset="0"/>
                <a:sym typeface="Helvetica Light" charset="0"/>
              </a:rPr>
              <a:t>Scegliere tra le varie tecniche di tiro.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1:</a:t>
            </a:r>
          </a:p>
          <a:p>
            <a:pPr algn="l"/>
            <a:r>
              <a:rPr lang="it-IT" altLang="it-IT" sz="1600">
                <a:latin typeface="Helvetica Light" charset="0"/>
                <a:ea typeface="Helvetica Light" charset="0"/>
                <a:cs typeface="Helvetica Light" charset="0"/>
                <a:sym typeface="Helvetica Light" charset="0"/>
              </a:rPr>
              <a:t>B esegue un movimento di smarcamento ad “S” o a doppia “S” o direttamente in diagonale.</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2:</a:t>
            </a:r>
          </a:p>
          <a:p>
            <a:pPr algn="l"/>
            <a:r>
              <a:rPr lang="it-IT" altLang="it-IT" sz="1600">
                <a:latin typeface="Helvetica Light" charset="0"/>
                <a:ea typeface="Helvetica Light" charset="0"/>
                <a:cs typeface="Helvetica Light" charset="0"/>
                <a:sym typeface="Helvetica Light" charset="0"/>
              </a:rPr>
              <a:t>B dopo il tiro rimane in area per allargare la porta per il tiro della fila opposta.</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3:</a:t>
            </a:r>
          </a:p>
          <a:p>
            <a:pPr algn="l"/>
            <a:r>
              <a:rPr lang="it-IT" altLang="it-IT" sz="1600">
                <a:latin typeface="Helvetica Light" charset="0"/>
                <a:ea typeface="Helvetica Light" charset="0"/>
                <a:cs typeface="Helvetica Light" charset="0"/>
                <a:sym typeface="Helvetica Light" charset="0"/>
              </a:rPr>
              <a:t>Aggiungere un dribbling dopo la ricezione di B fuori area.</a:t>
            </a:r>
          </a:p>
        </p:txBody>
      </p:sp>
      <p:grpSp>
        <p:nvGrpSpPr>
          <p:cNvPr id="5178" name="Group 58"/>
          <p:cNvGrpSpPr>
            <a:grpSpLocks/>
          </p:cNvGrpSpPr>
          <p:nvPr/>
        </p:nvGrpSpPr>
        <p:grpSpPr bwMode="auto">
          <a:xfrm>
            <a:off x="392113" y="6461126"/>
            <a:ext cx="406161" cy="146194"/>
            <a:chOff x="0" y="0"/>
            <a:chExt cx="812358" cy="291489"/>
          </a:xfrm>
        </p:grpSpPr>
        <p:sp>
          <p:nvSpPr>
            <p:cNvPr id="5179" name="Rectangle 59"/>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5180" name="Picture 60"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526565011"/>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215152" y="1909483"/>
            <a:ext cx="1896035" cy="646331"/>
          </a:xfrm>
          <a:prstGeom prst="rect">
            <a:avLst/>
          </a:prstGeom>
          <a:noFill/>
        </p:spPr>
        <p:txBody>
          <a:bodyPr wrap="square" rtlCol="0">
            <a:spAutoFit/>
          </a:bodyPr>
          <a:lstStyle/>
          <a:p>
            <a:pPr algn="ctr"/>
            <a:r>
              <a:rPr lang="it-IT" dirty="0" smtClean="0"/>
              <a:t>Tecnico Federale</a:t>
            </a:r>
          </a:p>
          <a:p>
            <a:pPr algn="ctr"/>
            <a:r>
              <a:rPr lang="it-IT" dirty="0" smtClean="0"/>
              <a:t>Luca Da Gai</a:t>
            </a:r>
            <a:endParaRPr lang="it-IT" dirty="0"/>
          </a:p>
        </p:txBody>
      </p:sp>
    </p:spTree>
    <p:extLst>
      <p:ext uri="{BB962C8B-B14F-4D97-AF65-F5344CB8AC3E}">
        <p14:creationId xmlns:p14="http://schemas.microsoft.com/office/powerpoint/2010/main" val="96716451"/>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5139" y="0"/>
            <a:ext cx="3563937" cy="3436938"/>
          </a:xfrm>
          <a:prstGeom prst="rect">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8" name="Picture 2"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5139" y="3419476"/>
            <a:ext cx="3563937" cy="3438525"/>
          </a:xfrm>
          <a:prstGeom prst="rect">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9" name="AutoShape 3"/>
          <p:cNvSpPr>
            <a:spLocks/>
          </p:cNvSpPr>
          <p:nvPr/>
        </p:nvSpPr>
        <p:spPr bwMode="auto">
          <a:xfrm>
            <a:off x="7967664" y="187326"/>
            <a:ext cx="714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grpSp>
        <p:nvGrpSpPr>
          <p:cNvPr id="4100" name="Group 4"/>
          <p:cNvGrpSpPr>
            <a:grpSpLocks/>
          </p:cNvGrpSpPr>
          <p:nvPr/>
        </p:nvGrpSpPr>
        <p:grpSpPr bwMode="auto">
          <a:xfrm>
            <a:off x="8112125" y="1195389"/>
            <a:ext cx="44450" cy="46037"/>
            <a:chOff x="-1" y="-1"/>
            <a:chExt cx="45721" cy="45721"/>
          </a:xfrm>
        </p:grpSpPr>
        <p:pic>
          <p:nvPicPr>
            <p:cNvPr id="4101" name="Picture 5"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02" name="Picture 6" descr="AN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03" name="Oval 7"/>
          <p:cNvSpPr>
            <a:spLocks/>
          </p:cNvSpPr>
          <p:nvPr/>
        </p:nvSpPr>
        <p:spPr bwMode="auto">
          <a:xfrm>
            <a:off x="9191625" y="187326"/>
            <a:ext cx="71438"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04" name="AutoShape 8"/>
          <p:cNvSpPr>
            <a:spLocks/>
          </p:cNvSpPr>
          <p:nvPr/>
        </p:nvSpPr>
        <p:spPr bwMode="auto">
          <a:xfrm>
            <a:off x="9120189" y="187326"/>
            <a:ext cx="714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5" name="AutoShape 9"/>
          <p:cNvSpPr>
            <a:spLocks/>
          </p:cNvSpPr>
          <p:nvPr/>
        </p:nvSpPr>
        <p:spPr bwMode="auto">
          <a:xfrm>
            <a:off x="8112125" y="1052514"/>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6" name="AutoShape 10"/>
          <p:cNvSpPr>
            <a:spLocks/>
          </p:cNvSpPr>
          <p:nvPr/>
        </p:nvSpPr>
        <p:spPr bwMode="auto">
          <a:xfrm>
            <a:off x="8975725" y="1052514"/>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7" name="Line 11"/>
          <p:cNvSpPr>
            <a:spLocks noChangeShapeType="1"/>
          </p:cNvSpPr>
          <p:nvPr/>
        </p:nvSpPr>
        <p:spPr bwMode="auto">
          <a:xfrm flipH="1" flipV="1">
            <a:off x="8039101" y="331789"/>
            <a:ext cx="73025" cy="7207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8" name="Line 12"/>
          <p:cNvSpPr>
            <a:spLocks noChangeShapeType="1"/>
          </p:cNvSpPr>
          <p:nvPr/>
        </p:nvSpPr>
        <p:spPr bwMode="auto">
          <a:xfrm>
            <a:off x="8255001" y="1123950"/>
            <a:ext cx="720725"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9" name="Line 13"/>
          <p:cNvSpPr>
            <a:spLocks noChangeShapeType="1"/>
          </p:cNvSpPr>
          <p:nvPr/>
        </p:nvSpPr>
        <p:spPr bwMode="auto">
          <a:xfrm flipH="1">
            <a:off x="8255000" y="1052513"/>
            <a:ext cx="649288"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0" name="Line 14"/>
          <p:cNvSpPr>
            <a:spLocks noChangeShapeType="1"/>
          </p:cNvSpPr>
          <p:nvPr/>
        </p:nvSpPr>
        <p:spPr bwMode="auto">
          <a:xfrm flipV="1">
            <a:off x="9047164" y="331789"/>
            <a:ext cx="73025" cy="7207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1" name="Oval 15"/>
          <p:cNvSpPr>
            <a:spLocks/>
          </p:cNvSpPr>
          <p:nvPr/>
        </p:nvSpPr>
        <p:spPr bwMode="auto">
          <a:xfrm>
            <a:off x="7823200" y="187326"/>
            <a:ext cx="71438"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2" name="Oval 16"/>
          <p:cNvSpPr>
            <a:spLocks/>
          </p:cNvSpPr>
          <p:nvPr/>
        </p:nvSpPr>
        <p:spPr bwMode="auto">
          <a:xfrm>
            <a:off x="7967664" y="1123950"/>
            <a:ext cx="71437"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3" name="Oval 17"/>
          <p:cNvSpPr>
            <a:spLocks/>
          </p:cNvSpPr>
          <p:nvPr/>
        </p:nvSpPr>
        <p:spPr bwMode="auto">
          <a:xfrm>
            <a:off x="9120189" y="1123950"/>
            <a:ext cx="71437"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4" name="AutoShape 18"/>
          <p:cNvSpPr>
            <a:spLocks/>
          </p:cNvSpPr>
          <p:nvPr/>
        </p:nvSpPr>
        <p:spPr bwMode="auto">
          <a:xfrm>
            <a:off x="8939214" y="619125"/>
            <a:ext cx="180975"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1929" y="0"/>
                  <a:pt x="21600" y="6980"/>
                  <a:pt x="21600" y="15591"/>
                </a:cubicBezTo>
                <a:cubicBezTo>
                  <a:pt x="21600" y="17654"/>
                  <a:pt x="21033" y="19696"/>
                  <a:pt x="19931" y="21600"/>
                </a:cubicBezTo>
              </a:path>
            </a:pathLst>
          </a:custGeom>
          <a:noFill/>
          <a:ln w="9525" cap="flat" cmpd="sng">
            <a:solidFill>
              <a:srgbClr val="000000"/>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15" name="AutoShape 19"/>
          <p:cNvSpPr>
            <a:spLocks/>
          </p:cNvSpPr>
          <p:nvPr/>
        </p:nvSpPr>
        <p:spPr bwMode="auto">
          <a:xfrm rot="13788915">
            <a:off x="8068469" y="654844"/>
            <a:ext cx="179388"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1929" y="0"/>
                  <a:pt x="21600" y="6980"/>
                  <a:pt x="21600" y="15591"/>
                </a:cubicBezTo>
                <a:cubicBezTo>
                  <a:pt x="21600" y="17654"/>
                  <a:pt x="21033" y="19696"/>
                  <a:pt x="19931" y="21600"/>
                </a:cubicBezTo>
              </a:path>
            </a:pathLst>
          </a:custGeom>
          <a:noFill/>
          <a:ln w="9525" cap="flat" cmpd="sng">
            <a:solidFill>
              <a:srgbClr val="000000"/>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16" name="Line 20"/>
          <p:cNvSpPr>
            <a:spLocks noChangeShapeType="1"/>
          </p:cNvSpPr>
          <p:nvPr/>
        </p:nvSpPr>
        <p:spPr bwMode="auto">
          <a:xfrm>
            <a:off x="8039100" y="260351"/>
            <a:ext cx="215900" cy="3587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7" name="Line 21"/>
          <p:cNvSpPr>
            <a:spLocks noChangeShapeType="1"/>
          </p:cNvSpPr>
          <p:nvPr/>
        </p:nvSpPr>
        <p:spPr bwMode="auto">
          <a:xfrm flipH="1">
            <a:off x="8904289" y="260351"/>
            <a:ext cx="206375" cy="2952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8" name="Line 22"/>
          <p:cNvSpPr>
            <a:spLocks noChangeShapeType="1"/>
          </p:cNvSpPr>
          <p:nvPr/>
        </p:nvSpPr>
        <p:spPr bwMode="auto">
          <a:xfrm flipH="1" flipV="1">
            <a:off x="8615363" y="187325"/>
            <a:ext cx="144462" cy="2159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9" name="Line 23"/>
          <p:cNvSpPr>
            <a:spLocks noChangeShapeType="1"/>
          </p:cNvSpPr>
          <p:nvPr/>
        </p:nvSpPr>
        <p:spPr bwMode="auto">
          <a:xfrm flipV="1">
            <a:off x="8399463" y="187325"/>
            <a:ext cx="152400" cy="2159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0" name="Line 24"/>
          <p:cNvSpPr>
            <a:spLocks noChangeShapeType="1"/>
          </p:cNvSpPr>
          <p:nvPr/>
        </p:nvSpPr>
        <p:spPr bwMode="auto">
          <a:xfrm>
            <a:off x="8399464" y="403225"/>
            <a:ext cx="71437"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1" name="Line 25"/>
          <p:cNvSpPr>
            <a:spLocks noChangeShapeType="1"/>
          </p:cNvSpPr>
          <p:nvPr/>
        </p:nvSpPr>
        <p:spPr bwMode="auto">
          <a:xfrm>
            <a:off x="8686801" y="403225"/>
            <a:ext cx="73025"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2" name="Line 26"/>
          <p:cNvSpPr>
            <a:spLocks noChangeShapeType="1"/>
          </p:cNvSpPr>
          <p:nvPr/>
        </p:nvSpPr>
        <p:spPr bwMode="auto">
          <a:xfrm flipV="1">
            <a:off x="8328025" y="403225"/>
            <a:ext cx="134938" cy="21590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3" name="Line 27"/>
          <p:cNvSpPr>
            <a:spLocks noChangeShapeType="1"/>
          </p:cNvSpPr>
          <p:nvPr/>
        </p:nvSpPr>
        <p:spPr bwMode="auto">
          <a:xfrm>
            <a:off x="8686801" y="403225"/>
            <a:ext cx="144463" cy="21590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4" name="Rectangle 28"/>
          <p:cNvSpPr>
            <a:spLocks/>
          </p:cNvSpPr>
          <p:nvPr/>
        </p:nvSpPr>
        <p:spPr bwMode="auto">
          <a:xfrm>
            <a:off x="7607301" y="187326"/>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4125" name="Rectangle 29"/>
          <p:cNvSpPr>
            <a:spLocks/>
          </p:cNvSpPr>
          <p:nvPr/>
        </p:nvSpPr>
        <p:spPr bwMode="auto">
          <a:xfrm>
            <a:off x="9191626" y="187326"/>
            <a:ext cx="17088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a:t>
            </a:r>
          </a:p>
        </p:txBody>
      </p:sp>
      <p:sp>
        <p:nvSpPr>
          <p:cNvPr id="4126" name="Rectangle 30"/>
          <p:cNvSpPr>
            <a:spLocks/>
          </p:cNvSpPr>
          <p:nvPr/>
        </p:nvSpPr>
        <p:spPr bwMode="auto">
          <a:xfrm>
            <a:off x="7751764" y="1052514"/>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4127" name="Rectangle 31"/>
          <p:cNvSpPr>
            <a:spLocks/>
          </p:cNvSpPr>
          <p:nvPr/>
        </p:nvSpPr>
        <p:spPr bwMode="auto">
          <a:xfrm>
            <a:off x="9191626" y="1052514"/>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4128" name="Rectangle 32"/>
          <p:cNvSpPr>
            <a:spLocks/>
          </p:cNvSpPr>
          <p:nvPr/>
        </p:nvSpPr>
        <p:spPr bwMode="auto">
          <a:xfrm>
            <a:off x="1846263" y="403225"/>
            <a:ext cx="4927824"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SCORE DRILL</a:t>
            </a:r>
          </a:p>
          <a:p>
            <a:r>
              <a:rPr lang="it-IT" altLang="it-IT"/>
              <a:t>B pass the ball to A, A to C , C again to A who scores</a:t>
            </a:r>
          </a:p>
          <a:p>
            <a:r>
              <a:rPr lang="it-IT" altLang="it-IT"/>
              <a:t>The same to the other side</a:t>
            </a:r>
          </a:p>
        </p:txBody>
      </p:sp>
      <p:sp>
        <p:nvSpPr>
          <p:cNvPr id="4129" name="Oval 33"/>
          <p:cNvSpPr>
            <a:spLocks/>
          </p:cNvSpPr>
          <p:nvPr/>
        </p:nvSpPr>
        <p:spPr bwMode="auto">
          <a:xfrm>
            <a:off x="7391400" y="4003676"/>
            <a:ext cx="71438"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30" name="Oval 34"/>
          <p:cNvSpPr>
            <a:spLocks/>
          </p:cNvSpPr>
          <p:nvPr/>
        </p:nvSpPr>
        <p:spPr bwMode="auto">
          <a:xfrm>
            <a:off x="7319964" y="4219576"/>
            <a:ext cx="71437"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31" name="Oval 35"/>
          <p:cNvSpPr>
            <a:spLocks/>
          </p:cNvSpPr>
          <p:nvPr/>
        </p:nvSpPr>
        <p:spPr bwMode="auto">
          <a:xfrm>
            <a:off x="9839326" y="4437064"/>
            <a:ext cx="73025"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32" name="Oval 36"/>
          <p:cNvSpPr>
            <a:spLocks/>
          </p:cNvSpPr>
          <p:nvPr/>
        </p:nvSpPr>
        <p:spPr bwMode="auto">
          <a:xfrm>
            <a:off x="7462839" y="4148139"/>
            <a:ext cx="73025"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33" name="Oval 37"/>
          <p:cNvSpPr>
            <a:spLocks/>
          </p:cNvSpPr>
          <p:nvPr/>
        </p:nvSpPr>
        <p:spPr bwMode="auto">
          <a:xfrm>
            <a:off x="9694864" y="4292600"/>
            <a:ext cx="73025"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34" name="Oval 38"/>
          <p:cNvSpPr>
            <a:spLocks/>
          </p:cNvSpPr>
          <p:nvPr/>
        </p:nvSpPr>
        <p:spPr bwMode="auto">
          <a:xfrm>
            <a:off x="9839326" y="4219576"/>
            <a:ext cx="73025"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35" name="Line 39"/>
          <p:cNvSpPr>
            <a:spLocks noChangeShapeType="1"/>
          </p:cNvSpPr>
          <p:nvPr/>
        </p:nvSpPr>
        <p:spPr bwMode="auto">
          <a:xfrm>
            <a:off x="8039100" y="4940301"/>
            <a:ext cx="0" cy="1368425"/>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36" name="Line 40"/>
          <p:cNvSpPr>
            <a:spLocks noChangeShapeType="1"/>
          </p:cNvSpPr>
          <p:nvPr/>
        </p:nvSpPr>
        <p:spPr bwMode="auto">
          <a:xfrm>
            <a:off x="6959600" y="5300663"/>
            <a:ext cx="1079500"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37" name="Line 41"/>
          <p:cNvSpPr>
            <a:spLocks noChangeShapeType="1"/>
          </p:cNvSpPr>
          <p:nvPr/>
        </p:nvSpPr>
        <p:spPr bwMode="auto">
          <a:xfrm>
            <a:off x="6959600" y="5588000"/>
            <a:ext cx="1079500"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38" name="Line 42"/>
          <p:cNvSpPr>
            <a:spLocks noChangeShapeType="1"/>
          </p:cNvSpPr>
          <p:nvPr/>
        </p:nvSpPr>
        <p:spPr bwMode="auto">
          <a:xfrm>
            <a:off x="6959600" y="5948363"/>
            <a:ext cx="1079500"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39" name="AutoShape 43"/>
          <p:cNvSpPr>
            <a:spLocks/>
          </p:cNvSpPr>
          <p:nvPr/>
        </p:nvSpPr>
        <p:spPr bwMode="auto">
          <a:xfrm>
            <a:off x="7391400" y="4364039"/>
            <a:ext cx="714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40" name="AutoShape 44"/>
          <p:cNvSpPr>
            <a:spLocks/>
          </p:cNvSpPr>
          <p:nvPr/>
        </p:nvSpPr>
        <p:spPr bwMode="auto">
          <a:xfrm>
            <a:off x="7391400" y="4795839"/>
            <a:ext cx="714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41" name="AutoShape 45"/>
          <p:cNvSpPr>
            <a:spLocks/>
          </p:cNvSpPr>
          <p:nvPr/>
        </p:nvSpPr>
        <p:spPr bwMode="auto">
          <a:xfrm>
            <a:off x="7535864" y="4579939"/>
            <a:ext cx="714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42" name="AutoShape 46"/>
          <p:cNvSpPr>
            <a:spLocks/>
          </p:cNvSpPr>
          <p:nvPr/>
        </p:nvSpPr>
        <p:spPr bwMode="auto">
          <a:xfrm>
            <a:off x="7291389" y="4381500"/>
            <a:ext cx="409575" cy="558800"/>
          </a:xfrm>
          <a:custGeom>
            <a:avLst/>
            <a:gdLst>
              <a:gd name="T0" fmla="+- 0 10290 124"/>
              <a:gd name="T1" fmla="*/ T0 w 20332"/>
              <a:gd name="T2" fmla="*/ 10437 h 20875"/>
              <a:gd name="T3" fmla="+- 0 10290 124"/>
              <a:gd name="T4" fmla="*/ T3 w 20332"/>
              <a:gd name="T5" fmla="*/ 10437 h 20875"/>
              <a:gd name="T6" fmla="+- 0 10290 124"/>
              <a:gd name="T7" fmla="*/ T6 w 20332"/>
              <a:gd name="T8" fmla="*/ 10437 h 20875"/>
              <a:gd name="T9" fmla="+- 0 10290 124"/>
              <a:gd name="T10" fmla="*/ T9 w 20332"/>
              <a:gd name="T11" fmla="*/ 10437 h 20875"/>
            </a:gdLst>
            <a:ahLst/>
            <a:cxnLst>
              <a:cxn ang="0">
                <a:pos x="T1" y="T2"/>
              </a:cxn>
              <a:cxn ang="0">
                <a:pos x="T4" y="T5"/>
              </a:cxn>
              <a:cxn ang="0">
                <a:pos x="T7" y="T8"/>
              </a:cxn>
              <a:cxn ang="0">
                <a:pos x="T10" y="T11"/>
              </a:cxn>
            </a:cxnLst>
            <a:rect l="0" t="0" r="r" b="b"/>
            <a:pathLst>
              <a:path w="20332" h="20875">
                <a:moveTo>
                  <a:pt x="3034" y="0"/>
                </a:moveTo>
                <a:cubicBezTo>
                  <a:pt x="2876" y="3292"/>
                  <a:pt x="2718" y="6584"/>
                  <a:pt x="4550" y="7389"/>
                </a:cubicBezTo>
                <a:cubicBezTo>
                  <a:pt x="6381" y="8195"/>
                  <a:pt x="11434" y="3837"/>
                  <a:pt x="14023" y="4832"/>
                </a:cubicBezTo>
                <a:cubicBezTo>
                  <a:pt x="16613" y="5826"/>
                  <a:pt x="21476" y="11984"/>
                  <a:pt x="20087" y="13358"/>
                </a:cubicBezTo>
                <a:cubicBezTo>
                  <a:pt x="18697" y="14732"/>
                  <a:pt x="9034" y="11889"/>
                  <a:pt x="5687" y="13074"/>
                </a:cubicBezTo>
                <a:cubicBezTo>
                  <a:pt x="2339" y="14258"/>
                  <a:pt x="129" y="19326"/>
                  <a:pt x="2" y="20463"/>
                </a:cubicBezTo>
                <a:cubicBezTo>
                  <a:pt x="-124" y="21600"/>
                  <a:pt x="4171" y="20037"/>
                  <a:pt x="4929" y="19895"/>
                </a:cubicBezTo>
                <a:cubicBezTo>
                  <a:pt x="5687" y="19753"/>
                  <a:pt x="4297" y="19989"/>
                  <a:pt x="4550" y="1961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43" name="Line 47"/>
          <p:cNvSpPr>
            <a:spLocks noChangeShapeType="1"/>
          </p:cNvSpPr>
          <p:nvPr/>
        </p:nvSpPr>
        <p:spPr bwMode="auto">
          <a:xfrm>
            <a:off x="7389814" y="4913314"/>
            <a:ext cx="73025" cy="89058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44" name="Line 48"/>
          <p:cNvSpPr>
            <a:spLocks noChangeShapeType="1"/>
          </p:cNvSpPr>
          <p:nvPr/>
        </p:nvSpPr>
        <p:spPr bwMode="auto">
          <a:xfrm>
            <a:off x="7389814" y="4914901"/>
            <a:ext cx="217487" cy="5302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45" name="Line 49"/>
          <p:cNvSpPr>
            <a:spLocks noChangeShapeType="1"/>
          </p:cNvSpPr>
          <p:nvPr/>
        </p:nvSpPr>
        <p:spPr bwMode="auto">
          <a:xfrm flipH="1">
            <a:off x="7319964" y="4914901"/>
            <a:ext cx="71437" cy="12493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46" name="AutoShape 50"/>
          <p:cNvSpPr>
            <a:spLocks/>
          </p:cNvSpPr>
          <p:nvPr/>
        </p:nvSpPr>
        <p:spPr bwMode="auto">
          <a:xfrm>
            <a:off x="9047164" y="5227639"/>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47" name="AutoShape 51"/>
          <p:cNvSpPr>
            <a:spLocks/>
          </p:cNvSpPr>
          <p:nvPr/>
        </p:nvSpPr>
        <p:spPr bwMode="auto">
          <a:xfrm>
            <a:off x="8831264" y="5227639"/>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48" name="AutoShape 52"/>
          <p:cNvSpPr>
            <a:spLocks/>
          </p:cNvSpPr>
          <p:nvPr/>
        </p:nvSpPr>
        <p:spPr bwMode="auto">
          <a:xfrm>
            <a:off x="9047164" y="5372101"/>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49" name="AutoShape 53"/>
          <p:cNvSpPr>
            <a:spLocks/>
          </p:cNvSpPr>
          <p:nvPr/>
        </p:nvSpPr>
        <p:spPr bwMode="auto">
          <a:xfrm>
            <a:off x="8831264" y="5372101"/>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0" name="AutoShape 54"/>
          <p:cNvSpPr>
            <a:spLocks/>
          </p:cNvSpPr>
          <p:nvPr/>
        </p:nvSpPr>
        <p:spPr bwMode="auto">
          <a:xfrm>
            <a:off x="9912350" y="5876925"/>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1" name="AutoShape 55"/>
          <p:cNvSpPr>
            <a:spLocks/>
          </p:cNvSpPr>
          <p:nvPr/>
        </p:nvSpPr>
        <p:spPr bwMode="auto">
          <a:xfrm>
            <a:off x="10128250" y="6092825"/>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2" name="AutoShape 56"/>
          <p:cNvSpPr>
            <a:spLocks/>
          </p:cNvSpPr>
          <p:nvPr/>
        </p:nvSpPr>
        <p:spPr bwMode="auto">
          <a:xfrm>
            <a:off x="9912350" y="6092825"/>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3" name="AutoShape 57"/>
          <p:cNvSpPr>
            <a:spLocks/>
          </p:cNvSpPr>
          <p:nvPr/>
        </p:nvSpPr>
        <p:spPr bwMode="auto">
          <a:xfrm>
            <a:off x="10128250" y="5876925"/>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4" name="AutoShape 58"/>
          <p:cNvSpPr>
            <a:spLocks/>
          </p:cNvSpPr>
          <p:nvPr/>
        </p:nvSpPr>
        <p:spPr bwMode="auto">
          <a:xfrm>
            <a:off x="9191625" y="5876925"/>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5" name="AutoShape 59"/>
          <p:cNvSpPr>
            <a:spLocks/>
          </p:cNvSpPr>
          <p:nvPr/>
        </p:nvSpPr>
        <p:spPr bwMode="auto">
          <a:xfrm>
            <a:off x="9407525" y="5661025"/>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6" name="AutoShape 60"/>
          <p:cNvSpPr>
            <a:spLocks/>
          </p:cNvSpPr>
          <p:nvPr/>
        </p:nvSpPr>
        <p:spPr bwMode="auto">
          <a:xfrm>
            <a:off x="9407525" y="5876925"/>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7" name="AutoShape 61"/>
          <p:cNvSpPr>
            <a:spLocks/>
          </p:cNvSpPr>
          <p:nvPr/>
        </p:nvSpPr>
        <p:spPr bwMode="auto">
          <a:xfrm>
            <a:off x="9191625" y="5661025"/>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8" name="AutoShape 62"/>
          <p:cNvSpPr>
            <a:spLocks/>
          </p:cNvSpPr>
          <p:nvPr/>
        </p:nvSpPr>
        <p:spPr bwMode="auto">
          <a:xfrm>
            <a:off x="9694864" y="5372101"/>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9" name="AutoShape 63"/>
          <p:cNvSpPr>
            <a:spLocks/>
          </p:cNvSpPr>
          <p:nvPr/>
        </p:nvSpPr>
        <p:spPr bwMode="auto">
          <a:xfrm>
            <a:off x="9983789" y="5588001"/>
            <a:ext cx="714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60" name="AutoShape 64"/>
          <p:cNvSpPr>
            <a:spLocks/>
          </p:cNvSpPr>
          <p:nvPr/>
        </p:nvSpPr>
        <p:spPr bwMode="auto">
          <a:xfrm>
            <a:off x="9983789" y="5372101"/>
            <a:ext cx="714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61" name="AutoShape 65"/>
          <p:cNvSpPr>
            <a:spLocks/>
          </p:cNvSpPr>
          <p:nvPr/>
        </p:nvSpPr>
        <p:spPr bwMode="auto">
          <a:xfrm>
            <a:off x="9694864" y="5588001"/>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62" name="AutoShape 66"/>
          <p:cNvSpPr>
            <a:spLocks/>
          </p:cNvSpPr>
          <p:nvPr/>
        </p:nvSpPr>
        <p:spPr bwMode="auto">
          <a:xfrm>
            <a:off x="9623425" y="4508501"/>
            <a:ext cx="71438" cy="80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63" name="AutoShape 67"/>
          <p:cNvSpPr>
            <a:spLocks/>
          </p:cNvSpPr>
          <p:nvPr/>
        </p:nvSpPr>
        <p:spPr bwMode="auto">
          <a:xfrm>
            <a:off x="8975725" y="4652963"/>
            <a:ext cx="596900" cy="787400"/>
          </a:xfrm>
          <a:custGeom>
            <a:avLst/>
            <a:gdLst>
              <a:gd name="T0" fmla="+- 0 11826 2053"/>
              <a:gd name="T1" fmla="*/ T0 w 19547"/>
              <a:gd name="T2" fmla="+- 0 10869 139"/>
              <a:gd name="T3" fmla="*/ 10869 h 21461"/>
              <a:gd name="T4" fmla="+- 0 11826 2053"/>
              <a:gd name="T5" fmla="*/ T4 w 19547"/>
              <a:gd name="T6" fmla="+- 0 10869 139"/>
              <a:gd name="T7" fmla="*/ 10869 h 21461"/>
              <a:gd name="T8" fmla="+- 0 11826 2053"/>
              <a:gd name="T9" fmla="*/ T8 w 19547"/>
              <a:gd name="T10" fmla="+- 0 10869 139"/>
              <a:gd name="T11" fmla="*/ 10869 h 21461"/>
              <a:gd name="T12" fmla="+- 0 11826 2053"/>
              <a:gd name="T13" fmla="*/ T12 w 19547"/>
              <a:gd name="T14" fmla="+- 0 10869 139"/>
              <a:gd name="T15" fmla="*/ 10869 h 21461"/>
            </a:gdLst>
            <a:ahLst/>
            <a:cxnLst>
              <a:cxn ang="0">
                <a:pos x="T1" y="T3"/>
              </a:cxn>
              <a:cxn ang="0">
                <a:pos x="T5" y="T7"/>
              </a:cxn>
              <a:cxn ang="0">
                <a:pos x="T9" y="T11"/>
              </a:cxn>
              <a:cxn ang="0">
                <a:pos x="T13" y="T15"/>
              </a:cxn>
            </a:cxnLst>
            <a:rect l="0" t="0" r="r" b="b"/>
            <a:pathLst>
              <a:path w="19547" h="21461">
                <a:moveTo>
                  <a:pt x="747" y="21461"/>
                </a:moveTo>
                <a:lnTo>
                  <a:pt x="747" y="21461"/>
                </a:lnTo>
                <a:cubicBezTo>
                  <a:pt x="-2053" y="12634"/>
                  <a:pt x="3268" y="3338"/>
                  <a:pt x="12631" y="699"/>
                </a:cubicBezTo>
                <a:cubicBezTo>
                  <a:pt x="14871" y="68"/>
                  <a:pt x="17222" y="-139"/>
                  <a:pt x="19547" y="9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64" name="AutoShape 68"/>
          <p:cNvSpPr>
            <a:spLocks/>
          </p:cNvSpPr>
          <p:nvPr/>
        </p:nvSpPr>
        <p:spPr bwMode="auto">
          <a:xfrm>
            <a:off x="9666289" y="4652964"/>
            <a:ext cx="541337" cy="1355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1929" y="0"/>
                  <a:pt x="21600" y="6158"/>
                  <a:pt x="21600" y="13754"/>
                </a:cubicBezTo>
                <a:cubicBezTo>
                  <a:pt x="21600" y="16559"/>
                  <a:pt x="20253" y="19296"/>
                  <a:pt x="17741" y="2160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65" name="AutoShape 69"/>
          <p:cNvSpPr>
            <a:spLocks/>
          </p:cNvSpPr>
          <p:nvPr/>
        </p:nvSpPr>
        <p:spPr bwMode="auto">
          <a:xfrm rot="20805269">
            <a:off x="9201151" y="4692650"/>
            <a:ext cx="620713" cy="1042988"/>
          </a:xfrm>
          <a:custGeom>
            <a:avLst/>
            <a:gdLst>
              <a:gd name="T0" fmla="+- 0 11607 1614"/>
              <a:gd name="T1" fmla="*/ T0 w 19986"/>
              <a:gd name="T2" fmla="+- 0 10859 118"/>
              <a:gd name="T3" fmla="*/ 10859 h 21482"/>
              <a:gd name="T4" fmla="+- 0 11607 1614"/>
              <a:gd name="T5" fmla="*/ T4 w 19986"/>
              <a:gd name="T6" fmla="+- 0 10859 118"/>
              <a:gd name="T7" fmla="*/ 10859 h 21482"/>
              <a:gd name="T8" fmla="+- 0 11607 1614"/>
              <a:gd name="T9" fmla="*/ T8 w 19986"/>
              <a:gd name="T10" fmla="+- 0 10859 118"/>
              <a:gd name="T11" fmla="*/ 10859 h 21482"/>
              <a:gd name="T12" fmla="+- 0 11607 1614"/>
              <a:gd name="T13" fmla="*/ T12 w 19986"/>
              <a:gd name="T14" fmla="+- 0 10859 118"/>
              <a:gd name="T15" fmla="*/ 10859 h 21482"/>
            </a:gdLst>
            <a:ahLst/>
            <a:cxnLst>
              <a:cxn ang="0">
                <a:pos x="T1" y="T3"/>
              </a:cxn>
              <a:cxn ang="0">
                <a:pos x="T5" y="T7"/>
              </a:cxn>
              <a:cxn ang="0">
                <a:pos x="T9" y="T11"/>
              </a:cxn>
              <a:cxn ang="0">
                <a:pos x="T13" y="T15"/>
              </a:cxn>
            </a:cxnLst>
            <a:rect l="0" t="0" r="r" b="b"/>
            <a:pathLst>
              <a:path w="19986" h="21482">
                <a:moveTo>
                  <a:pt x="383" y="21482"/>
                </a:moveTo>
                <a:lnTo>
                  <a:pt x="383" y="21482"/>
                </a:lnTo>
                <a:cubicBezTo>
                  <a:pt x="-1614" y="11870"/>
                  <a:pt x="4402" y="2425"/>
                  <a:pt x="13819" y="387"/>
                </a:cubicBezTo>
                <a:cubicBezTo>
                  <a:pt x="15847" y="-52"/>
                  <a:pt x="17935" y="-118"/>
                  <a:pt x="19986" y="192"/>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66" name="Rectangle 70"/>
          <p:cNvSpPr>
            <a:spLocks/>
          </p:cNvSpPr>
          <p:nvPr/>
        </p:nvSpPr>
        <p:spPr bwMode="auto">
          <a:xfrm>
            <a:off x="8039101" y="5300664"/>
            <a:ext cx="7302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000"/>
              <a:t>1</a:t>
            </a:r>
          </a:p>
        </p:txBody>
      </p:sp>
      <p:sp>
        <p:nvSpPr>
          <p:cNvPr id="4167" name="Rectangle 71"/>
          <p:cNvSpPr>
            <a:spLocks/>
          </p:cNvSpPr>
          <p:nvPr/>
        </p:nvSpPr>
        <p:spPr bwMode="auto">
          <a:xfrm>
            <a:off x="8039101" y="5588001"/>
            <a:ext cx="7302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000"/>
              <a:t>2</a:t>
            </a:r>
          </a:p>
        </p:txBody>
      </p:sp>
      <p:sp>
        <p:nvSpPr>
          <p:cNvPr id="4168" name="Rectangle 72"/>
          <p:cNvSpPr>
            <a:spLocks/>
          </p:cNvSpPr>
          <p:nvPr/>
        </p:nvSpPr>
        <p:spPr bwMode="auto">
          <a:xfrm>
            <a:off x="7967664" y="6019801"/>
            <a:ext cx="1580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3</a:t>
            </a:r>
          </a:p>
        </p:txBody>
      </p:sp>
      <p:sp>
        <p:nvSpPr>
          <p:cNvPr id="4169" name="Rectangle 73"/>
          <p:cNvSpPr>
            <a:spLocks/>
          </p:cNvSpPr>
          <p:nvPr/>
        </p:nvSpPr>
        <p:spPr bwMode="auto">
          <a:xfrm>
            <a:off x="7031039" y="3716338"/>
            <a:ext cx="22538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A</a:t>
            </a:r>
          </a:p>
        </p:txBody>
      </p:sp>
      <p:sp>
        <p:nvSpPr>
          <p:cNvPr id="4170" name="Rectangle 74"/>
          <p:cNvSpPr>
            <a:spLocks/>
          </p:cNvSpPr>
          <p:nvPr/>
        </p:nvSpPr>
        <p:spPr bwMode="auto">
          <a:xfrm>
            <a:off x="9694864" y="3787775"/>
            <a:ext cx="21736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B</a:t>
            </a:r>
          </a:p>
        </p:txBody>
      </p:sp>
      <p:sp>
        <p:nvSpPr>
          <p:cNvPr id="4171" name="Rectangle 75"/>
          <p:cNvSpPr>
            <a:spLocks/>
          </p:cNvSpPr>
          <p:nvPr/>
        </p:nvSpPr>
        <p:spPr bwMode="auto">
          <a:xfrm>
            <a:off x="1919288" y="3787775"/>
            <a:ext cx="4464050" cy="2862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273050" indent="-273050">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a:t>2 GAMES</a:t>
            </a:r>
          </a:p>
          <a:p>
            <a:pPr>
              <a:buSzPct val="100000"/>
              <a:buFontTx/>
              <a:buAutoNum type="alphaUcPeriod"/>
            </a:pPr>
            <a:r>
              <a:rPr lang="it-IT" altLang="it-IT"/>
              <a:t>Players make a little slalom and they must make a pass (push or hit)that stops in box n1,2 or 3. each box has a point. Who make more points wins</a:t>
            </a:r>
          </a:p>
          <a:p>
            <a:pPr>
              <a:buSzPct val="100000"/>
              <a:buFontTx/>
              <a:buAutoNum type="alphaUcPeriod"/>
            </a:pPr>
            <a:r>
              <a:rPr lang="it-IT" altLang="it-IT"/>
              <a:t>High ball, the players must reach each box with an high ball. The player who reach each box wins</a:t>
            </a:r>
          </a:p>
          <a:p>
            <a:r>
              <a:rPr lang="it-IT" altLang="it-IT"/>
              <a:t>       </a:t>
            </a:r>
          </a:p>
          <a:p>
            <a:r>
              <a:rPr lang="it-IT" altLang="it-IT"/>
              <a:t> </a:t>
            </a:r>
          </a:p>
        </p:txBody>
      </p:sp>
      <p:grpSp>
        <p:nvGrpSpPr>
          <p:cNvPr id="4172" name="Group 76"/>
          <p:cNvGrpSpPr>
            <a:grpSpLocks/>
          </p:cNvGrpSpPr>
          <p:nvPr/>
        </p:nvGrpSpPr>
        <p:grpSpPr bwMode="auto">
          <a:xfrm>
            <a:off x="1998664" y="6500815"/>
            <a:ext cx="695229" cy="200055"/>
            <a:chOff x="0" y="0"/>
            <a:chExt cx="695550" cy="200988"/>
          </a:xfrm>
        </p:grpSpPr>
        <p:sp>
          <p:nvSpPr>
            <p:cNvPr id="4173" name="Rectangle 77"/>
            <p:cNvSpPr>
              <a:spLocks/>
            </p:cNvSpPr>
            <p:nvPr/>
          </p:nvSpPr>
          <p:spPr bwMode="auto">
            <a:xfrm>
              <a:off x="174975" y="0"/>
              <a:ext cx="520575"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Luca Ga Gai</a:t>
              </a:r>
            </a:p>
          </p:txBody>
        </p:sp>
        <p:pic>
          <p:nvPicPr>
            <p:cNvPr id="4174" name="Picture 78"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248415114"/>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3339" y="115888"/>
            <a:ext cx="3995737" cy="385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2" name="Picture 2" descr="C:\Users\Luca\Desktop\ACCADEMIA HOCKEY BLOEMENDAAL\area bianc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9938" y="3787776"/>
            <a:ext cx="5791200" cy="287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Oval 3"/>
          <p:cNvSpPr>
            <a:spLocks/>
          </p:cNvSpPr>
          <p:nvPr/>
        </p:nvSpPr>
        <p:spPr bwMode="auto">
          <a:xfrm>
            <a:off x="6022976" y="4795838"/>
            <a:ext cx="144463" cy="163512"/>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grpSp>
        <p:nvGrpSpPr>
          <p:cNvPr id="5124" name="Group 4"/>
          <p:cNvGrpSpPr>
            <a:grpSpLocks/>
          </p:cNvGrpSpPr>
          <p:nvPr/>
        </p:nvGrpSpPr>
        <p:grpSpPr bwMode="auto">
          <a:xfrm>
            <a:off x="6167439" y="4795839"/>
            <a:ext cx="46037" cy="46037"/>
            <a:chOff x="-1" y="-1"/>
            <a:chExt cx="45721" cy="45721"/>
          </a:xfrm>
        </p:grpSpPr>
        <p:pic>
          <p:nvPicPr>
            <p:cNvPr id="5125" name="Picture 5"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6" name="Picture 6" descr="AN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27" name="Oval 7"/>
          <p:cNvSpPr>
            <a:spLocks/>
          </p:cNvSpPr>
          <p:nvPr/>
        </p:nvSpPr>
        <p:spPr bwMode="auto">
          <a:xfrm>
            <a:off x="8328026" y="4652964"/>
            <a:ext cx="142875" cy="16192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28" name="Oval 8"/>
          <p:cNvSpPr>
            <a:spLocks/>
          </p:cNvSpPr>
          <p:nvPr/>
        </p:nvSpPr>
        <p:spPr bwMode="auto">
          <a:xfrm>
            <a:off x="6886576" y="5227638"/>
            <a:ext cx="144463" cy="163512"/>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29" name="Oval 9"/>
          <p:cNvSpPr>
            <a:spLocks/>
          </p:cNvSpPr>
          <p:nvPr/>
        </p:nvSpPr>
        <p:spPr bwMode="auto">
          <a:xfrm>
            <a:off x="7535864" y="5661026"/>
            <a:ext cx="142875" cy="16192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30" name="Oval 10"/>
          <p:cNvSpPr>
            <a:spLocks/>
          </p:cNvSpPr>
          <p:nvPr/>
        </p:nvSpPr>
        <p:spPr bwMode="auto">
          <a:xfrm>
            <a:off x="6886576" y="4579938"/>
            <a:ext cx="144463" cy="163512"/>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31" name="Oval 11"/>
          <p:cNvSpPr>
            <a:spLocks/>
          </p:cNvSpPr>
          <p:nvPr/>
        </p:nvSpPr>
        <p:spPr bwMode="auto">
          <a:xfrm>
            <a:off x="6383338" y="5803901"/>
            <a:ext cx="144462" cy="163513"/>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32" name="Oval 12"/>
          <p:cNvSpPr>
            <a:spLocks/>
          </p:cNvSpPr>
          <p:nvPr/>
        </p:nvSpPr>
        <p:spPr bwMode="auto">
          <a:xfrm>
            <a:off x="8183563" y="5732463"/>
            <a:ext cx="144462" cy="163512"/>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33" name="Oval 13"/>
          <p:cNvSpPr>
            <a:spLocks/>
          </p:cNvSpPr>
          <p:nvPr/>
        </p:nvSpPr>
        <p:spPr bwMode="auto">
          <a:xfrm>
            <a:off x="7967663" y="5084764"/>
            <a:ext cx="144462" cy="16192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34" name="Oval 14"/>
          <p:cNvSpPr>
            <a:spLocks/>
          </p:cNvSpPr>
          <p:nvPr/>
        </p:nvSpPr>
        <p:spPr bwMode="auto">
          <a:xfrm>
            <a:off x="8975726" y="5084764"/>
            <a:ext cx="144463" cy="16192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35" name="Oval 15"/>
          <p:cNvSpPr>
            <a:spLocks/>
          </p:cNvSpPr>
          <p:nvPr/>
        </p:nvSpPr>
        <p:spPr bwMode="auto">
          <a:xfrm>
            <a:off x="7535864" y="4364038"/>
            <a:ext cx="142875" cy="163512"/>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grpSp>
        <p:nvGrpSpPr>
          <p:cNvPr id="5136" name="Group 16"/>
          <p:cNvGrpSpPr>
            <a:grpSpLocks/>
          </p:cNvGrpSpPr>
          <p:nvPr/>
        </p:nvGrpSpPr>
        <p:grpSpPr bwMode="auto">
          <a:xfrm>
            <a:off x="6454775" y="5732464"/>
            <a:ext cx="46038" cy="46037"/>
            <a:chOff x="-1" y="-1"/>
            <a:chExt cx="45721" cy="45721"/>
          </a:xfrm>
        </p:grpSpPr>
        <p:pic>
          <p:nvPicPr>
            <p:cNvPr id="5137" name="Picture 17"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38" name="Picture 18" descr="AN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39" name="Group 19"/>
          <p:cNvGrpSpPr>
            <a:grpSpLocks/>
          </p:cNvGrpSpPr>
          <p:nvPr/>
        </p:nvGrpSpPr>
        <p:grpSpPr bwMode="auto">
          <a:xfrm>
            <a:off x="7031039" y="5300664"/>
            <a:ext cx="46037" cy="46037"/>
            <a:chOff x="-1" y="-1"/>
            <a:chExt cx="45721" cy="45721"/>
          </a:xfrm>
        </p:grpSpPr>
        <p:pic>
          <p:nvPicPr>
            <p:cNvPr id="5140" name="Picture 20"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1" name="Picture 21" descr="AN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42" name="Group 22"/>
          <p:cNvGrpSpPr>
            <a:grpSpLocks/>
          </p:cNvGrpSpPr>
          <p:nvPr/>
        </p:nvGrpSpPr>
        <p:grpSpPr bwMode="auto">
          <a:xfrm>
            <a:off x="6815139" y="4724400"/>
            <a:ext cx="46037" cy="46038"/>
            <a:chOff x="-1" y="-1"/>
            <a:chExt cx="45721" cy="45721"/>
          </a:xfrm>
        </p:grpSpPr>
        <p:pic>
          <p:nvPicPr>
            <p:cNvPr id="5143" name="Picture 23"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4" name="Picture 24" descr="AN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45" name="Group 25"/>
          <p:cNvGrpSpPr>
            <a:grpSpLocks/>
          </p:cNvGrpSpPr>
          <p:nvPr/>
        </p:nvGrpSpPr>
        <p:grpSpPr bwMode="auto">
          <a:xfrm>
            <a:off x="7535863" y="5588000"/>
            <a:ext cx="44450" cy="46038"/>
            <a:chOff x="-1" y="-1"/>
            <a:chExt cx="45721" cy="45721"/>
          </a:xfrm>
        </p:grpSpPr>
        <p:pic>
          <p:nvPicPr>
            <p:cNvPr id="5146" name="Picture 26"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7" name="Picture 27" descr="AN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48" name="Group 28"/>
          <p:cNvGrpSpPr>
            <a:grpSpLocks/>
          </p:cNvGrpSpPr>
          <p:nvPr/>
        </p:nvGrpSpPr>
        <p:grpSpPr bwMode="auto">
          <a:xfrm>
            <a:off x="7535863" y="4579939"/>
            <a:ext cx="44450" cy="46037"/>
            <a:chOff x="-1" y="-1"/>
            <a:chExt cx="45721" cy="45721"/>
          </a:xfrm>
        </p:grpSpPr>
        <p:pic>
          <p:nvPicPr>
            <p:cNvPr id="5149" name="Picture 29"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0" name="Picture 30" descr="AN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51" name="Group 31"/>
          <p:cNvGrpSpPr>
            <a:grpSpLocks/>
          </p:cNvGrpSpPr>
          <p:nvPr/>
        </p:nvGrpSpPr>
        <p:grpSpPr bwMode="auto">
          <a:xfrm>
            <a:off x="7894639" y="5084764"/>
            <a:ext cx="46037" cy="46037"/>
            <a:chOff x="-1" y="-1"/>
            <a:chExt cx="45721" cy="45721"/>
          </a:xfrm>
        </p:grpSpPr>
        <p:pic>
          <p:nvPicPr>
            <p:cNvPr id="5152" name="Picture 32"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3" name="Picture 33" descr="AN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54" name="Group 34"/>
          <p:cNvGrpSpPr>
            <a:grpSpLocks/>
          </p:cNvGrpSpPr>
          <p:nvPr/>
        </p:nvGrpSpPr>
        <p:grpSpPr bwMode="auto">
          <a:xfrm>
            <a:off x="8255000" y="5661025"/>
            <a:ext cx="46038" cy="44450"/>
            <a:chOff x="-1" y="-1"/>
            <a:chExt cx="45721" cy="45721"/>
          </a:xfrm>
        </p:grpSpPr>
        <p:pic>
          <p:nvPicPr>
            <p:cNvPr id="5155" name="Picture 35"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6" name="Picture 36" descr="AN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57" name="Group 37"/>
          <p:cNvGrpSpPr>
            <a:grpSpLocks/>
          </p:cNvGrpSpPr>
          <p:nvPr/>
        </p:nvGrpSpPr>
        <p:grpSpPr bwMode="auto">
          <a:xfrm>
            <a:off x="8904288" y="5227639"/>
            <a:ext cx="44450" cy="46037"/>
            <a:chOff x="-1" y="-1"/>
            <a:chExt cx="45721" cy="45721"/>
          </a:xfrm>
        </p:grpSpPr>
        <p:pic>
          <p:nvPicPr>
            <p:cNvPr id="5158" name="Picture 38"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9" name="Picture 39" descr="AN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60" name="Group 40"/>
          <p:cNvGrpSpPr>
            <a:grpSpLocks/>
          </p:cNvGrpSpPr>
          <p:nvPr/>
        </p:nvGrpSpPr>
        <p:grpSpPr bwMode="auto">
          <a:xfrm>
            <a:off x="8328025" y="4579939"/>
            <a:ext cx="44450" cy="46037"/>
            <a:chOff x="-1" y="-1"/>
            <a:chExt cx="45721" cy="45721"/>
          </a:xfrm>
        </p:grpSpPr>
        <p:pic>
          <p:nvPicPr>
            <p:cNvPr id="5161" name="Picture 41"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62" name="Picture 42" descr="AN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63" name="Rectangle 43"/>
          <p:cNvSpPr>
            <a:spLocks/>
          </p:cNvSpPr>
          <p:nvPr/>
        </p:nvSpPr>
        <p:spPr bwMode="auto">
          <a:xfrm>
            <a:off x="1990725" y="4148138"/>
            <a:ext cx="2520950" cy="2308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1vs1</a:t>
            </a:r>
          </a:p>
          <a:p>
            <a:r>
              <a:rPr lang="it-IT" altLang="it-IT"/>
              <a:t>Each player has a ball</a:t>
            </a:r>
          </a:p>
          <a:p>
            <a:r>
              <a:rPr lang="it-IT" altLang="it-IT"/>
              <a:t>The aim of each player</a:t>
            </a:r>
          </a:p>
          <a:p>
            <a:r>
              <a:rPr lang="it-IT" altLang="it-IT"/>
              <a:t>Is to protect his own ball and try to push away from the D the ball of other players. The last player wins</a:t>
            </a:r>
          </a:p>
        </p:txBody>
      </p:sp>
      <p:sp>
        <p:nvSpPr>
          <p:cNvPr id="5164" name="AutoShape 44"/>
          <p:cNvSpPr>
            <a:spLocks/>
          </p:cNvSpPr>
          <p:nvPr/>
        </p:nvSpPr>
        <p:spPr bwMode="auto">
          <a:xfrm>
            <a:off x="7319964" y="2419351"/>
            <a:ext cx="714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5" name="AutoShape 45"/>
          <p:cNvSpPr>
            <a:spLocks/>
          </p:cNvSpPr>
          <p:nvPr/>
        </p:nvSpPr>
        <p:spPr bwMode="auto">
          <a:xfrm>
            <a:off x="8328025" y="3211514"/>
            <a:ext cx="714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6" name="AutoShape 46"/>
          <p:cNvSpPr>
            <a:spLocks/>
          </p:cNvSpPr>
          <p:nvPr/>
        </p:nvSpPr>
        <p:spPr bwMode="auto">
          <a:xfrm>
            <a:off x="8255001" y="148431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7" name="AutoShape 47"/>
          <p:cNvSpPr>
            <a:spLocks/>
          </p:cNvSpPr>
          <p:nvPr/>
        </p:nvSpPr>
        <p:spPr bwMode="auto">
          <a:xfrm>
            <a:off x="9263064" y="2419351"/>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8" name="AutoShape 48"/>
          <p:cNvSpPr>
            <a:spLocks/>
          </p:cNvSpPr>
          <p:nvPr/>
        </p:nvSpPr>
        <p:spPr bwMode="auto">
          <a:xfrm>
            <a:off x="8039101" y="213201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9" name="AutoShape 49"/>
          <p:cNvSpPr>
            <a:spLocks/>
          </p:cNvSpPr>
          <p:nvPr/>
        </p:nvSpPr>
        <p:spPr bwMode="auto">
          <a:xfrm>
            <a:off x="8543925" y="2132014"/>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70" name="AutoShape 50"/>
          <p:cNvSpPr>
            <a:spLocks/>
          </p:cNvSpPr>
          <p:nvPr/>
        </p:nvSpPr>
        <p:spPr bwMode="auto">
          <a:xfrm>
            <a:off x="8039101" y="2636839"/>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71" name="AutoShape 51"/>
          <p:cNvSpPr>
            <a:spLocks/>
          </p:cNvSpPr>
          <p:nvPr/>
        </p:nvSpPr>
        <p:spPr bwMode="auto">
          <a:xfrm>
            <a:off x="8543925" y="2636839"/>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72" name="Oval 52"/>
          <p:cNvSpPr>
            <a:spLocks/>
          </p:cNvSpPr>
          <p:nvPr/>
        </p:nvSpPr>
        <p:spPr bwMode="auto">
          <a:xfrm>
            <a:off x="7319964" y="2563814"/>
            <a:ext cx="71437"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3" name="Oval 53"/>
          <p:cNvSpPr>
            <a:spLocks/>
          </p:cNvSpPr>
          <p:nvPr/>
        </p:nvSpPr>
        <p:spPr bwMode="auto">
          <a:xfrm>
            <a:off x="8328025" y="1555750"/>
            <a:ext cx="71438"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4" name="Oval 54"/>
          <p:cNvSpPr>
            <a:spLocks/>
          </p:cNvSpPr>
          <p:nvPr/>
        </p:nvSpPr>
        <p:spPr bwMode="auto">
          <a:xfrm>
            <a:off x="7391400" y="2636839"/>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5" name="Oval 55"/>
          <p:cNvSpPr>
            <a:spLocks/>
          </p:cNvSpPr>
          <p:nvPr/>
        </p:nvSpPr>
        <p:spPr bwMode="auto">
          <a:xfrm>
            <a:off x="8255001" y="3140075"/>
            <a:ext cx="73025"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6" name="Oval 56"/>
          <p:cNvSpPr>
            <a:spLocks/>
          </p:cNvSpPr>
          <p:nvPr/>
        </p:nvSpPr>
        <p:spPr bwMode="auto">
          <a:xfrm>
            <a:off x="9191625" y="2419351"/>
            <a:ext cx="71438"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7" name="Oval 57"/>
          <p:cNvSpPr>
            <a:spLocks/>
          </p:cNvSpPr>
          <p:nvPr/>
        </p:nvSpPr>
        <p:spPr bwMode="auto">
          <a:xfrm>
            <a:off x="8399464" y="3140075"/>
            <a:ext cx="71437" cy="7143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8" name="Oval 58"/>
          <p:cNvSpPr>
            <a:spLocks/>
          </p:cNvSpPr>
          <p:nvPr/>
        </p:nvSpPr>
        <p:spPr bwMode="auto">
          <a:xfrm>
            <a:off x="8183564" y="1628775"/>
            <a:ext cx="71437"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9" name="Oval 59"/>
          <p:cNvSpPr>
            <a:spLocks/>
          </p:cNvSpPr>
          <p:nvPr/>
        </p:nvSpPr>
        <p:spPr bwMode="auto">
          <a:xfrm>
            <a:off x="9191625" y="2563814"/>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grpSp>
        <p:nvGrpSpPr>
          <p:cNvPr id="5180" name="Group 60"/>
          <p:cNvGrpSpPr>
            <a:grpSpLocks/>
          </p:cNvGrpSpPr>
          <p:nvPr/>
        </p:nvGrpSpPr>
        <p:grpSpPr bwMode="auto">
          <a:xfrm>
            <a:off x="9120188" y="2419350"/>
            <a:ext cx="44450" cy="46038"/>
            <a:chOff x="-1" y="-1"/>
            <a:chExt cx="45721" cy="45721"/>
          </a:xfrm>
        </p:grpSpPr>
        <p:pic>
          <p:nvPicPr>
            <p:cNvPr id="5181" name="Picture 61"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82" name="Picture 62" descr="AN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83" name="Line 63"/>
          <p:cNvSpPr>
            <a:spLocks noChangeShapeType="1"/>
          </p:cNvSpPr>
          <p:nvPr/>
        </p:nvSpPr>
        <p:spPr bwMode="auto">
          <a:xfrm>
            <a:off x="8328025" y="2492375"/>
            <a:ext cx="0" cy="6477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84" name="Line 64"/>
          <p:cNvSpPr>
            <a:spLocks noChangeShapeType="1"/>
          </p:cNvSpPr>
          <p:nvPr/>
        </p:nvSpPr>
        <p:spPr bwMode="auto">
          <a:xfrm flipH="1" flipV="1">
            <a:off x="8399464" y="2492375"/>
            <a:ext cx="657225" cy="793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85" name="Rectangle 65"/>
          <p:cNvSpPr>
            <a:spLocks/>
          </p:cNvSpPr>
          <p:nvPr/>
        </p:nvSpPr>
        <p:spPr bwMode="auto">
          <a:xfrm>
            <a:off x="7967664" y="1484314"/>
            <a:ext cx="15324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5186" name="Rectangle 66"/>
          <p:cNvSpPr>
            <a:spLocks/>
          </p:cNvSpPr>
          <p:nvPr/>
        </p:nvSpPr>
        <p:spPr bwMode="auto">
          <a:xfrm>
            <a:off x="9191626" y="2276476"/>
            <a:ext cx="159659"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5187" name="Rectangle 67"/>
          <p:cNvSpPr>
            <a:spLocks/>
          </p:cNvSpPr>
          <p:nvPr/>
        </p:nvSpPr>
        <p:spPr bwMode="auto">
          <a:xfrm>
            <a:off x="8039101" y="3068639"/>
            <a:ext cx="14683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5188" name="Rectangle 68"/>
          <p:cNvSpPr>
            <a:spLocks/>
          </p:cNvSpPr>
          <p:nvPr/>
        </p:nvSpPr>
        <p:spPr bwMode="auto">
          <a:xfrm>
            <a:off x="7175501" y="2636839"/>
            <a:ext cx="159659"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a:t>
            </a:r>
          </a:p>
        </p:txBody>
      </p:sp>
      <p:sp>
        <p:nvSpPr>
          <p:cNvPr id="5189" name="Line 69"/>
          <p:cNvSpPr>
            <a:spLocks noChangeShapeType="1"/>
          </p:cNvSpPr>
          <p:nvPr/>
        </p:nvSpPr>
        <p:spPr bwMode="auto">
          <a:xfrm>
            <a:off x="8328025" y="1700214"/>
            <a:ext cx="0" cy="71913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90" name="Line 70"/>
          <p:cNvSpPr>
            <a:spLocks noChangeShapeType="1"/>
          </p:cNvSpPr>
          <p:nvPr/>
        </p:nvSpPr>
        <p:spPr bwMode="auto">
          <a:xfrm flipH="1">
            <a:off x="8399463" y="2419350"/>
            <a:ext cx="647700" cy="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91" name="Line 71"/>
          <p:cNvSpPr>
            <a:spLocks noChangeShapeType="1"/>
          </p:cNvSpPr>
          <p:nvPr/>
        </p:nvSpPr>
        <p:spPr bwMode="auto">
          <a:xfrm flipH="1">
            <a:off x="7391400" y="2419350"/>
            <a:ext cx="863600"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92" name="Line 72"/>
          <p:cNvSpPr>
            <a:spLocks noChangeShapeType="1"/>
          </p:cNvSpPr>
          <p:nvPr/>
        </p:nvSpPr>
        <p:spPr bwMode="auto">
          <a:xfrm flipV="1">
            <a:off x="8399463" y="2419350"/>
            <a:ext cx="0" cy="64928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93" name="Rectangle 73"/>
          <p:cNvSpPr>
            <a:spLocks/>
          </p:cNvSpPr>
          <p:nvPr/>
        </p:nvSpPr>
        <p:spPr bwMode="auto">
          <a:xfrm>
            <a:off x="2135188" y="692151"/>
            <a:ext cx="3960812" cy="3139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Pass drill</a:t>
            </a:r>
          </a:p>
          <a:p>
            <a:r>
              <a:rPr lang="it-IT" altLang="it-IT"/>
              <a:t>A run in to the box and receive a pass from b. A pass to C and goes trough.</a:t>
            </a:r>
          </a:p>
          <a:p>
            <a:r>
              <a:rPr lang="it-IT" altLang="it-IT"/>
              <a:t>Then b is running and he receives a pass from c, b pass to d and goes trough. Then c is running, d pass to c and c to a.</a:t>
            </a:r>
          </a:p>
          <a:p>
            <a:r>
              <a:rPr lang="it-IT" altLang="it-IT"/>
              <a:t> the exercise is to receive the ball from left side and with a pass and go run trough the box making a front pass.</a:t>
            </a:r>
          </a:p>
          <a:p>
            <a:r>
              <a:rPr lang="it-IT" altLang="it-IT"/>
              <a:t>It could be done also receiving from right side.</a:t>
            </a:r>
          </a:p>
        </p:txBody>
      </p:sp>
      <p:grpSp>
        <p:nvGrpSpPr>
          <p:cNvPr id="5194" name="Group 74"/>
          <p:cNvGrpSpPr>
            <a:grpSpLocks/>
          </p:cNvGrpSpPr>
          <p:nvPr/>
        </p:nvGrpSpPr>
        <p:grpSpPr bwMode="auto">
          <a:xfrm>
            <a:off x="1998664" y="6500815"/>
            <a:ext cx="695229" cy="200055"/>
            <a:chOff x="0" y="0"/>
            <a:chExt cx="695550" cy="200988"/>
          </a:xfrm>
        </p:grpSpPr>
        <p:sp>
          <p:nvSpPr>
            <p:cNvPr id="5195" name="Rectangle 75"/>
            <p:cNvSpPr>
              <a:spLocks/>
            </p:cNvSpPr>
            <p:nvPr/>
          </p:nvSpPr>
          <p:spPr bwMode="auto">
            <a:xfrm>
              <a:off x="174975" y="0"/>
              <a:ext cx="520575"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Luca Ga Gai</a:t>
              </a:r>
            </a:p>
          </p:txBody>
        </p:sp>
        <p:pic>
          <p:nvPicPr>
            <p:cNvPr id="5196" name="Picture 76"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197589808"/>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1038" y="187325"/>
            <a:ext cx="3636962" cy="350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6" name="AutoShape 2"/>
          <p:cNvSpPr>
            <a:spLocks/>
          </p:cNvSpPr>
          <p:nvPr/>
        </p:nvSpPr>
        <p:spPr bwMode="auto">
          <a:xfrm>
            <a:off x="9047164" y="1411289"/>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47" name="AutoShape 3"/>
          <p:cNvSpPr>
            <a:spLocks/>
          </p:cNvSpPr>
          <p:nvPr/>
        </p:nvSpPr>
        <p:spPr bwMode="auto">
          <a:xfrm>
            <a:off x="8615364" y="1700214"/>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48" name="AutoShape 4"/>
          <p:cNvSpPr>
            <a:spLocks/>
          </p:cNvSpPr>
          <p:nvPr/>
        </p:nvSpPr>
        <p:spPr bwMode="auto">
          <a:xfrm>
            <a:off x="9047164" y="2419351"/>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49" name="AutoShape 5"/>
          <p:cNvSpPr>
            <a:spLocks/>
          </p:cNvSpPr>
          <p:nvPr/>
        </p:nvSpPr>
        <p:spPr bwMode="auto">
          <a:xfrm>
            <a:off x="9047164" y="191611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0" name="AutoShape 6"/>
          <p:cNvSpPr>
            <a:spLocks/>
          </p:cNvSpPr>
          <p:nvPr/>
        </p:nvSpPr>
        <p:spPr bwMode="auto">
          <a:xfrm>
            <a:off x="8615364" y="2132014"/>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1" name="AutoShape 7"/>
          <p:cNvSpPr>
            <a:spLocks/>
          </p:cNvSpPr>
          <p:nvPr/>
        </p:nvSpPr>
        <p:spPr bwMode="auto">
          <a:xfrm>
            <a:off x="8516938" y="1160463"/>
            <a:ext cx="717550" cy="1435100"/>
          </a:xfrm>
          <a:custGeom>
            <a:avLst/>
            <a:gdLst>
              <a:gd name="T0" fmla="+- 0 10646 85"/>
              <a:gd name="T1" fmla="*/ T0 w 21123"/>
              <a:gd name="T2" fmla="+- 0 11453 1306"/>
              <a:gd name="T3" fmla="*/ 11453 h 20294"/>
              <a:gd name="T4" fmla="+- 0 10646 85"/>
              <a:gd name="T5" fmla="*/ T4 w 21123"/>
              <a:gd name="T6" fmla="+- 0 11453 1306"/>
              <a:gd name="T7" fmla="*/ 11453 h 20294"/>
              <a:gd name="T8" fmla="+- 0 10646 85"/>
              <a:gd name="T9" fmla="*/ T8 w 21123"/>
              <a:gd name="T10" fmla="+- 0 11453 1306"/>
              <a:gd name="T11" fmla="*/ 11453 h 20294"/>
              <a:gd name="T12" fmla="+- 0 10646 85"/>
              <a:gd name="T13" fmla="*/ T12 w 21123"/>
              <a:gd name="T14" fmla="+- 0 11453 1306"/>
              <a:gd name="T15" fmla="*/ 11453 h 20294"/>
            </a:gdLst>
            <a:ahLst/>
            <a:cxnLst>
              <a:cxn ang="0">
                <a:pos x="T1" y="T3"/>
              </a:cxn>
              <a:cxn ang="0">
                <a:pos x="T5" y="T7"/>
              </a:cxn>
              <a:cxn ang="0">
                <a:pos x="T9" y="T11"/>
              </a:cxn>
              <a:cxn ang="0">
                <a:pos x="T13" y="T15"/>
              </a:cxn>
            </a:cxnLst>
            <a:rect l="0" t="0" r="r" b="b"/>
            <a:pathLst>
              <a:path w="21123" h="20294">
                <a:moveTo>
                  <a:pt x="20130" y="4384"/>
                </a:moveTo>
                <a:cubicBezTo>
                  <a:pt x="20090" y="4712"/>
                  <a:pt x="20079" y="5493"/>
                  <a:pt x="19850" y="5934"/>
                </a:cubicBezTo>
                <a:cubicBezTo>
                  <a:pt x="19778" y="6072"/>
                  <a:pt x="19746" y="6225"/>
                  <a:pt x="19569" y="6339"/>
                </a:cubicBezTo>
                <a:cubicBezTo>
                  <a:pt x="19428" y="6429"/>
                  <a:pt x="19323" y="6534"/>
                  <a:pt x="19148" y="6608"/>
                </a:cubicBezTo>
                <a:cubicBezTo>
                  <a:pt x="18895" y="6716"/>
                  <a:pt x="18305" y="6878"/>
                  <a:pt x="18305" y="6878"/>
                </a:cubicBezTo>
                <a:cubicBezTo>
                  <a:pt x="12925" y="6818"/>
                  <a:pt x="11928" y="6760"/>
                  <a:pt x="6652" y="6878"/>
                </a:cubicBezTo>
                <a:cubicBezTo>
                  <a:pt x="6504" y="6881"/>
                  <a:pt x="6374" y="6928"/>
                  <a:pt x="6231" y="6946"/>
                </a:cubicBezTo>
                <a:cubicBezTo>
                  <a:pt x="5671" y="7013"/>
                  <a:pt x="5082" y="7037"/>
                  <a:pt x="4546" y="7148"/>
                </a:cubicBezTo>
                <a:cubicBezTo>
                  <a:pt x="4353" y="7187"/>
                  <a:pt x="4177" y="7243"/>
                  <a:pt x="3984" y="7283"/>
                </a:cubicBezTo>
                <a:cubicBezTo>
                  <a:pt x="3559" y="7370"/>
                  <a:pt x="2762" y="7433"/>
                  <a:pt x="2440" y="7485"/>
                </a:cubicBezTo>
                <a:lnTo>
                  <a:pt x="2019" y="7552"/>
                </a:lnTo>
                <a:cubicBezTo>
                  <a:pt x="811" y="7939"/>
                  <a:pt x="2339" y="7475"/>
                  <a:pt x="1176" y="7755"/>
                </a:cubicBezTo>
                <a:cubicBezTo>
                  <a:pt x="785" y="7848"/>
                  <a:pt x="644" y="7943"/>
                  <a:pt x="334" y="8092"/>
                </a:cubicBezTo>
                <a:cubicBezTo>
                  <a:pt x="287" y="8159"/>
                  <a:pt x="226" y="8225"/>
                  <a:pt x="193" y="8294"/>
                </a:cubicBezTo>
                <a:cubicBezTo>
                  <a:pt x="-85" y="8896"/>
                  <a:pt x="-42" y="9491"/>
                  <a:pt x="193" y="10114"/>
                </a:cubicBezTo>
                <a:cubicBezTo>
                  <a:pt x="220" y="10184"/>
                  <a:pt x="474" y="10159"/>
                  <a:pt x="615" y="10182"/>
                </a:cubicBezTo>
                <a:cubicBezTo>
                  <a:pt x="1978" y="10149"/>
                  <a:pt x="3226" y="10152"/>
                  <a:pt x="4546" y="10047"/>
                </a:cubicBezTo>
                <a:cubicBezTo>
                  <a:pt x="5072" y="10005"/>
                  <a:pt x="5062" y="9976"/>
                  <a:pt x="5529" y="9912"/>
                </a:cubicBezTo>
                <a:cubicBezTo>
                  <a:pt x="5714" y="9886"/>
                  <a:pt x="5903" y="9867"/>
                  <a:pt x="6090" y="9844"/>
                </a:cubicBezTo>
                <a:cubicBezTo>
                  <a:pt x="6231" y="9800"/>
                  <a:pt x="6353" y="9737"/>
                  <a:pt x="6512" y="9710"/>
                </a:cubicBezTo>
                <a:cubicBezTo>
                  <a:pt x="8058" y="9440"/>
                  <a:pt x="7142" y="9676"/>
                  <a:pt x="8196" y="9507"/>
                </a:cubicBezTo>
                <a:lnTo>
                  <a:pt x="9460" y="9305"/>
                </a:lnTo>
                <a:cubicBezTo>
                  <a:pt x="9600" y="9283"/>
                  <a:pt x="9738" y="9255"/>
                  <a:pt x="9881" y="9238"/>
                </a:cubicBezTo>
                <a:cubicBezTo>
                  <a:pt x="10256" y="9193"/>
                  <a:pt x="10620" y="9117"/>
                  <a:pt x="11004" y="9103"/>
                </a:cubicBezTo>
                <a:lnTo>
                  <a:pt x="12830" y="9035"/>
                </a:lnTo>
                <a:cubicBezTo>
                  <a:pt x="13485" y="9058"/>
                  <a:pt x="14144" y="9060"/>
                  <a:pt x="14795" y="9103"/>
                </a:cubicBezTo>
                <a:cubicBezTo>
                  <a:pt x="15178" y="9128"/>
                  <a:pt x="15544" y="9193"/>
                  <a:pt x="15918" y="9238"/>
                </a:cubicBezTo>
                <a:cubicBezTo>
                  <a:pt x="16204" y="9272"/>
                  <a:pt x="16619" y="9314"/>
                  <a:pt x="16901" y="9373"/>
                </a:cubicBezTo>
                <a:cubicBezTo>
                  <a:pt x="18115" y="9622"/>
                  <a:pt x="16896" y="9417"/>
                  <a:pt x="17884" y="9575"/>
                </a:cubicBezTo>
                <a:cubicBezTo>
                  <a:pt x="18515" y="9878"/>
                  <a:pt x="18117" y="9747"/>
                  <a:pt x="19148" y="9912"/>
                </a:cubicBezTo>
                <a:lnTo>
                  <a:pt x="19569" y="9979"/>
                </a:lnTo>
                <a:cubicBezTo>
                  <a:pt x="19831" y="10063"/>
                  <a:pt x="20252" y="10179"/>
                  <a:pt x="20411" y="10316"/>
                </a:cubicBezTo>
                <a:cubicBezTo>
                  <a:pt x="20555" y="10441"/>
                  <a:pt x="20560" y="10594"/>
                  <a:pt x="20692" y="10721"/>
                </a:cubicBezTo>
                <a:lnTo>
                  <a:pt x="20973" y="10991"/>
                </a:lnTo>
                <a:cubicBezTo>
                  <a:pt x="20968" y="11057"/>
                  <a:pt x="21515" y="12550"/>
                  <a:pt x="20552" y="13013"/>
                </a:cubicBezTo>
                <a:cubicBezTo>
                  <a:pt x="20386" y="13092"/>
                  <a:pt x="20177" y="13148"/>
                  <a:pt x="19990" y="13215"/>
                </a:cubicBezTo>
                <a:cubicBezTo>
                  <a:pt x="19896" y="13283"/>
                  <a:pt x="19852" y="13375"/>
                  <a:pt x="19709" y="13418"/>
                </a:cubicBezTo>
                <a:cubicBezTo>
                  <a:pt x="19458" y="13493"/>
                  <a:pt x="19148" y="13507"/>
                  <a:pt x="18867" y="13552"/>
                </a:cubicBezTo>
                <a:cubicBezTo>
                  <a:pt x="18533" y="13606"/>
                  <a:pt x="18236" y="13659"/>
                  <a:pt x="17884" y="13687"/>
                </a:cubicBezTo>
                <a:cubicBezTo>
                  <a:pt x="17512" y="13717"/>
                  <a:pt x="17135" y="13732"/>
                  <a:pt x="16761" y="13755"/>
                </a:cubicBezTo>
                <a:cubicBezTo>
                  <a:pt x="15497" y="13732"/>
                  <a:pt x="14232" y="13726"/>
                  <a:pt x="12970" y="13687"/>
                </a:cubicBezTo>
                <a:cubicBezTo>
                  <a:pt x="12777" y="13681"/>
                  <a:pt x="12598" y="13638"/>
                  <a:pt x="12408" y="13620"/>
                </a:cubicBezTo>
                <a:cubicBezTo>
                  <a:pt x="11922" y="13573"/>
                  <a:pt x="11055" y="13517"/>
                  <a:pt x="10583" y="13485"/>
                </a:cubicBezTo>
                <a:cubicBezTo>
                  <a:pt x="10443" y="13462"/>
                  <a:pt x="10306" y="13433"/>
                  <a:pt x="10162" y="13418"/>
                </a:cubicBezTo>
                <a:cubicBezTo>
                  <a:pt x="9382" y="13334"/>
                  <a:pt x="8565" y="13317"/>
                  <a:pt x="7775" y="13283"/>
                </a:cubicBezTo>
                <a:cubicBezTo>
                  <a:pt x="6044" y="13305"/>
                  <a:pt x="4304" y="13267"/>
                  <a:pt x="2580" y="13350"/>
                </a:cubicBezTo>
                <a:cubicBezTo>
                  <a:pt x="2383" y="13360"/>
                  <a:pt x="2286" y="13479"/>
                  <a:pt x="2159" y="13552"/>
                </a:cubicBezTo>
                <a:cubicBezTo>
                  <a:pt x="2051" y="13615"/>
                  <a:pt x="1976" y="13689"/>
                  <a:pt x="1878" y="13755"/>
                </a:cubicBezTo>
                <a:cubicBezTo>
                  <a:pt x="1008" y="14340"/>
                  <a:pt x="1838" y="13750"/>
                  <a:pt x="1176" y="14227"/>
                </a:cubicBezTo>
                <a:cubicBezTo>
                  <a:pt x="1223" y="14564"/>
                  <a:pt x="1201" y="14905"/>
                  <a:pt x="1317" y="15238"/>
                </a:cubicBezTo>
                <a:cubicBezTo>
                  <a:pt x="1344" y="15318"/>
                  <a:pt x="1489" y="15378"/>
                  <a:pt x="1597" y="15440"/>
                </a:cubicBezTo>
                <a:cubicBezTo>
                  <a:pt x="1849" y="15585"/>
                  <a:pt x="2548" y="15882"/>
                  <a:pt x="2861" y="15912"/>
                </a:cubicBezTo>
                <a:lnTo>
                  <a:pt x="3563" y="15979"/>
                </a:lnTo>
                <a:cubicBezTo>
                  <a:pt x="4593" y="15957"/>
                  <a:pt x="5624" y="15947"/>
                  <a:pt x="6652" y="15912"/>
                </a:cubicBezTo>
                <a:cubicBezTo>
                  <a:pt x="7020" y="15899"/>
                  <a:pt x="7669" y="15830"/>
                  <a:pt x="8056" y="15777"/>
                </a:cubicBezTo>
                <a:cubicBezTo>
                  <a:pt x="8198" y="15758"/>
                  <a:pt x="8333" y="15725"/>
                  <a:pt x="8477" y="15710"/>
                </a:cubicBezTo>
                <a:cubicBezTo>
                  <a:pt x="8755" y="15680"/>
                  <a:pt x="9036" y="15656"/>
                  <a:pt x="9320" y="15642"/>
                </a:cubicBezTo>
                <a:cubicBezTo>
                  <a:pt x="10394" y="15589"/>
                  <a:pt x="12549" y="15507"/>
                  <a:pt x="12549" y="15507"/>
                </a:cubicBezTo>
                <a:cubicBezTo>
                  <a:pt x="14093" y="15530"/>
                  <a:pt x="15642" y="15515"/>
                  <a:pt x="17182" y="15575"/>
                </a:cubicBezTo>
                <a:cubicBezTo>
                  <a:pt x="17391" y="15583"/>
                  <a:pt x="17551" y="15670"/>
                  <a:pt x="17744" y="15710"/>
                </a:cubicBezTo>
                <a:cubicBezTo>
                  <a:pt x="17880" y="15738"/>
                  <a:pt x="18024" y="15755"/>
                  <a:pt x="18165" y="15777"/>
                </a:cubicBezTo>
                <a:cubicBezTo>
                  <a:pt x="18305" y="15845"/>
                  <a:pt x="18421" y="15926"/>
                  <a:pt x="18586" y="15979"/>
                </a:cubicBezTo>
                <a:cubicBezTo>
                  <a:pt x="18709" y="16019"/>
                  <a:pt x="18875" y="16015"/>
                  <a:pt x="19007" y="16047"/>
                </a:cubicBezTo>
                <a:cubicBezTo>
                  <a:pt x="19158" y="16083"/>
                  <a:pt x="19288" y="16137"/>
                  <a:pt x="19428" y="16182"/>
                </a:cubicBezTo>
                <a:lnTo>
                  <a:pt x="19709" y="16586"/>
                </a:lnTo>
                <a:cubicBezTo>
                  <a:pt x="19756" y="16654"/>
                  <a:pt x="19783" y="16725"/>
                  <a:pt x="19850" y="16788"/>
                </a:cubicBezTo>
                <a:cubicBezTo>
                  <a:pt x="20206" y="17130"/>
                  <a:pt x="20014" y="16974"/>
                  <a:pt x="20411" y="17260"/>
                </a:cubicBezTo>
                <a:cubicBezTo>
                  <a:pt x="20458" y="17350"/>
                  <a:pt x="20499" y="17441"/>
                  <a:pt x="20552" y="17530"/>
                </a:cubicBezTo>
                <a:cubicBezTo>
                  <a:pt x="20592" y="17598"/>
                  <a:pt x="20656" y="17663"/>
                  <a:pt x="20692" y="17732"/>
                </a:cubicBezTo>
                <a:cubicBezTo>
                  <a:pt x="20750" y="17843"/>
                  <a:pt x="20786" y="17957"/>
                  <a:pt x="20832" y="18069"/>
                </a:cubicBezTo>
                <a:cubicBezTo>
                  <a:pt x="20909" y="18439"/>
                  <a:pt x="21142" y="19124"/>
                  <a:pt x="20832" y="19485"/>
                </a:cubicBezTo>
                <a:cubicBezTo>
                  <a:pt x="20701" y="19638"/>
                  <a:pt x="19968" y="19915"/>
                  <a:pt x="19569" y="20024"/>
                </a:cubicBezTo>
                <a:cubicBezTo>
                  <a:pt x="19387" y="20074"/>
                  <a:pt x="19189" y="20109"/>
                  <a:pt x="19007" y="20159"/>
                </a:cubicBezTo>
                <a:cubicBezTo>
                  <a:pt x="18861" y="20199"/>
                  <a:pt x="18726" y="20249"/>
                  <a:pt x="18586" y="20294"/>
                </a:cubicBezTo>
                <a:cubicBezTo>
                  <a:pt x="17088" y="20272"/>
                  <a:pt x="15589" y="20268"/>
                  <a:pt x="14093" y="20227"/>
                </a:cubicBezTo>
                <a:cubicBezTo>
                  <a:pt x="13945" y="20223"/>
                  <a:pt x="13777" y="20209"/>
                  <a:pt x="13672" y="20159"/>
                </a:cubicBezTo>
                <a:cubicBezTo>
                  <a:pt x="13433" y="20045"/>
                  <a:pt x="13110" y="19755"/>
                  <a:pt x="13110" y="19755"/>
                </a:cubicBezTo>
                <a:cubicBezTo>
                  <a:pt x="13064" y="19687"/>
                  <a:pt x="13036" y="19616"/>
                  <a:pt x="12970" y="19552"/>
                </a:cubicBezTo>
                <a:cubicBezTo>
                  <a:pt x="12426" y="19030"/>
                  <a:pt x="12902" y="19656"/>
                  <a:pt x="12549" y="19148"/>
                </a:cubicBezTo>
                <a:cubicBezTo>
                  <a:pt x="12502" y="18946"/>
                  <a:pt x="12442" y="18744"/>
                  <a:pt x="12408" y="18541"/>
                </a:cubicBezTo>
                <a:cubicBezTo>
                  <a:pt x="12274" y="17734"/>
                  <a:pt x="12362" y="17629"/>
                  <a:pt x="12128" y="16991"/>
                </a:cubicBezTo>
                <a:cubicBezTo>
                  <a:pt x="11507" y="15301"/>
                  <a:pt x="12173" y="17077"/>
                  <a:pt x="11566" y="15912"/>
                </a:cubicBezTo>
                <a:cubicBezTo>
                  <a:pt x="11472" y="15732"/>
                  <a:pt x="11407" y="15548"/>
                  <a:pt x="11285" y="15373"/>
                </a:cubicBezTo>
                <a:cubicBezTo>
                  <a:pt x="11238" y="15305"/>
                  <a:pt x="11185" y="15239"/>
                  <a:pt x="11145" y="15170"/>
                </a:cubicBezTo>
                <a:cubicBezTo>
                  <a:pt x="10792" y="14578"/>
                  <a:pt x="11201" y="15183"/>
                  <a:pt x="10864" y="14698"/>
                </a:cubicBezTo>
                <a:cubicBezTo>
                  <a:pt x="10817" y="14406"/>
                  <a:pt x="10776" y="14114"/>
                  <a:pt x="10724" y="13822"/>
                </a:cubicBezTo>
                <a:cubicBezTo>
                  <a:pt x="10596" y="13117"/>
                  <a:pt x="10723" y="13350"/>
                  <a:pt x="10443" y="12946"/>
                </a:cubicBezTo>
                <a:cubicBezTo>
                  <a:pt x="10396" y="12676"/>
                  <a:pt x="10365" y="12406"/>
                  <a:pt x="10302" y="12137"/>
                </a:cubicBezTo>
                <a:cubicBezTo>
                  <a:pt x="10271" y="12001"/>
                  <a:pt x="10166" y="11869"/>
                  <a:pt x="10162" y="11732"/>
                </a:cubicBezTo>
                <a:cubicBezTo>
                  <a:pt x="9797" y="-1306"/>
                  <a:pt x="10310" y="5830"/>
                  <a:pt x="9881" y="271"/>
                </a:cubicBezTo>
                <a:lnTo>
                  <a:pt x="9741" y="474"/>
                </a:lnTo>
                <a:cubicBezTo>
                  <a:pt x="9788" y="406"/>
                  <a:pt x="9789" y="327"/>
                  <a:pt x="9881" y="271"/>
                </a:cubicBezTo>
                <a:cubicBezTo>
                  <a:pt x="9987" y="208"/>
                  <a:pt x="10162" y="181"/>
                  <a:pt x="10302" y="137"/>
                </a:cubicBezTo>
                <a:cubicBezTo>
                  <a:pt x="10443" y="204"/>
                  <a:pt x="10596" y="266"/>
                  <a:pt x="10724" y="339"/>
                </a:cubicBezTo>
                <a:cubicBezTo>
                  <a:pt x="10832" y="401"/>
                  <a:pt x="10836" y="541"/>
                  <a:pt x="11004" y="541"/>
                </a:cubicBezTo>
                <a:cubicBezTo>
                  <a:pt x="11152" y="541"/>
                  <a:pt x="11098" y="406"/>
                  <a:pt x="11145" y="339"/>
                </a:cubicBezTo>
                <a:cubicBezTo>
                  <a:pt x="10992" y="228"/>
                  <a:pt x="10783" y="22"/>
                  <a:pt x="10443" y="2"/>
                </a:cubicBezTo>
                <a:cubicBezTo>
                  <a:pt x="10206" y="-13"/>
                  <a:pt x="9975" y="47"/>
                  <a:pt x="9741" y="69"/>
                </a:cubicBezTo>
                <a:cubicBezTo>
                  <a:pt x="9647" y="204"/>
                  <a:pt x="9532" y="336"/>
                  <a:pt x="9460" y="474"/>
                </a:cubicBezTo>
                <a:lnTo>
                  <a:pt x="9320" y="743"/>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52" name="Line 8"/>
          <p:cNvSpPr>
            <a:spLocks noChangeShapeType="1"/>
          </p:cNvSpPr>
          <p:nvPr/>
        </p:nvSpPr>
        <p:spPr bwMode="auto">
          <a:xfrm flipH="1" flipV="1">
            <a:off x="8615364" y="187326"/>
            <a:ext cx="288925" cy="7207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3" name="Line 9"/>
          <p:cNvSpPr>
            <a:spLocks noChangeShapeType="1"/>
          </p:cNvSpPr>
          <p:nvPr/>
        </p:nvSpPr>
        <p:spPr bwMode="auto">
          <a:xfrm>
            <a:off x="8831264" y="908051"/>
            <a:ext cx="65087" cy="277813"/>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4" name="Line 10"/>
          <p:cNvSpPr>
            <a:spLocks noChangeShapeType="1"/>
          </p:cNvSpPr>
          <p:nvPr/>
        </p:nvSpPr>
        <p:spPr bwMode="auto">
          <a:xfrm flipH="1">
            <a:off x="8831264" y="908050"/>
            <a:ext cx="73025"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5" name="Oval 11"/>
          <p:cNvSpPr>
            <a:spLocks/>
          </p:cNvSpPr>
          <p:nvPr/>
        </p:nvSpPr>
        <p:spPr bwMode="auto">
          <a:xfrm>
            <a:off x="9191626" y="1339851"/>
            <a:ext cx="144463" cy="163513"/>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56" name="Oval 12"/>
          <p:cNvSpPr>
            <a:spLocks/>
          </p:cNvSpPr>
          <p:nvPr/>
        </p:nvSpPr>
        <p:spPr bwMode="auto">
          <a:xfrm>
            <a:off x="9407526" y="1195388"/>
            <a:ext cx="144463" cy="163512"/>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57" name="Oval 13"/>
          <p:cNvSpPr>
            <a:spLocks/>
          </p:cNvSpPr>
          <p:nvPr/>
        </p:nvSpPr>
        <p:spPr bwMode="auto">
          <a:xfrm>
            <a:off x="9623426" y="1052514"/>
            <a:ext cx="144463" cy="16192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58" name="Rectangle 14"/>
          <p:cNvSpPr>
            <a:spLocks/>
          </p:cNvSpPr>
          <p:nvPr/>
        </p:nvSpPr>
        <p:spPr bwMode="auto">
          <a:xfrm>
            <a:off x="2278063" y="619126"/>
            <a:ext cx="3600450"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600"/>
              <a:t>SPLIT VISION</a:t>
            </a:r>
          </a:p>
          <a:p>
            <a:r>
              <a:rPr lang="it-IT" altLang="it-IT" sz="1600"/>
              <a:t>Player A starts with slalom, when he arrived at the 23meters line starts player B,then C etc.</a:t>
            </a:r>
          </a:p>
          <a:p>
            <a:endParaRPr lang="it-IT" altLang="it-IT" sz="1000"/>
          </a:p>
          <a:p>
            <a:endParaRPr lang="it-IT" altLang="it-IT" sz="1000"/>
          </a:p>
        </p:txBody>
      </p:sp>
      <p:sp>
        <p:nvSpPr>
          <p:cNvPr id="6159" name="Rectangle 15"/>
          <p:cNvSpPr>
            <a:spLocks/>
          </p:cNvSpPr>
          <p:nvPr/>
        </p:nvSpPr>
        <p:spPr bwMode="auto">
          <a:xfrm>
            <a:off x="9263064" y="1411288"/>
            <a:ext cx="202941"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a</a:t>
            </a:r>
          </a:p>
        </p:txBody>
      </p:sp>
      <p:sp>
        <p:nvSpPr>
          <p:cNvPr id="6160" name="Rectangle 16"/>
          <p:cNvSpPr>
            <a:spLocks/>
          </p:cNvSpPr>
          <p:nvPr/>
        </p:nvSpPr>
        <p:spPr bwMode="auto">
          <a:xfrm>
            <a:off x="9478964" y="1195388"/>
            <a:ext cx="214161"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b</a:t>
            </a:r>
          </a:p>
        </p:txBody>
      </p:sp>
      <p:sp>
        <p:nvSpPr>
          <p:cNvPr id="6161" name="Rectangle 17"/>
          <p:cNvSpPr>
            <a:spLocks/>
          </p:cNvSpPr>
          <p:nvPr/>
        </p:nvSpPr>
        <p:spPr bwMode="auto">
          <a:xfrm>
            <a:off x="9694864" y="979488"/>
            <a:ext cx="19011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c</a:t>
            </a:r>
          </a:p>
        </p:txBody>
      </p:sp>
      <p:pic>
        <p:nvPicPr>
          <p:cNvPr id="6162" name="Picture 18"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1038" y="3349626"/>
            <a:ext cx="3636962" cy="3508375"/>
          </a:xfrm>
          <a:prstGeom prst="rect">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63" name="AutoShape 19"/>
          <p:cNvSpPr>
            <a:spLocks/>
          </p:cNvSpPr>
          <p:nvPr/>
        </p:nvSpPr>
        <p:spPr bwMode="auto">
          <a:xfrm>
            <a:off x="7462839" y="573246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64" name="AutoShape 20"/>
          <p:cNvSpPr>
            <a:spLocks/>
          </p:cNvSpPr>
          <p:nvPr/>
        </p:nvSpPr>
        <p:spPr bwMode="auto">
          <a:xfrm>
            <a:off x="7823200" y="5948364"/>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65" name="AutoShape 21"/>
          <p:cNvSpPr>
            <a:spLocks/>
          </p:cNvSpPr>
          <p:nvPr/>
        </p:nvSpPr>
        <p:spPr bwMode="auto">
          <a:xfrm>
            <a:off x="7462839" y="6092825"/>
            <a:ext cx="73025"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66" name="AutoShape 22"/>
          <p:cNvSpPr>
            <a:spLocks/>
          </p:cNvSpPr>
          <p:nvPr/>
        </p:nvSpPr>
        <p:spPr bwMode="auto">
          <a:xfrm>
            <a:off x="9623425" y="5876925"/>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67" name="AutoShape 23"/>
          <p:cNvSpPr>
            <a:spLocks/>
          </p:cNvSpPr>
          <p:nvPr/>
        </p:nvSpPr>
        <p:spPr bwMode="auto">
          <a:xfrm>
            <a:off x="9983789" y="5661025"/>
            <a:ext cx="714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68" name="AutoShape 24"/>
          <p:cNvSpPr>
            <a:spLocks/>
          </p:cNvSpPr>
          <p:nvPr/>
        </p:nvSpPr>
        <p:spPr bwMode="auto">
          <a:xfrm>
            <a:off x="9983789" y="6092825"/>
            <a:ext cx="714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69" name="AutoShape 25"/>
          <p:cNvSpPr>
            <a:spLocks/>
          </p:cNvSpPr>
          <p:nvPr/>
        </p:nvSpPr>
        <p:spPr bwMode="auto">
          <a:xfrm>
            <a:off x="8904289" y="4437064"/>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0" name="AutoShape 26"/>
          <p:cNvSpPr>
            <a:spLocks/>
          </p:cNvSpPr>
          <p:nvPr/>
        </p:nvSpPr>
        <p:spPr bwMode="auto">
          <a:xfrm>
            <a:off x="8399464" y="4724400"/>
            <a:ext cx="714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1" name="AutoShape 27"/>
          <p:cNvSpPr>
            <a:spLocks/>
          </p:cNvSpPr>
          <p:nvPr/>
        </p:nvSpPr>
        <p:spPr bwMode="auto">
          <a:xfrm>
            <a:off x="9120189" y="4724400"/>
            <a:ext cx="714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2" name="AutoShape 28"/>
          <p:cNvSpPr>
            <a:spLocks/>
          </p:cNvSpPr>
          <p:nvPr/>
        </p:nvSpPr>
        <p:spPr bwMode="auto">
          <a:xfrm>
            <a:off x="8615364" y="4437064"/>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3" name="AutoShape 29"/>
          <p:cNvSpPr>
            <a:spLocks/>
          </p:cNvSpPr>
          <p:nvPr/>
        </p:nvSpPr>
        <p:spPr bwMode="auto">
          <a:xfrm>
            <a:off x="8759825" y="4437064"/>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4" name="AutoShape 30"/>
          <p:cNvSpPr>
            <a:spLocks/>
          </p:cNvSpPr>
          <p:nvPr/>
        </p:nvSpPr>
        <p:spPr bwMode="auto">
          <a:xfrm>
            <a:off x="8759825" y="5011739"/>
            <a:ext cx="714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5" name="AutoShape 31"/>
          <p:cNvSpPr>
            <a:spLocks/>
          </p:cNvSpPr>
          <p:nvPr/>
        </p:nvSpPr>
        <p:spPr bwMode="auto">
          <a:xfrm>
            <a:off x="7389813" y="5646738"/>
            <a:ext cx="577850" cy="512762"/>
          </a:xfrm>
          <a:custGeom>
            <a:avLst/>
            <a:gdLst>
              <a:gd name="T0" fmla="+- 0 10797 170"/>
              <a:gd name="T1" fmla="*/ T0 w 21255"/>
              <a:gd name="T2" fmla="+- 0 10830 341"/>
              <a:gd name="T3" fmla="*/ 10830 h 20979"/>
              <a:gd name="T4" fmla="+- 0 10797 170"/>
              <a:gd name="T5" fmla="*/ T4 w 21255"/>
              <a:gd name="T6" fmla="+- 0 10830 341"/>
              <a:gd name="T7" fmla="*/ 10830 h 20979"/>
              <a:gd name="T8" fmla="+- 0 10797 170"/>
              <a:gd name="T9" fmla="*/ T8 w 21255"/>
              <a:gd name="T10" fmla="+- 0 10830 341"/>
              <a:gd name="T11" fmla="*/ 10830 h 20979"/>
              <a:gd name="T12" fmla="+- 0 10797 170"/>
              <a:gd name="T13" fmla="*/ T12 w 21255"/>
              <a:gd name="T14" fmla="+- 0 10830 341"/>
              <a:gd name="T15" fmla="*/ 10830 h 20979"/>
            </a:gdLst>
            <a:ahLst/>
            <a:cxnLst>
              <a:cxn ang="0">
                <a:pos x="T1" y="T3"/>
              </a:cxn>
              <a:cxn ang="0">
                <a:pos x="T5" y="T7"/>
              </a:cxn>
              <a:cxn ang="0">
                <a:pos x="T9" y="T11"/>
              </a:cxn>
              <a:cxn ang="0">
                <a:pos x="T13" y="T15"/>
              </a:cxn>
            </a:cxnLst>
            <a:rect l="0" t="0" r="r" b="b"/>
            <a:pathLst>
              <a:path w="21255" h="20979">
                <a:moveTo>
                  <a:pt x="5639" y="20437"/>
                </a:moveTo>
                <a:cubicBezTo>
                  <a:pt x="5873" y="19354"/>
                  <a:pt x="6107" y="18272"/>
                  <a:pt x="6575" y="18359"/>
                </a:cubicBezTo>
                <a:cubicBezTo>
                  <a:pt x="7043" y="18445"/>
                  <a:pt x="7862" y="21259"/>
                  <a:pt x="8447" y="20956"/>
                </a:cubicBezTo>
                <a:cubicBezTo>
                  <a:pt x="9031" y="20653"/>
                  <a:pt x="9343" y="16757"/>
                  <a:pt x="10084" y="16541"/>
                </a:cubicBezTo>
                <a:cubicBezTo>
                  <a:pt x="10825" y="16324"/>
                  <a:pt x="12268" y="19441"/>
                  <a:pt x="12891" y="19657"/>
                </a:cubicBezTo>
                <a:cubicBezTo>
                  <a:pt x="13515" y="19874"/>
                  <a:pt x="13281" y="17926"/>
                  <a:pt x="13827" y="17839"/>
                </a:cubicBezTo>
                <a:cubicBezTo>
                  <a:pt x="14373" y="17753"/>
                  <a:pt x="15543" y="19181"/>
                  <a:pt x="16166" y="19138"/>
                </a:cubicBezTo>
                <a:cubicBezTo>
                  <a:pt x="16790" y="19095"/>
                  <a:pt x="16790" y="17536"/>
                  <a:pt x="17570" y="17580"/>
                </a:cubicBezTo>
                <a:cubicBezTo>
                  <a:pt x="18350" y="17623"/>
                  <a:pt x="20260" y="20177"/>
                  <a:pt x="20845" y="19398"/>
                </a:cubicBezTo>
                <a:cubicBezTo>
                  <a:pt x="21430" y="18619"/>
                  <a:pt x="21274" y="13857"/>
                  <a:pt x="21079" y="12905"/>
                </a:cubicBezTo>
                <a:cubicBezTo>
                  <a:pt x="20884" y="11952"/>
                  <a:pt x="20143" y="14506"/>
                  <a:pt x="19675" y="13684"/>
                </a:cubicBezTo>
                <a:cubicBezTo>
                  <a:pt x="19208" y="12861"/>
                  <a:pt x="18974" y="8360"/>
                  <a:pt x="18272" y="7970"/>
                </a:cubicBezTo>
                <a:cubicBezTo>
                  <a:pt x="17570" y="7580"/>
                  <a:pt x="16049" y="11390"/>
                  <a:pt x="15465" y="11346"/>
                </a:cubicBezTo>
                <a:cubicBezTo>
                  <a:pt x="14880" y="11303"/>
                  <a:pt x="15738" y="7710"/>
                  <a:pt x="14763" y="7710"/>
                </a:cubicBezTo>
                <a:cubicBezTo>
                  <a:pt x="13788" y="7710"/>
                  <a:pt x="10552" y="11260"/>
                  <a:pt x="9616" y="11346"/>
                </a:cubicBezTo>
                <a:cubicBezTo>
                  <a:pt x="8681" y="11433"/>
                  <a:pt x="9889" y="8230"/>
                  <a:pt x="9148" y="8230"/>
                </a:cubicBezTo>
                <a:cubicBezTo>
                  <a:pt x="8408" y="8230"/>
                  <a:pt x="5951" y="11303"/>
                  <a:pt x="5172" y="11346"/>
                </a:cubicBezTo>
                <a:cubicBezTo>
                  <a:pt x="4392" y="11390"/>
                  <a:pt x="4977" y="8619"/>
                  <a:pt x="4470" y="8489"/>
                </a:cubicBezTo>
                <a:cubicBezTo>
                  <a:pt x="3963" y="8360"/>
                  <a:pt x="2676" y="10697"/>
                  <a:pt x="2130" y="10567"/>
                </a:cubicBezTo>
                <a:cubicBezTo>
                  <a:pt x="1585" y="10437"/>
                  <a:pt x="1546" y="8273"/>
                  <a:pt x="1195" y="7710"/>
                </a:cubicBezTo>
                <a:cubicBezTo>
                  <a:pt x="844" y="7148"/>
                  <a:pt x="-170" y="7624"/>
                  <a:pt x="25" y="7191"/>
                </a:cubicBezTo>
                <a:cubicBezTo>
                  <a:pt x="220" y="6758"/>
                  <a:pt x="2286" y="5762"/>
                  <a:pt x="2364" y="5113"/>
                </a:cubicBezTo>
                <a:cubicBezTo>
                  <a:pt x="2442" y="4464"/>
                  <a:pt x="454" y="3598"/>
                  <a:pt x="493" y="3295"/>
                </a:cubicBezTo>
                <a:cubicBezTo>
                  <a:pt x="532" y="2992"/>
                  <a:pt x="2130" y="3771"/>
                  <a:pt x="2598" y="3295"/>
                </a:cubicBezTo>
                <a:cubicBezTo>
                  <a:pt x="3066" y="2819"/>
                  <a:pt x="2715" y="395"/>
                  <a:pt x="3300" y="438"/>
                </a:cubicBezTo>
                <a:cubicBezTo>
                  <a:pt x="3885" y="481"/>
                  <a:pt x="5522" y="3598"/>
                  <a:pt x="6107" y="3555"/>
                </a:cubicBezTo>
                <a:cubicBezTo>
                  <a:pt x="6692" y="3512"/>
                  <a:pt x="6380" y="698"/>
                  <a:pt x="6809" y="178"/>
                </a:cubicBezTo>
                <a:cubicBezTo>
                  <a:pt x="7238" y="-341"/>
                  <a:pt x="8681" y="438"/>
                  <a:pt x="8681" y="438"/>
                </a:cubicBezTo>
                <a:lnTo>
                  <a:pt x="8914" y="438"/>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76" name="Line 32"/>
          <p:cNvSpPr>
            <a:spLocks noChangeShapeType="1"/>
          </p:cNvSpPr>
          <p:nvPr/>
        </p:nvSpPr>
        <p:spPr bwMode="auto">
          <a:xfrm flipH="1" flipV="1">
            <a:off x="8831264" y="4795839"/>
            <a:ext cx="1152525" cy="129698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77" name="AutoShape 33"/>
          <p:cNvSpPr>
            <a:spLocks/>
          </p:cNvSpPr>
          <p:nvPr/>
        </p:nvSpPr>
        <p:spPr bwMode="auto">
          <a:xfrm>
            <a:off x="8335963" y="4416425"/>
            <a:ext cx="495300" cy="420688"/>
          </a:xfrm>
          <a:custGeom>
            <a:avLst/>
            <a:gdLst>
              <a:gd name="T0" fmla="+- 0 10886 173"/>
              <a:gd name="T1" fmla="*/ T0 w 21427"/>
              <a:gd name="T2" fmla="+- 0 10543 89"/>
              <a:gd name="T3" fmla="*/ 10543 h 20908"/>
              <a:gd name="T4" fmla="+- 0 10886 173"/>
              <a:gd name="T5" fmla="*/ T4 w 21427"/>
              <a:gd name="T6" fmla="+- 0 10543 89"/>
              <a:gd name="T7" fmla="*/ 10543 h 20908"/>
              <a:gd name="T8" fmla="+- 0 10886 173"/>
              <a:gd name="T9" fmla="*/ T8 w 21427"/>
              <a:gd name="T10" fmla="+- 0 10543 89"/>
              <a:gd name="T11" fmla="*/ 10543 h 20908"/>
              <a:gd name="T12" fmla="+- 0 10886 173"/>
              <a:gd name="T13" fmla="*/ T12 w 21427"/>
              <a:gd name="T14" fmla="+- 0 10543 89"/>
              <a:gd name="T15" fmla="*/ 10543 h 20908"/>
            </a:gdLst>
            <a:ahLst/>
            <a:cxnLst>
              <a:cxn ang="0">
                <a:pos x="T1" y="T3"/>
              </a:cxn>
              <a:cxn ang="0">
                <a:pos x="T5" y="T7"/>
              </a:cxn>
              <a:cxn ang="0">
                <a:pos x="T9" y="T11"/>
              </a:cxn>
              <a:cxn ang="0">
                <a:pos x="T13" y="T15"/>
              </a:cxn>
            </a:cxnLst>
            <a:rect l="0" t="0" r="r" b="b"/>
            <a:pathLst>
              <a:path w="21427" h="20908">
                <a:moveTo>
                  <a:pt x="21427" y="18455"/>
                </a:moveTo>
                <a:cubicBezTo>
                  <a:pt x="20695" y="19983"/>
                  <a:pt x="19963" y="21511"/>
                  <a:pt x="19505" y="20668"/>
                </a:cubicBezTo>
                <a:cubicBezTo>
                  <a:pt x="19047" y="19825"/>
                  <a:pt x="19505" y="13925"/>
                  <a:pt x="18681" y="13398"/>
                </a:cubicBezTo>
                <a:cubicBezTo>
                  <a:pt x="17858" y="12871"/>
                  <a:pt x="15249" y="17507"/>
                  <a:pt x="14563" y="17507"/>
                </a:cubicBezTo>
                <a:cubicBezTo>
                  <a:pt x="13876" y="17507"/>
                  <a:pt x="15432" y="13925"/>
                  <a:pt x="14563" y="13398"/>
                </a:cubicBezTo>
                <a:cubicBezTo>
                  <a:pt x="13693" y="12871"/>
                  <a:pt x="10215" y="15136"/>
                  <a:pt x="9346" y="14346"/>
                </a:cubicBezTo>
                <a:cubicBezTo>
                  <a:pt x="8476" y="13556"/>
                  <a:pt x="9895" y="9183"/>
                  <a:pt x="9346" y="8656"/>
                </a:cubicBezTo>
                <a:cubicBezTo>
                  <a:pt x="8796" y="8130"/>
                  <a:pt x="6737" y="11449"/>
                  <a:pt x="6051" y="11185"/>
                </a:cubicBezTo>
                <a:cubicBezTo>
                  <a:pt x="5364" y="10922"/>
                  <a:pt x="5959" y="7445"/>
                  <a:pt x="5227" y="7076"/>
                </a:cubicBezTo>
                <a:cubicBezTo>
                  <a:pt x="4495" y="6707"/>
                  <a:pt x="1978" y="9183"/>
                  <a:pt x="1657" y="8972"/>
                </a:cubicBezTo>
                <a:cubicBezTo>
                  <a:pt x="1337" y="8762"/>
                  <a:pt x="3580" y="6496"/>
                  <a:pt x="3305" y="5811"/>
                </a:cubicBezTo>
                <a:cubicBezTo>
                  <a:pt x="3030" y="5127"/>
                  <a:pt x="193" y="5285"/>
                  <a:pt x="10" y="4863"/>
                </a:cubicBezTo>
                <a:cubicBezTo>
                  <a:pt x="-173" y="4442"/>
                  <a:pt x="2207" y="3862"/>
                  <a:pt x="2207" y="3283"/>
                </a:cubicBezTo>
                <a:cubicBezTo>
                  <a:pt x="2207" y="2703"/>
                  <a:pt x="102" y="1913"/>
                  <a:pt x="10" y="1386"/>
                </a:cubicBezTo>
                <a:cubicBezTo>
                  <a:pt x="-82" y="859"/>
                  <a:pt x="1063" y="332"/>
                  <a:pt x="1657" y="122"/>
                </a:cubicBezTo>
                <a:cubicBezTo>
                  <a:pt x="2252" y="-89"/>
                  <a:pt x="2916" y="16"/>
                  <a:pt x="3580" y="122"/>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78" name="Line 34"/>
          <p:cNvSpPr>
            <a:spLocks noChangeShapeType="1"/>
          </p:cNvSpPr>
          <p:nvPr/>
        </p:nvSpPr>
        <p:spPr bwMode="auto">
          <a:xfrm flipV="1">
            <a:off x="7678738" y="4787901"/>
            <a:ext cx="1154112" cy="8731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79" name="Line 35"/>
          <p:cNvSpPr>
            <a:spLocks noChangeShapeType="1"/>
          </p:cNvSpPr>
          <p:nvPr/>
        </p:nvSpPr>
        <p:spPr bwMode="auto">
          <a:xfrm flipV="1">
            <a:off x="8399463" y="4219575"/>
            <a:ext cx="144462" cy="217488"/>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0" name="Line 36"/>
          <p:cNvSpPr>
            <a:spLocks noChangeShapeType="1"/>
          </p:cNvSpPr>
          <p:nvPr/>
        </p:nvSpPr>
        <p:spPr bwMode="auto">
          <a:xfrm flipH="1" flipV="1">
            <a:off x="8470901" y="4148139"/>
            <a:ext cx="73025" cy="71437"/>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1" name="Line 37"/>
          <p:cNvSpPr>
            <a:spLocks noChangeShapeType="1"/>
          </p:cNvSpPr>
          <p:nvPr/>
        </p:nvSpPr>
        <p:spPr bwMode="auto">
          <a:xfrm flipV="1">
            <a:off x="8470901" y="3500438"/>
            <a:ext cx="360363" cy="6477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2" name="Rectangle 38"/>
          <p:cNvSpPr>
            <a:spLocks/>
          </p:cNvSpPr>
          <p:nvPr/>
        </p:nvSpPr>
        <p:spPr bwMode="auto">
          <a:xfrm>
            <a:off x="7104064" y="5948363"/>
            <a:ext cx="22538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A</a:t>
            </a:r>
          </a:p>
        </p:txBody>
      </p:sp>
      <p:sp>
        <p:nvSpPr>
          <p:cNvPr id="6183" name="Rectangle 39"/>
          <p:cNvSpPr>
            <a:spLocks/>
          </p:cNvSpPr>
          <p:nvPr/>
        </p:nvSpPr>
        <p:spPr bwMode="auto">
          <a:xfrm>
            <a:off x="10199689" y="5876925"/>
            <a:ext cx="21736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B</a:t>
            </a:r>
          </a:p>
        </p:txBody>
      </p:sp>
      <p:sp>
        <p:nvSpPr>
          <p:cNvPr id="6184" name="Oval 40"/>
          <p:cNvSpPr>
            <a:spLocks/>
          </p:cNvSpPr>
          <p:nvPr/>
        </p:nvSpPr>
        <p:spPr bwMode="auto">
          <a:xfrm>
            <a:off x="10128250" y="6164264"/>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85" name="Oval 41"/>
          <p:cNvSpPr>
            <a:spLocks/>
          </p:cNvSpPr>
          <p:nvPr/>
        </p:nvSpPr>
        <p:spPr bwMode="auto">
          <a:xfrm>
            <a:off x="7462839" y="6237289"/>
            <a:ext cx="73025"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86" name="Oval 42"/>
          <p:cNvSpPr>
            <a:spLocks/>
          </p:cNvSpPr>
          <p:nvPr/>
        </p:nvSpPr>
        <p:spPr bwMode="auto">
          <a:xfrm>
            <a:off x="10280650" y="6316664"/>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87" name="Oval 43"/>
          <p:cNvSpPr>
            <a:spLocks/>
          </p:cNvSpPr>
          <p:nvPr/>
        </p:nvSpPr>
        <p:spPr bwMode="auto">
          <a:xfrm>
            <a:off x="10128250" y="6380164"/>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88" name="Oval 44"/>
          <p:cNvSpPr>
            <a:spLocks/>
          </p:cNvSpPr>
          <p:nvPr/>
        </p:nvSpPr>
        <p:spPr bwMode="auto">
          <a:xfrm>
            <a:off x="7462839" y="6380164"/>
            <a:ext cx="73025"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89" name="Oval 45"/>
          <p:cNvSpPr>
            <a:spLocks/>
          </p:cNvSpPr>
          <p:nvPr/>
        </p:nvSpPr>
        <p:spPr bwMode="auto">
          <a:xfrm>
            <a:off x="7607300" y="6380164"/>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90" name="Rectangle 46"/>
          <p:cNvSpPr>
            <a:spLocks/>
          </p:cNvSpPr>
          <p:nvPr/>
        </p:nvSpPr>
        <p:spPr bwMode="auto">
          <a:xfrm>
            <a:off x="2278063" y="3571875"/>
            <a:ext cx="4392612" cy="1477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IN MOVEMENT</a:t>
            </a:r>
          </a:p>
          <a:p>
            <a:r>
              <a:rPr lang="it-IT" altLang="it-IT"/>
              <a:t>A start dribbling cones. He makes a pass to B.</a:t>
            </a:r>
          </a:p>
          <a:p>
            <a:r>
              <a:rPr lang="it-IT" altLang="it-IT"/>
              <a:t>B can decide to make a fake left ,right or lift the ball and score with forehand or backhand.</a:t>
            </a:r>
          </a:p>
          <a:p>
            <a:r>
              <a:rPr lang="it-IT" altLang="it-IT"/>
              <a:t>The same on the other side</a:t>
            </a:r>
          </a:p>
        </p:txBody>
      </p:sp>
      <p:sp>
        <p:nvSpPr>
          <p:cNvPr id="6191" name="AutoShape 47"/>
          <p:cNvSpPr>
            <a:spLocks/>
          </p:cNvSpPr>
          <p:nvPr/>
        </p:nvSpPr>
        <p:spPr bwMode="auto">
          <a:xfrm>
            <a:off x="8724901" y="4448175"/>
            <a:ext cx="481013" cy="338138"/>
          </a:xfrm>
          <a:custGeom>
            <a:avLst/>
            <a:gdLst>
              <a:gd name="T0" fmla="+- 0 10539 490"/>
              <a:gd name="T1" fmla="*/ T0 w 20099"/>
              <a:gd name="T2" fmla="*/ 10800 h 21600"/>
              <a:gd name="T3" fmla="+- 0 10539 490"/>
              <a:gd name="T4" fmla="*/ T3 w 20099"/>
              <a:gd name="T5" fmla="*/ 10800 h 21600"/>
              <a:gd name="T6" fmla="+- 0 10539 490"/>
              <a:gd name="T7" fmla="*/ T6 w 20099"/>
              <a:gd name="T8" fmla="*/ 10800 h 21600"/>
              <a:gd name="T9" fmla="+- 0 10539 490"/>
              <a:gd name="T10" fmla="*/ T9 w 20099"/>
              <a:gd name="T11" fmla="*/ 10800 h 21600"/>
            </a:gdLst>
            <a:ahLst/>
            <a:cxnLst>
              <a:cxn ang="0">
                <a:pos x="T1" y="T2"/>
              </a:cxn>
              <a:cxn ang="0">
                <a:pos x="T4" y="T5"/>
              </a:cxn>
              <a:cxn ang="0">
                <a:pos x="T7" y="T8"/>
              </a:cxn>
              <a:cxn ang="0">
                <a:pos x="T10" y="T11"/>
              </a:cxn>
            </a:cxnLst>
            <a:rect l="0" t="0" r="r" b="b"/>
            <a:pathLst>
              <a:path w="20099" h="21600">
                <a:moveTo>
                  <a:pt x="5325" y="21600"/>
                </a:moveTo>
                <a:cubicBezTo>
                  <a:pt x="7136" y="17341"/>
                  <a:pt x="8948" y="13082"/>
                  <a:pt x="8117" y="11256"/>
                </a:cubicBezTo>
                <a:cubicBezTo>
                  <a:pt x="7286" y="9431"/>
                  <a:pt x="1172" y="9887"/>
                  <a:pt x="341" y="10648"/>
                </a:cubicBezTo>
                <a:cubicBezTo>
                  <a:pt x="-490" y="11408"/>
                  <a:pt x="108" y="16884"/>
                  <a:pt x="3132" y="15820"/>
                </a:cubicBezTo>
                <a:cubicBezTo>
                  <a:pt x="6156" y="14755"/>
                  <a:pt x="15860" y="6896"/>
                  <a:pt x="18485" y="4259"/>
                </a:cubicBezTo>
                <a:cubicBezTo>
                  <a:pt x="21110" y="1623"/>
                  <a:pt x="19997" y="811"/>
                  <a:pt x="18884"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92" name="Line 48"/>
          <p:cNvSpPr>
            <a:spLocks noChangeShapeType="1"/>
          </p:cNvSpPr>
          <p:nvPr/>
        </p:nvSpPr>
        <p:spPr bwMode="auto">
          <a:xfrm flipH="1" flipV="1">
            <a:off x="8904288" y="3571875"/>
            <a:ext cx="215900" cy="6477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93" name="Line 49"/>
          <p:cNvSpPr>
            <a:spLocks noChangeShapeType="1"/>
          </p:cNvSpPr>
          <p:nvPr/>
        </p:nvSpPr>
        <p:spPr bwMode="auto">
          <a:xfrm flipH="1">
            <a:off x="9047164" y="4219575"/>
            <a:ext cx="73025"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94" name="Line 50"/>
          <p:cNvSpPr>
            <a:spLocks noChangeShapeType="1"/>
          </p:cNvSpPr>
          <p:nvPr/>
        </p:nvSpPr>
        <p:spPr bwMode="auto">
          <a:xfrm>
            <a:off x="9047164" y="4219575"/>
            <a:ext cx="73025" cy="217488"/>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grpSp>
        <p:nvGrpSpPr>
          <p:cNvPr id="6195" name="Group 51"/>
          <p:cNvGrpSpPr>
            <a:grpSpLocks/>
          </p:cNvGrpSpPr>
          <p:nvPr/>
        </p:nvGrpSpPr>
        <p:grpSpPr bwMode="auto">
          <a:xfrm>
            <a:off x="1998664" y="6500815"/>
            <a:ext cx="695229" cy="200055"/>
            <a:chOff x="0" y="0"/>
            <a:chExt cx="695550" cy="200988"/>
          </a:xfrm>
        </p:grpSpPr>
        <p:sp>
          <p:nvSpPr>
            <p:cNvPr id="6196" name="Rectangle 52"/>
            <p:cNvSpPr>
              <a:spLocks/>
            </p:cNvSpPr>
            <p:nvPr/>
          </p:nvSpPr>
          <p:spPr bwMode="auto">
            <a:xfrm>
              <a:off x="174975" y="0"/>
              <a:ext cx="520575"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Luca Ga Gai</a:t>
              </a:r>
            </a:p>
          </p:txBody>
        </p:sp>
        <p:pic>
          <p:nvPicPr>
            <p:cNvPr id="6197" name="Picture 53"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675163372"/>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5139" y="0"/>
            <a:ext cx="3563937" cy="3436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0" name="Picture 2"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5139" y="3355976"/>
            <a:ext cx="3563937" cy="343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1" name="AutoShape 3"/>
          <p:cNvSpPr>
            <a:spLocks/>
          </p:cNvSpPr>
          <p:nvPr/>
        </p:nvSpPr>
        <p:spPr bwMode="auto">
          <a:xfrm>
            <a:off x="6959600" y="1700213"/>
            <a:ext cx="71438" cy="80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2" name="AutoShape 4"/>
          <p:cNvSpPr>
            <a:spLocks/>
          </p:cNvSpPr>
          <p:nvPr/>
        </p:nvSpPr>
        <p:spPr bwMode="auto">
          <a:xfrm>
            <a:off x="7823200" y="1700213"/>
            <a:ext cx="71438" cy="80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3" name="AutoShape 5"/>
          <p:cNvSpPr>
            <a:spLocks/>
          </p:cNvSpPr>
          <p:nvPr/>
        </p:nvSpPr>
        <p:spPr bwMode="auto">
          <a:xfrm>
            <a:off x="6959600" y="2492376"/>
            <a:ext cx="71438" cy="79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4" name="AutoShape 6"/>
          <p:cNvSpPr>
            <a:spLocks/>
          </p:cNvSpPr>
          <p:nvPr/>
        </p:nvSpPr>
        <p:spPr bwMode="auto">
          <a:xfrm>
            <a:off x="9767889" y="1700213"/>
            <a:ext cx="71437" cy="80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5" name="AutoShape 7"/>
          <p:cNvSpPr>
            <a:spLocks/>
          </p:cNvSpPr>
          <p:nvPr/>
        </p:nvSpPr>
        <p:spPr bwMode="auto">
          <a:xfrm>
            <a:off x="8831264" y="1700213"/>
            <a:ext cx="73025" cy="80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6" name="AutoShape 8"/>
          <p:cNvSpPr>
            <a:spLocks/>
          </p:cNvSpPr>
          <p:nvPr/>
        </p:nvSpPr>
        <p:spPr bwMode="auto">
          <a:xfrm>
            <a:off x="7823200" y="2492376"/>
            <a:ext cx="71438" cy="79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7" name="AutoShape 9"/>
          <p:cNvSpPr>
            <a:spLocks/>
          </p:cNvSpPr>
          <p:nvPr/>
        </p:nvSpPr>
        <p:spPr bwMode="auto">
          <a:xfrm>
            <a:off x="8831264" y="2492376"/>
            <a:ext cx="73025" cy="79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8" name="AutoShape 10"/>
          <p:cNvSpPr>
            <a:spLocks/>
          </p:cNvSpPr>
          <p:nvPr/>
        </p:nvSpPr>
        <p:spPr bwMode="auto">
          <a:xfrm>
            <a:off x="9767889" y="2492376"/>
            <a:ext cx="71437" cy="79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9" name="Oval 11"/>
          <p:cNvSpPr>
            <a:spLocks/>
          </p:cNvSpPr>
          <p:nvPr/>
        </p:nvSpPr>
        <p:spPr bwMode="auto">
          <a:xfrm>
            <a:off x="6959600" y="2636839"/>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80" name="Oval 12"/>
          <p:cNvSpPr>
            <a:spLocks/>
          </p:cNvSpPr>
          <p:nvPr/>
        </p:nvSpPr>
        <p:spPr bwMode="auto">
          <a:xfrm>
            <a:off x="7031039" y="1628775"/>
            <a:ext cx="73025"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81" name="Oval 13"/>
          <p:cNvSpPr>
            <a:spLocks/>
          </p:cNvSpPr>
          <p:nvPr/>
        </p:nvSpPr>
        <p:spPr bwMode="auto">
          <a:xfrm>
            <a:off x="8904289" y="1628775"/>
            <a:ext cx="71437"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82" name="Oval 14"/>
          <p:cNvSpPr>
            <a:spLocks/>
          </p:cNvSpPr>
          <p:nvPr/>
        </p:nvSpPr>
        <p:spPr bwMode="auto">
          <a:xfrm>
            <a:off x="9694864" y="1628775"/>
            <a:ext cx="73025"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83" name="AutoShape 15"/>
          <p:cNvSpPr>
            <a:spLocks/>
          </p:cNvSpPr>
          <p:nvPr/>
        </p:nvSpPr>
        <p:spPr bwMode="auto">
          <a:xfrm>
            <a:off x="7058026" y="2203450"/>
            <a:ext cx="282575" cy="349250"/>
          </a:xfrm>
          <a:custGeom>
            <a:avLst/>
            <a:gdLst>
              <a:gd name="T0" fmla="*/ 10484 w 20968"/>
              <a:gd name="T1" fmla="+- 0 11043 487"/>
              <a:gd name="T2" fmla="*/ 11043 h 21113"/>
              <a:gd name="T3" fmla="*/ 10484 w 20968"/>
              <a:gd name="T4" fmla="+- 0 11043 487"/>
              <a:gd name="T5" fmla="*/ 11043 h 21113"/>
              <a:gd name="T6" fmla="*/ 10484 w 20968"/>
              <a:gd name="T7" fmla="+- 0 11043 487"/>
              <a:gd name="T8" fmla="*/ 11043 h 21113"/>
              <a:gd name="T9" fmla="*/ 10484 w 20968"/>
              <a:gd name="T10" fmla="+- 0 11043 487"/>
              <a:gd name="T11" fmla="*/ 11043 h 21113"/>
            </a:gdLst>
            <a:ahLst/>
            <a:cxnLst>
              <a:cxn ang="0">
                <a:pos x="T0" y="T2"/>
              </a:cxn>
              <a:cxn ang="0">
                <a:pos x="T3" y="T5"/>
              </a:cxn>
              <a:cxn ang="0">
                <a:pos x="T6" y="T8"/>
              </a:cxn>
              <a:cxn ang="0">
                <a:pos x="T9" y="T11"/>
              </a:cxn>
            </a:cxnLst>
            <a:rect l="0" t="0" r="r" b="b"/>
            <a:pathLst>
              <a:path w="20968" h="21113">
                <a:moveTo>
                  <a:pt x="0" y="21113"/>
                </a:moveTo>
                <a:cubicBezTo>
                  <a:pt x="2178" y="20129"/>
                  <a:pt x="4355" y="19145"/>
                  <a:pt x="4591" y="18233"/>
                </a:cubicBezTo>
                <a:cubicBezTo>
                  <a:pt x="4826" y="17321"/>
                  <a:pt x="1001" y="16073"/>
                  <a:pt x="1413" y="15641"/>
                </a:cubicBezTo>
                <a:cubicBezTo>
                  <a:pt x="1824" y="15209"/>
                  <a:pt x="6415" y="16361"/>
                  <a:pt x="7063" y="15641"/>
                </a:cubicBezTo>
                <a:cubicBezTo>
                  <a:pt x="7710" y="14921"/>
                  <a:pt x="4179" y="11849"/>
                  <a:pt x="5297" y="11321"/>
                </a:cubicBezTo>
                <a:cubicBezTo>
                  <a:pt x="6415" y="10793"/>
                  <a:pt x="12654" y="13097"/>
                  <a:pt x="13772" y="12473"/>
                </a:cubicBezTo>
                <a:cubicBezTo>
                  <a:pt x="14890" y="11849"/>
                  <a:pt x="11300" y="8009"/>
                  <a:pt x="12007" y="7577"/>
                </a:cubicBezTo>
                <a:cubicBezTo>
                  <a:pt x="12713" y="7145"/>
                  <a:pt x="17716" y="10361"/>
                  <a:pt x="18010" y="9881"/>
                </a:cubicBezTo>
                <a:cubicBezTo>
                  <a:pt x="18304" y="9401"/>
                  <a:pt x="13301" y="5081"/>
                  <a:pt x="13772" y="4697"/>
                </a:cubicBezTo>
                <a:cubicBezTo>
                  <a:pt x="14243" y="4313"/>
                  <a:pt x="20070" y="8249"/>
                  <a:pt x="20835" y="7577"/>
                </a:cubicBezTo>
                <a:cubicBezTo>
                  <a:pt x="21600" y="6905"/>
                  <a:pt x="18834" y="1817"/>
                  <a:pt x="18363" y="665"/>
                </a:cubicBezTo>
                <a:cubicBezTo>
                  <a:pt x="17892" y="-487"/>
                  <a:pt x="17951" y="89"/>
                  <a:pt x="18010" y="665"/>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7184" name="Line 16"/>
          <p:cNvSpPr>
            <a:spLocks noChangeShapeType="1"/>
          </p:cNvSpPr>
          <p:nvPr/>
        </p:nvSpPr>
        <p:spPr bwMode="auto">
          <a:xfrm flipH="1" flipV="1">
            <a:off x="7031039" y="1771650"/>
            <a:ext cx="288925" cy="4318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5" name="Line 17"/>
          <p:cNvSpPr>
            <a:spLocks noChangeShapeType="1"/>
          </p:cNvSpPr>
          <p:nvPr/>
        </p:nvSpPr>
        <p:spPr bwMode="auto">
          <a:xfrm flipV="1">
            <a:off x="7319964" y="1771650"/>
            <a:ext cx="503237" cy="43180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6" name="AutoShape 18"/>
          <p:cNvSpPr>
            <a:spLocks/>
          </p:cNvSpPr>
          <p:nvPr/>
        </p:nvSpPr>
        <p:spPr bwMode="auto">
          <a:xfrm>
            <a:off x="9363075" y="1809751"/>
            <a:ext cx="342900" cy="404813"/>
          </a:xfrm>
          <a:custGeom>
            <a:avLst/>
            <a:gdLst>
              <a:gd name="T0" fmla="*/ 10800 w 21600"/>
              <a:gd name="T1" fmla="+- 0 10679 192"/>
              <a:gd name="T2" fmla="*/ 10679 h 20974"/>
              <a:gd name="T3" fmla="*/ 10800 w 21600"/>
              <a:gd name="T4" fmla="+- 0 10679 192"/>
              <a:gd name="T5" fmla="*/ 10679 h 20974"/>
              <a:gd name="T6" fmla="*/ 10800 w 21600"/>
              <a:gd name="T7" fmla="+- 0 10679 192"/>
              <a:gd name="T8" fmla="*/ 10679 h 20974"/>
              <a:gd name="T9" fmla="*/ 10800 w 21600"/>
              <a:gd name="T10" fmla="+- 0 10679 192"/>
              <a:gd name="T11" fmla="*/ 10679 h 20974"/>
            </a:gdLst>
            <a:ahLst/>
            <a:cxnLst>
              <a:cxn ang="0">
                <a:pos x="T0" y="T2"/>
              </a:cxn>
              <a:cxn ang="0">
                <a:pos x="T3" y="T5"/>
              </a:cxn>
              <a:cxn ang="0">
                <a:pos x="T6" y="T8"/>
              </a:cxn>
              <a:cxn ang="0">
                <a:pos x="T9" y="T11"/>
              </a:cxn>
            </a:cxnLst>
            <a:rect l="0" t="0" r="r" b="b"/>
            <a:pathLst>
              <a:path w="21600" h="20974">
                <a:moveTo>
                  <a:pt x="21600" y="178"/>
                </a:moveTo>
                <a:cubicBezTo>
                  <a:pt x="19125" y="-7"/>
                  <a:pt x="16650" y="-192"/>
                  <a:pt x="16500" y="425"/>
                </a:cubicBezTo>
                <a:cubicBezTo>
                  <a:pt x="16350" y="1042"/>
                  <a:pt x="21050" y="3305"/>
                  <a:pt x="20700" y="3881"/>
                </a:cubicBezTo>
                <a:cubicBezTo>
                  <a:pt x="20350" y="4457"/>
                  <a:pt x="14950" y="3099"/>
                  <a:pt x="14400" y="3881"/>
                </a:cubicBezTo>
                <a:cubicBezTo>
                  <a:pt x="13850" y="4663"/>
                  <a:pt x="18050" y="7872"/>
                  <a:pt x="17400" y="8571"/>
                </a:cubicBezTo>
                <a:cubicBezTo>
                  <a:pt x="16750" y="9271"/>
                  <a:pt x="11100" y="7419"/>
                  <a:pt x="10500" y="8078"/>
                </a:cubicBezTo>
                <a:cubicBezTo>
                  <a:pt x="9900" y="8736"/>
                  <a:pt x="14400" y="11986"/>
                  <a:pt x="13800" y="12521"/>
                </a:cubicBezTo>
                <a:cubicBezTo>
                  <a:pt x="13200" y="13056"/>
                  <a:pt x="7450" y="10546"/>
                  <a:pt x="6900" y="11287"/>
                </a:cubicBezTo>
                <a:cubicBezTo>
                  <a:pt x="6350" y="12027"/>
                  <a:pt x="11050" y="16224"/>
                  <a:pt x="10500" y="16965"/>
                </a:cubicBezTo>
                <a:cubicBezTo>
                  <a:pt x="9950" y="17705"/>
                  <a:pt x="4350" y="15072"/>
                  <a:pt x="3600" y="15730"/>
                </a:cubicBezTo>
                <a:cubicBezTo>
                  <a:pt x="2850" y="16389"/>
                  <a:pt x="6600" y="20421"/>
                  <a:pt x="6000" y="20914"/>
                </a:cubicBezTo>
                <a:cubicBezTo>
                  <a:pt x="5400" y="21408"/>
                  <a:pt x="0" y="18693"/>
                  <a:pt x="0" y="18693"/>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7187" name="Line 19"/>
          <p:cNvSpPr>
            <a:spLocks noChangeShapeType="1"/>
          </p:cNvSpPr>
          <p:nvPr/>
        </p:nvSpPr>
        <p:spPr bwMode="auto">
          <a:xfrm flipH="1" flipV="1">
            <a:off x="8904288" y="1771650"/>
            <a:ext cx="431800" cy="4318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8" name="Line 20"/>
          <p:cNvSpPr>
            <a:spLocks noChangeShapeType="1"/>
          </p:cNvSpPr>
          <p:nvPr/>
        </p:nvSpPr>
        <p:spPr bwMode="auto">
          <a:xfrm flipH="1">
            <a:off x="8904288" y="2203451"/>
            <a:ext cx="431800" cy="360363"/>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9" name="Rectangle 21"/>
          <p:cNvSpPr>
            <a:spLocks/>
          </p:cNvSpPr>
          <p:nvPr/>
        </p:nvSpPr>
        <p:spPr bwMode="auto">
          <a:xfrm>
            <a:off x="2062164" y="260351"/>
            <a:ext cx="4537075"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600"/>
              <a:t>Blind pass LEFT AND RIGHT</a:t>
            </a:r>
          </a:p>
          <a:p>
            <a:r>
              <a:rPr lang="it-IT" altLang="it-IT" sz="1600"/>
              <a:t>1 Player A dribbles  to the center square and push out left with forehand. B  idem</a:t>
            </a:r>
          </a:p>
          <a:p>
            <a:r>
              <a:rPr lang="it-IT" altLang="it-IT" sz="1600"/>
              <a:t>2 Player A dribbles  to the center square and push out right with forehand. B  idem (turn the upperbody)</a:t>
            </a:r>
          </a:p>
        </p:txBody>
      </p:sp>
      <p:sp>
        <p:nvSpPr>
          <p:cNvPr id="7190" name="Rectangle 22"/>
          <p:cNvSpPr>
            <a:spLocks/>
          </p:cNvSpPr>
          <p:nvPr/>
        </p:nvSpPr>
        <p:spPr bwMode="auto">
          <a:xfrm>
            <a:off x="6959601" y="2636839"/>
            <a:ext cx="15324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7191" name="Rectangle 23"/>
          <p:cNvSpPr>
            <a:spLocks/>
          </p:cNvSpPr>
          <p:nvPr/>
        </p:nvSpPr>
        <p:spPr bwMode="auto">
          <a:xfrm>
            <a:off x="9694864" y="1555751"/>
            <a:ext cx="15324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7192" name="Rectangle 24"/>
          <p:cNvSpPr>
            <a:spLocks/>
          </p:cNvSpPr>
          <p:nvPr/>
        </p:nvSpPr>
        <p:spPr bwMode="auto">
          <a:xfrm>
            <a:off x="7104064" y="1555751"/>
            <a:ext cx="159659"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7193" name="Rectangle 25"/>
          <p:cNvSpPr>
            <a:spLocks/>
          </p:cNvSpPr>
          <p:nvPr/>
        </p:nvSpPr>
        <p:spPr bwMode="auto">
          <a:xfrm>
            <a:off x="8904289" y="1484314"/>
            <a:ext cx="18732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000"/>
              <a:t>b</a:t>
            </a:r>
          </a:p>
        </p:txBody>
      </p:sp>
      <p:sp>
        <p:nvSpPr>
          <p:cNvPr id="7194" name="Rectangle 26"/>
          <p:cNvSpPr>
            <a:spLocks/>
          </p:cNvSpPr>
          <p:nvPr/>
        </p:nvSpPr>
        <p:spPr bwMode="auto">
          <a:xfrm>
            <a:off x="7391401" y="1052513"/>
            <a:ext cx="20935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1</a:t>
            </a:r>
          </a:p>
        </p:txBody>
      </p:sp>
      <p:sp>
        <p:nvSpPr>
          <p:cNvPr id="7195" name="Rectangle 27"/>
          <p:cNvSpPr>
            <a:spLocks/>
          </p:cNvSpPr>
          <p:nvPr/>
        </p:nvSpPr>
        <p:spPr bwMode="auto">
          <a:xfrm>
            <a:off x="9336089" y="1052513"/>
            <a:ext cx="20935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2</a:t>
            </a:r>
          </a:p>
        </p:txBody>
      </p:sp>
      <p:sp>
        <p:nvSpPr>
          <p:cNvPr id="7196" name="AutoShape 28"/>
          <p:cNvSpPr>
            <a:spLocks/>
          </p:cNvSpPr>
          <p:nvPr/>
        </p:nvSpPr>
        <p:spPr bwMode="auto">
          <a:xfrm>
            <a:off x="9767889" y="5084764"/>
            <a:ext cx="71437" cy="79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97" name="AutoShape 29"/>
          <p:cNvSpPr>
            <a:spLocks/>
          </p:cNvSpPr>
          <p:nvPr/>
        </p:nvSpPr>
        <p:spPr bwMode="auto">
          <a:xfrm>
            <a:off x="7031039" y="4724401"/>
            <a:ext cx="73025" cy="80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98" name="AutoShape 30"/>
          <p:cNvSpPr>
            <a:spLocks/>
          </p:cNvSpPr>
          <p:nvPr/>
        </p:nvSpPr>
        <p:spPr bwMode="auto">
          <a:xfrm>
            <a:off x="7246939" y="5156201"/>
            <a:ext cx="73025" cy="80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99" name="AutoShape 31"/>
          <p:cNvSpPr>
            <a:spLocks/>
          </p:cNvSpPr>
          <p:nvPr/>
        </p:nvSpPr>
        <p:spPr bwMode="auto">
          <a:xfrm>
            <a:off x="8975725" y="5876926"/>
            <a:ext cx="71438" cy="79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200" name="AutoShape 32"/>
          <p:cNvSpPr>
            <a:spLocks/>
          </p:cNvSpPr>
          <p:nvPr/>
        </p:nvSpPr>
        <p:spPr bwMode="auto">
          <a:xfrm>
            <a:off x="8112125" y="5876926"/>
            <a:ext cx="71438" cy="79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201" name="AutoShape 33"/>
          <p:cNvSpPr>
            <a:spLocks/>
          </p:cNvSpPr>
          <p:nvPr/>
        </p:nvSpPr>
        <p:spPr bwMode="auto">
          <a:xfrm>
            <a:off x="10055226" y="4724401"/>
            <a:ext cx="73025" cy="80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202" name="Line 34"/>
          <p:cNvSpPr>
            <a:spLocks noChangeShapeType="1"/>
          </p:cNvSpPr>
          <p:nvPr/>
        </p:nvSpPr>
        <p:spPr bwMode="auto">
          <a:xfrm flipH="1" flipV="1">
            <a:off x="7607300" y="4652963"/>
            <a:ext cx="431800" cy="122396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3" name="Line 35"/>
          <p:cNvSpPr>
            <a:spLocks noChangeShapeType="1"/>
          </p:cNvSpPr>
          <p:nvPr/>
        </p:nvSpPr>
        <p:spPr bwMode="auto">
          <a:xfrm flipV="1">
            <a:off x="9120189" y="4652963"/>
            <a:ext cx="503237" cy="122396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4" name="AutoShape 36"/>
          <p:cNvSpPr>
            <a:spLocks/>
          </p:cNvSpPr>
          <p:nvPr/>
        </p:nvSpPr>
        <p:spPr bwMode="auto">
          <a:xfrm>
            <a:off x="7594600" y="4248150"/>
            <a:ext cx="342900" cy="31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18252"/>
                  <a:pt x="0" y="14904"/>
                  <a:pt x="1200" y="14256"/>
                </a:cubicBezTo>
                <a:cubicBezTo>
                  <a:pt x="2400" y="13608"/>
                  <a:pt x="6467" y="18648"/>
                  <a:pt x="7200" y="17712"/>
                </a:cubicBezTo>
                <a:cubicBezTo>
                  <a:pt x="7933" y="16776"/>
                  <a:pt x="4133" y="9504"/>
                  <a:pt x="5600" y="8640"/>
                </a:cubicBezTo>
                <a:cubicBezTo>
                  <a:pt x="7067" y="7776"/>
                  <a:pt x="14533" y="13608"/>
                  <a:pt x="16000" y="12528"/>
                </a:cubicBezTo>
                <a:cubicBezTo>
                  <a:pt x="17467" y="11448"/>
                  <a:pt x="13667" y="3096"/>
                  <a:pt x="14400" y="2160"/>
                </a:cubicBezTo>
                <a:cubicBezTo>
                  <a:pt x="15133" y="1224"/>
                  <a:pt x="19200" y="7272"/>
                  <a:pt x="20400" y="6912"/>
                </a:cubicBezTo>
                <a:cubicBezTo>
                  <a:pt x="21600" y="6552"/>
                  <a:pt x="21600" y="0"/>
                  <a:pt x="21600"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7205" name="AutoShape 37"/>
          <p:cNvSpPr>
            <a:spLocks/>
          </p:cNvSpPr>
          <p:nvPr/>
        </p:nvSpPr>
        <p:spPr bwMode="auto">
          <a:xfrm rot="15067471">
            <a:off x="9153525" y="4275138"/>
            <a:ext cx="342900" cy="31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18252"/>
                  <a:pt x="0" y="14904"/>
                  <a:pt x="1200" y="14256"/>
                </a:cubicBezTo>
                <a:cubicBezTo>
                  <a:pt x="2400" y="13608"/>
                  <a:pt x="6467" y="18648"/>
                  <a:pt x="7200" y="17712"/>
                </a:cubicBezTo>
                <a:cubicBezTo>
                  <a:pt x="7933" y="16776"/>
                  <a:pt x="4133" y="9504"/>
                  <a:pt x="5600" y="8640"/>
                </a:cubicBezTo>
                <a:cubicBezTo>
                  <a:pt x="7067" y="7776"/>
                  <a:pt x="14533" y="13608"/>
                  <a:pt x="16000" y="12528"/>
                </a:cubicBezTo>
                <a:cubicBezTo>
                  <a:pt x="17467" y="11448"/>
                  <a:pt x="13667" y="3096"/>
                  <a:pt x="14400" y="2160"/>
                </a:cubicBezTo>
                <a:cubicBezTo>
                  <a:pt x="15133" y="1224"/>
                  <a:pt x="19200" y="7272"/>
                  <a:pt x="20400" y="6912"/>
                </a:cubicBezTo>
                <a:cubicBezTo>
                  <a:pt x="21600" y="6552"/>
                  <a:pt x="21600" y="0"/>
                  <a:pt x="21600"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7206" name="Line 38"/>
          <p:cNvSpPr>
            <a:spLocks noChangeShapeType="1"/>
          </p:cNvSpPr>
          <p:nvPr/>
        </p:nvSpPr>
        <p:spPr bwMode="auto">
          <a:xfrm flipH="1" flipV="1">
            <a:off x="9551989" y="4795838"/>
            <a:ext cx="142875" cy="36036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7" name="Line 39"/>
          <p:cNvSpPr>
            <a:spLocks noChangeShapeType="1"/>
          </p:cNvSpPr>
          <p:nvPr/>
        </p:nvSpPr>
        <p:spPr bwMode="auto">
          <a:xfrm flipV="1">
            <a:off x="7391401" y="4795838"/>
            <a:ext cx="144463" cy="36036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8" name="Line 40"/>
          <p:cNvSpPr>
            <a:spLocks noChangeShapeType="1"/>
          </p:cNvSpPr>
          <p:nvPr/>
        </p:nvSpPr>
        <p:spPr bwMode="auto">
          <a:xfrm flipV="1">
            <a:off x="7175500" y="4579938"/>
            <a:ext cx="431800" cy="21590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9" name="Line 41"/>
          <p:cNvSpPr>
            <a:spLocks noChangeShapeType="1"/>
          </p:cNvSpPr>
          <p:nvPr/>
        </p:nvSpPr>
        <p:spPr bwMode="auto">
          <a:xfrm flipH="1" flipV="1">
            <a:off x="9531351" y="4545014"/>
            <a:ext cx="523875" cy="17938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0" name="Oval 42"/>
          <p:cNvSpPr>
            <a:spLocks/>
          </p:cNvSpPr>
          <p:nvPr/>
        </p:nvSpPr>
        <p:spPr bwMode="auto">
          <a:xfrm>
            <a:off x="7104064" y="4652964"/>
            <a:ext cx="71437"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11" name="Oval 43"/>
          <p:cNvSpPr>
            <a:spLocks/>
          </p:cNvSpPr>
          <p:nvPr/>
        </p:nvSpPr>
        <p:spPr bwMode="auto">
          <a:xfrm>
            <a:off x="7319964" y="5227639"/>
            <a:ext cx="71437"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12" name="Oval 44"/>
          <p:cNvSpPr>
            <a:spLocks/>
          </p:cNvSpPr>
          <p:nvPr/>
        </p:nvSpPr>
        <p:spPr bwMode="auto">
          <a:xfrm>
            <a:off x="9983789" y="4652964"/>
            <a:ext cx="71437"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13" name="Oval 45"/>
          <p:cNvSpPr>
            <a:spLocks/>
          </p:cNvSpPr>
          <p:nvPr/>
        </p:nvSpPr>
        <p:spPr bwMode="auto">
          <a:xfrm>
            <a:off x="9694864" y="5227639"/>
            <a:ext cx="73025"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14" name="Line 46"/>
          <p:cNvSpPr>
            <a:spLocks noChangeShapeType="1"/>
          </p:cNvSpPr>
          <p:nvPr/>
        </p:nvSpPr>
        <p:spPr bwMode="auto">
          <a:xfrm flipV="1">
            <a:off x="8183563" y="3500438"/>
            <a:ext cx="431800" cy="57626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5" name="Line 47"/>
          <p:cNvSpPr>
            <a:spLocks noChangeShapeType="1"/>
          </p:cNvSpPr>
          <p:nvPr/>
        </p:nvSpPr>
        <p:spPr bwMode="auto">
          <a:xfrm flipH="1" flipV="1">
            <a:off x="8696325" y="3652838"/>
            <a:ext cx="279400" cy="42386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6" name="Line 48"/>
          <p:cNvSpPr>
            <a:spLocks noChangeShapeType="1"/>
          </p:cNvSpPr>
          <p:nvPr/>
        </p:nvSpPr>
        <p:spPr bwMode="auto">
          <a:xfrm flipH="1">
            <a:off x="8975725" y="4003676"/>
            <a:ext cx="71438" cy="73025"/>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7" name="Line 49"/>
          <p:cNvSpPr>
            <a:spLocks noChangeShapeType="1"/>
          </p:cNvSpPr>
          <p:nvPr/>
        </p:nvSpPr>
        <p:spPr bwMode="auto">
          <a:xfrm>
            <a:off x="9047164" y="4003675"/>
            <a:ext cx="73025" cy="319088"/>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8" name="Line 50"/>
          <p:cNvSpPr>
            <a:spLocks noChangeShapeType="1"/>
          </p:cNvSpPr>
          <p:nvPr/>
        </p:nvSpPr>
        <p:spPr bwMode="auto">
          <a:xfrm flipH="1" flipV="1">
            <a:off x="8112125" y="4003676"/>
            <a:ext cx="71438" cy="73025"/>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9" name="Line 51"/>
          <p:cNvSpPr>
            <a:spLocks noChangeShapeType="1"/>
          </p:cNvSpPr>
          <p:nvPr/>
        </p:nvSpPr>
        <p:spPr bwMode="auto">
          <a:xfrm flipH="1">
            <a:off x="7937501" y="4003676"/>
            <a:ext cx="174625" cy="244475"/>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20" name="Rectangle 52"/>
          <p:cNvSpPr>
            <a:spLocks/>
          </p:cNvSpPr>
          <p:nvPr/>
        </p:nvSpPr>
        <p:spPr bwMode="auto">
          <a:xfrm>
            <a:off x="6959601" y="4437064"/>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7221" name="Rectangle 53"/>
          <p:cNvSpPr>
            <a:spLocks/>
          </p:cNvSpPr>
          <p:nvPr/>
        </p:nvSpPr>
        <p:spPr bwMode="auto">
          <a:xfrm>
            <a:off x="7031039" y="5227639"/>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7222" name="Rectangle 54"/>
          <p:cNvSpPr>
            <a:spLocks/>
          </p:cNvSpPr>
          <p:nvPr/>
        </p:nvSpPr>
        <p:spPr bwMode="auto">
          <a:xfrm>
            <a:off x="10055226" y="4579939"/>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7223" name="Rectangle 55"/>
          <p:cNvSpPr>
            <a:spLocks/>
          </p:cNvSpPr>
          <p:nvPr/>
        </p:nvSpPr>
        <p:spPr bwMode="auto">
          <a:xfrm>
            <a:off x="9839326" y="5300664"/>
            <a:ext cx="17088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a:t>
            </a:r>
          </a:p>
        </p:txBody>
      </p:sp>
      <p:sp>
        <p:nvSpPr>
          <p:cNvPr id="7224" name="Rectangle 56"/>
          <p:cNvSpPr>
            <a:spLocks/>
          </p:cNvSpPr>
          <p:nvPr/>
        </p:nvSpPr>
        <p:spPr bwMode="auto">
          <a:xfrm>
            <a:off x="1990726" y="3500438"/>
            <a:ext cx="4608513"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600"/>
              <a:t>SCORE UNDER PRESSURE</a:t>
            </a:r>
          </a:p>
          <a:p>
            <a:r>
              <a:rPr lang="it-IT" altLang="it-IT" sz="1600"/>
              <a:t>Player E pass the ball to A or C. B and D at the moment of passing start defending</a:t>
            </a:r>
          </a:p>
          <a:p>
            <a:r>
              <a:rPr lang="it-IT" altLang="it-IT" sz="1600"/>
              <a:t>Turn positions</a:t>
            </a:r>
          </a:p>
        </p:txBody>
      </p:sp>
      <p:sp>
        <p:nvSpPr>
          <p:cNvPr id="7225" name="Oval 57"/>
          <p:cNvSpPr>
            <a:spLocks/>
          </p:cNvSpPr>
          <p:nvPr/>
        </p:nvSpPr>
        <p:spPr bwMode="auto">
          <a:xfrm>
            <a:off x="9047164" y="5948364"/>
            <a:ext cx="73025"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26" name="Oval 58"/>
          <p:cNvSpPr>
            <a:spLocks/>
          </p:cNvSpPr>
          <p:nvPr/>
        </p:nvSpPr>
        <p:spPr bwMode="auto">
          <a:xfrm>
            <a:off x="8039101" y="5948364"/>
            <a:ext cx="73025"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27" name="Rectangle 59"/>
          <p:cNvSpPr>
            <a:spLocks/>
          </p:cNvSpPr>
          <p:nvPr/>
        </p:nvSpPr>
        <p:spPr bwMode="auto">
          <a:xfrm>
            <a:off x="8183564" y="5876926"/>
            <a:ext cx="28733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000"/>
              <a:t>E</a:t>
            </a:r>
          </a:p>
        </p:txBody>
      </p:sp>
      <p:grpSp>
        <p:nvGrpSpPr>
          <p:cNvPr id="7228" name="Group 60"/>
          <p:cNvGrpSpPr>
            <a:grpSpLocks/>
          </p:cNvGrpSpPr>
          <p:nvPr/>
        </p:nvGrpSpPr>
        <p:grpSpPr bwMode="auto">
          <a:xfrm>
            <a:off x="1998664" y="6500815"/>
            <a:ext cx="695229" cy="200055"/>
            <a:chOff x="0" y="0"/>
            <a:chExt cx="695550" cy="200988"/>
          </a:xfrm>
        </p:grpSpPr>
        <p:sp>
          <p:nvSpPr>
            <p:cNvPr id="7229" name="Rectangle 61"/>
            <p:cNvSpPr>
              <a:spLocks/>
            </p:cNvSpPr>
            <p:nvPr/>
          </p:nvSpPr>
          <p:spPr bwMode="auto">
            <a:xfrm>
              <a:off x="174975" y="0"/>
              <a:ext cx="520575"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Luca Ga Gai</a:t>
              </a:r>
            </a:p>
          </p:txBody>
        </p:sp>
        <p:pic>
          <p:nvPicPr>
            <p:cNvPr id="7230" name="Picture 62"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960181034"/>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75500" y="3489326"/>
            <a:ext cx="3492500" cy="3368675"/>
          </a:xfrm>
          <a:prstGeom prst="rect">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8" name="Picture 2"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6614" y="1"/>
            <a:ext cx="3481387" cy="3355975"/>
          </a:xfrm>
          <a:prstGeom prst="rect">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9" name="AutoShape 3"/>
          <p:cNvSpPr>
            <a:spLocks/>
          </p:cNvSpPr>
          <p:nvPr/>
        </p:nvSpPr>
        <p:spPr bwMode="auto">
          <a:xfrm>
            <a:off x="8039101" y="908050"/>
            <a:ext cx="73025"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0" name="Oval 4"/>
          <p:cNvSpPr>
            <a:spLocks/>
          </p:cNvSpPr>
          <p:nvPr/>
        </p:nvSpPr>
        <p:spPr bwMode="auto">
          <a:xfrm>
            <a:off x="8183564" y="1339850"/>
            <a:ext cx="71437"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01" name="AutoShape 5"/>
          <p:cNvSpPr>
            <a:spLocks/>
          </p:cNvSpPr>
          <p:nvPr/>
        </p:nvSpPr>
        <p:spPr bwMode="auto">
          <a:xfrm>
            <a:off x="8328025" y="1339850"/>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2" name="AutoShape 6"/>
          <p:cNvSpPr>
            <a:spLocks/>
          </p:cNvSpPr>
          <p:nvPr/>
        </p:nvSpPr>
        <p:spPr bwMode="auto">
          <a:xfrm>
            <a:off x="9623425" y="979489"/>
            <a:ext cx="714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3" name="AutoShape 7"/>
          <p:cNvSpPr>
            <a:spLocks/>
          </p:cNvSpPr>
          <p:nvPr/>
        </p:nvSpPr>
        <p:spPr bwMode="auto">
          <a:xfrm>
            <a:off x="9407525" y="1339850"/>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4" name="AutoShape 8"/>
          <p:cNvSpPr>
            <a:spLocks/>
          </p:cNvSpPr>
          <p:nvPr/>
        </p:nvSpPr>
        <p:spPr bwMode="auto">
          <a:xfrm>
            <a:off x="7535864" y="1844675"/>
            <a:ext cx="714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5" name="AutoShape 9"/>
          <p:cNvSpPr>
            <a:spLocks/>
          </p:cNvSpPr>
          <p:nvPr/>
        </p:nvSpPr>
        <p:spPr bwMode="auto">
          <a:xfrm>
            <a:off x="7319964" y="1844675"/>
            <a:ext cx="714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6" name="AutoShape 10"/>
          <p:cNvSpPr>
            <a:spLocks/>
          </p:cNvSpPr>
          <p:nvPr/>
        </p:nvSpPr>
        <p:spPr bwMode="auto">
          <a:xfrm>
            <a:off x="10415589" y="1916114"/>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7" name="AutoShape 11"/>
          <p:cNvSpPr>
            <a:spLocks/>
          </p:cNvSpPr>
          <p:nvPr/>
        </p:nvSpPr>
        <p:spPr bwMode="auto">
          <a:xfrm>
            <a:off x="10199689" y="1916114"/>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8" name="AutoShape 12"/>
          <p:cNvSpPr>
            <a:spLocks/>
          </p:cNvSpPr>
          <p:nvPr/>
        </p:nvSpPr>
        <p:spPr bwMode="auto">
          <a:xfrm>
            <a:off x="8039101" y="170021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9" name="AutoShape 13"/>
          <p:cNvSpPr>
            <a:spLocks/>
          </p:cNvSpPr>
          <p:nvPr/>
        </p:nvSpPr>
        <p:spPr bwMode="auto">
          <a:xfrm>
            <a:off x="9623425" y="1700214"/>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10" name="Oval 14"/>
          <p:cNvSpPr>
            <a:spLocks/>
          </p:cNvSpPr>
          <p:nvPr/>
        </p:nvSpPr>
        <p:spPr bwMode="auto">
          <a:xfrm>
            <a:off x="7319964" y="1411289"/>
            <a:ext cx="71437"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1" name="Oval 15"/>
          <p:cNvSpPr>
            <a:spLocks/>
          </p:cNvSpPr>
          <p:nvPr/>
        </p:nvSpPr>
        <p:spPr bwMode="auto">
          <a:xfrm>
            <a:off x="7967664" y="836614"/>
            <a:ext cx="71437"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2" name="Oval 16"/>
          <p:cNvSpPr>
            <a:spLocks/>
          </p:cNvSpPr>
          <p:nvPr/>
        </p:nvSpPr>
        <p:spPr bwMode="auto">
          <a:xfrm>
            <a:off x="9623425" y="836614"/>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3" name="Oval 17"/>
          <p:cNvSpPr>
            <a:spLocks/>
          </p:cNvSpPr>
          <p:nvPr/>
        </p:nvSpPr>
        <p:spPr bwMode="auto">
          <a:xfrm>
            <a:off x="10415589" y="1339850"/>
            <a:ext cx="71437"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4" name="Oval 18"/>
          <p:cNvSpPr>
            <a:spLocks/>
          </p:cNvSpPr>
          <p:nvPr/>
        </p:nvSpPr>
        <p:spPr bwMode="auto">
          <a:xfrm>
            <a:off x="9694864" y="1628775"/>
            <a:ext cx="73025"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5" name="Line 19"/>
          <p:cNvSpPr>
            <a:spLocks noChangeShapeType="1"/>
          </p:cNvSpPr>
          <p:nvPr/>
        </p:nvSpPr>
        <p:spPr bwMode="auto">
          <a:xfrm flipH="1">
            <a:off x="7391401" y="979488"/>
            <a:ext cx="576263" cy="4318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6" name="Line 20"/>
          <p:cNvSpPr>
            <a:spLocks noChangeShapeType="1"/>
          </p:cNvSpPr>
          <p:nvPr/>
        </p:nvSpPr>
        <p:spPr bwMode="auto">
          <a:xfrm>
            <a:off x="9694864" y="979488"/>
            <a:ext cx="720725" cy="4318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7" name="Line 21"/>
          <p:cNvSpPr>
            <a:spLocks noChangeShapeType="1"/>
          </p:cNvSpPr>
          <p:nvPr/>
        </p:nvSpPr>
        <p:spPr bwMode="auto">
          <a:xfrm flipH="1">
            <a:off x="7391401" y="1411289"/>
            <a:ext cx="792163" cy="21748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8" name="Line 22"/>
          <p:cNvSpPr>
            <a:spLocks noChangeShapeType="1"/>
          </p:cNvSpPr>
          <p:nvPr/>
        </p:nvSpPr>
        <p:spPr bwMode="auto">
          <a:xfrm flipV="1">
            <a:off x="9839326" y="1555751"/>
            <a:ext cx="576263" cy="730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9" name="Rectangle 23"/>
          <p:cNvSpPr>
            <a:spLocks/>
          </p:cNvSpPr>
          <p:nvPr/>
        </p:nvSpPr>
        <p:spPr bwMode="auto">
          <a:xfrm>
            <a:off x="7967664" y="763589"/>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4120" name="Rectangle 24"/>
          <p:cNvSpPr>
            <a:spLocks/>
          </p:cNvSpPr>
          <p:nvPr/>
        </p:nvSpPr>
        <p:spPr bwMode="auto">
          <a:xfrm>
            <a:off x="9407526" y="692151"/>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4121" name="Rectangle 25"/>
          <p:cNvSpPr>
            <a:spLocks/>
          </p:cNvSpPr>
          <p:nvPr/>
        </p:nvSpPr>
        <p:spPr bwMode="auto">
          <a:xfrm>
            <a:off x="9407526" y="1628776"/>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4122" name="Rectangle 26"/>
          <p:cNvSpPr>
            <a:spLocks/>
          </p:cNvSpPr>
          <p:nvPr/>
        </p:nvSpPr>
        <p:spPr bwMode="auto">
          <a:xfrm>
            <a:off x="8183564" y="1123951"/>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4123" name="Rectangle 27"/>
          <p:cNvSpPr>
            <a:spLocks/>
          </p:cNvSpPr>
          <p:nvPr/>
        </p:nvSpPr>
        <p:spPr bwMode="auto">
          <a:xfrm>
            <a:off x="10344151" y="1123951"/>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4124" name="Rectangle 28"/>
          <p:cNvSpPr>
            <a:spLocks/>
          </p:cNvSpPr>
          <p:nvPr/>
        </p:nvSpPr>
        <p:spPr bwMode="auto">
          <a:xfrm>
            <a:off x="7246939" y="1123951"/>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4125" name="Rectangle 29"/>
          <p:cNvSpPr>
            <a:spLocks/>
          </p:cNvSpPr>
          <p:nvPr/>
        </p:nvSpPr>
        <p:spPr bwMode="auto">
          <a:xfrm>
            <a:off x="1774826" y="260351"/>
            <a:ext cx="4968875"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POSITIONALLY</a:t>
            </a:r>
          </a:p>
          <a:p>
            <a:r>
              <a:rPr lang="it-IT" altLang="it-IT"/>
              <a:t>A plays the ball to B, B has to pass the line of the little goal , C must run and defend. C start from different cones</a:t>
            </a:r>
          </a:p>
        </p:txBody>
      </p:sp>
      <p:sp>
        <p:nvSpPr>
          <p:cNvPr id="4126" name="Line 30"/>
          <p:cNvSpPr>
            <a:spLocks noChangeShapeType="1"/>
          </p:cNvSpPr>
          <p:nvPr/>
        </p:nvSpPr>
        <p:spPr bwMode="auto">
          <a:xfrm>
            <a:off x="7391401" y="1916113"/>
            <a:ext cx="144463"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7" name="Line 31"/>
          <p:cNvSpPr>
            <a:spLocks noChangeShapeType="1"/>
          </p:cNvSpPr>
          <p:nvPr/>
        </p:nvSpPr>
        <p:spPr bwMode="auto">
          <a:xfrm>
            <a:off x="10271126" y="1987550"/>
            <a:ext cx="144463"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8" name="AutoShape 32"/>
          <p:cNvSpPr>
            <a:spLocks/>
          </p:cNvSpPr>
          <p:nvPr/>
        </p:nvSpPr>
        <p:spPr bwMode="auto">
          <a:xfrm>
            <a:off x="7332664" y="1517651"/>
            <a:ext cx="153987" cy="449263"/>
          </a:xfrm>
          <a:custGeom>
            <a:avLst/>
            <a:gdLst>
              <a:gd name="T0" fmla="+- 0 11033 610"/>
              <a:gd name="T1" fmla="*/ T0 w 20846"/>
              <a:gd name="T2" fmla="*/ 10704 h 21408"/>
              <a:gd name="T3" fmla="+- 0 11033 610"/>
              <a:gd name="T4" fmla="*/ T3 w 20846"/>
              <a:gd name="T5" fmla="*/ 10704 h 21408"/>
              <a:gd name="T6" fmla="+- 0 11033 610"/>
              <a:gd name="T7" fmla="*/ T6 w 20846"/>
              <a:gd name="T8" fmla="*/ 10704 h 21408"/>
              <a:gd name="T9" fmla="+- 0 11033 610"/>
              <a:gd name="T10" fmla="*/ T9 w 20846"/>
              <a:gd name="T11" fmla="*/ 10704 h 21408"/>
            </a:gdLst>
            <a:ahLst/>
            <a:cxnLst>
              <a:cxn ang="0">
                <a:pos x="T1" y="T2"/>
              </a:cxn>
              <a:cxn ang="0">
                <a:pos x="T4" y="T5"/>
              </a:cxn>
              <a:cxn ang="0">
                <a:pos x="T7" y="T8"/>
              </a:cxn>
              <a:cxn ang="0">
                <a:pos x="T10" y="T11"/>
              </a:cxn>
            </a:cxnLst>
            <a:rect l="0" t="0" r="r" b="b"/>
            <a:pathLst>
              <a:path w="20846" h="21408">
                <a:moveTo>
                  <a:pt x="5294" y="0"/>
                </a:moveTo>
                <a:cubicBezTo>
                  <a:pt x="2342" y="730"/>
                  <a:pt x="-610" y="1460"/>
                  <a:pt x="110" y="2115"/>
                </a:cubicBezTo>
                <a:cubicBezTo>
                  <a:pt x="830" y="2769"/>
                  <a:pt x="8750" y="2820"/>
                  <a:pt x="9614" y="3927"/>
                </a:cubicBezTo>
                <a:cubicBezTo>
                  <a:pt x="10478" y="5035"/>
                  <a:pt x="4718" y="7855"/>
                  <a:pt x="5294" y="8761"/>
                </a:cubicBezTo>
                <a:cubicBezTo>
                  <a:pt x="5870" y="9667"/>
                  <a:pt x="13070" y="8761"/>
                  <a:pt x="13070" y="9365"/>
                </a:cubicBezTo>
                <a:cubicBezTo>
                  <a:pt x="13070" y="9969"/>
                  <a:pt x="4142" y="11329"/>
                  <a:pt x="5294" y="12386"/>
                </a:cubicBezTo>
                <a:cubicBezTo>
                  <a:pt x="6446" y="13443"/>
                  <a:pt x="18974" y="14702"/>
                  <a:pt x="19982" y="15709"/>
                </a:cubicBezTo>
                <a:cubicBezTo>
                  <a:pt x="20990" y="16716"/>
                  <a:pt x="11486" y="17522"/>
                  <a:pt x="11342" y="18428"/>
                </a:cubicBezTo>
                <a:cubicBezTo>
                  <a:pt x="11198" y="19334"/>
                  <a:pt x="17534" y="20694"/>
                  <a:pt x="19118" y="21147"/>
                </a:cubicBezTo>
                <a:cubicBezTo>
                  <a:pt x="20702" y="21600"/>
                  <a:pt x="20774" y="21373"/>
                  <a:pt x="20846" y="21147"/>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29" name="AutoShape 33"/>
          <p:cNvSpPr>
            <a:spLocks/>
          </p:cNvSpPr>
          <p:nvPr/>
        </p:nvSpPr>
        <p:spPr bwMode="auto">
          <a:xfrm>
            <a:off x="8183564" y="5011739"/>
            <a:ext cx="714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30" name="Oval 34"/>
          <p:cNvSpPr>
            <a:spLocks/>
          </p:cNvSpPr>
          <p:nvPr/>
        </p:nvSpPr>
        <p:spPr bwMode="auto">
          <a:xfrm>
            <a:off x="8328025" y="5084764"/>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31" name="AutoShape 35"/>
          <p:cNvSpPr>
            <a:spLocks/>
          </p:cNvSpPr>
          <p:nvPr/>
        </p:nvSpPr>
        <p:spPr bwMode="auto">
          <a:xfrm>
            <a:off x="8183564" y="5372101"/>
            <a:ext cx="714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32" name="AutoShape 36"/>
          <p:cNvSpPr>
            <a:spLocks/>
          </p:cNvSpPr>
          <p:nvPr/>
        </p:nvSpPr>
        <p:spPr bwMode="auto">
          <a:xfrm>
            <a:off x="8183564" y="5661025"/>
            <a:ext cx="714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33" name="AutoShape 37"/>
          <p:cNvSpPr>
            <a:spLocks/>
          </p:cNvSpPr>
          <p:nvPr/>
        </p:nvSpPr>
        <p:spPr bwMode="auto">
          <a:xfrm>
            <a:off x="8183564" y="6019801"/>
            <a:ext cx="714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34" name="AutoShape 38"/>
          <p:cNvSpPr>
            <a:spLocks/>
          </p:cNvSpPr>
          <p:nvPr/>
        </p:nvSpPr>
        <p:spPr bwMode="auto">
          <a:xfrm>
            <a:off x="9551989" y="5084764"/>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35" name="AutoShape 39"/>
          <p:cNvSpPr>
            <a:spLocks/>
          </p:cNvSpPr>
          <p:nvPr/>
        </p:nvSpPr>
        <p:spPr bwMode="auto">
          <a:xfrm>
            <a:off x="9551989" y="5445125"/>
            <a:ext cx="714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36" name="AutoShape 40"/>
          <p:cNvSpPr>
            <a:spLocks/>
          </p:cNvSpPr>
          <p:nvPr/>
        </p:nvSpPr>
        <p:spPr bwMode="auto">
          <a:xfrm>
            <a:off x="9551989" y="5732464"/>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37" name="AutoShape 41"/>
          <p:cNvSpPr>
            <a:spLocks/>
          </p:cNvSpPr>
          <p:nvPr/>
        </p:nvSpPr>
        <p:spPr bwMode="auto">
          <a:xfrm>
            <a:off x="9551989" y="6092825"/>
            <a:ext cx="714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38" name="Oval 42"/>
          <p:cNvSpPr>
            <a:spLocks/>
          </p:cNvSpPr>
          <p:nvPr/>
        </p:nvSpPr>
        <p:spPr bwMode="auto">
          <a:xfrm>
            <a:off x="8328025" y="5372100"/>
            <a:ext cx="71438"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39" name="Oval 43"/>
          <p:cNvSpPr>
            <a:spLocks/>
          </p:cNvSpPr>
          <p:nvPr/>
        </p:nvSpPr>
        <p:spPr bwMode="auto">
          <a:xfrm>
            <a:off x="9478964" y="5156200"/>
            <a:ext cx="73025"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40" name="Oval 44"/>
          <p:cNvSpPr>
            <a:spLocks/>
          </p:cNvSpPr>
          <p:nvPr/>
        </p:nvSpPr>
        <p:spPr bwMode="auto">
          <a:xfrm>
            <a:off x="9478964" y="5516564"/>
            <a:ext cx="73025"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41" name="Oval 45"/>
          <p:cNvSpPr>
            <a:spLocks/>
          </p:cNvSpPr>
          <p:nvPr/>
        </p:nvSpPr>
        <p:spPr bwMode="auto">
          <a:xfrm>
            <a:off x="7319964" y="5011739"/>
            <a:ext cx="71437"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42" name="Oval 46"/>
          <p:cNvSpPr>
            <a:spLocks/>
          </p:cNvSpPr>
          <p:nvPr/>
        </p:nvSpPr>
        <p:spPr bwMode="auto">
          <a:xfrm>
            <a:off x="10344150" y="5011739"/>
            <a:ext cx="71438"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43" name="Line 47"/>
          <p:cNvSpPr>
            <a:spLocks noChangeShapeType="1"/>
          </p:cNvSpPr>
          <p:nvPr/>
        </p:nvSpPr>
        <p:spPr bwMode="auto">
          <a:xfrm flipH="1">
            <a:off x="7391400" y="5156200"/>
            <a:ext cx="863600"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44" name="Line 48"/>
          <p:cNvSpPr>
            <a:spLocks noChangeShapeType="1"/>
          </p:cNvSpPr>
          <p:nvPr/>
        </p:nvSpPr>
        <p:spPr bwMode="auto">
          <a:xfrm flipV="1">
            <a:off x="9623426" y="5156201"/>
            <a:ext cx="720725" cy="809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45" name="Line 49"/>
          <p:cNvSpPr>
            <a:spLocks noChangeShapeType="1"/>
          </p:cNvSpPr>
          <p:nvPr/>
        </p:nvSpPr>
        <p:spPr bwMode="auto">
          <a:xfrm flipH="1">
            <a:off x="7535864" y="5156200"/>
            <a:ext cx="719137" cy="21590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46" name="Line 50"/>
          <p:cNvSpPr>
            <a:spLocks noChangeShapeType="1"/>
          </p:cNvSpPr>
          <p:nvPr/>
        </p:nvSpPr>
        <p:spPr bwMode="auto">
          <a:xfrm flipH="1">
            <a:off x="7607301" y="5516563"/>
            <a:ext cx="576263" cy="14446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47" name="Line 51"/>
          <p:cNvSpPr>
            <a:spLocks noChangeShapeType="1"/>
          </p:cNvSpPr>
          <p:nvPr/>
        </p:nvSpPr>
        <p:spPr bwMode="auto">
          <a:xfrm>
            <a:off x="9623426" y="5227639"/>
            <a:ext cx="576263" cy="2889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48" name="Line 52"/>
          <p:cNvSpPr>
            <a:spLocks noChangeShapeType="1"/>
          </p:cNvSpPr>
          <p:nvPr/>
        </p:nvSpPr>
        <p:spPr bwMode="auto">
          <a:xfrm>
            <a:off x="9623425" y="5588000"/>
            <a:ext cx="431800" cy="21590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49" name="AutoShape 53"/>
          <p:cNvSpPr>
            <a:spLocks/>
          </p:cNvSpPr>
          <p:nvPr/>
        </p:nvSpPr>
        <p:spPr bwMode="auto">
          <a:xfrm>
            <a:off x="7319964" y="6237289"/>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0" name="AutoShape 54"/>
          <p:cNvSpPr>
            <a:spLocks/>
          </p:cNvSpPr>
          <p:nvPr/>
        </p:nvSpPr>
        <p:spPr bwMode="auto">
          <a:xfrm>
            <a:off x="7607300" y="6237289"/>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1" name="AutoShape 55"/>
          <p:cNvSpPr>
            <a:spLocks/>
          </p:cNvSpPr>
          <p:nvPr/>
        </p:nvSpPr>
        <p:spPr bwMode="auto">
          <a:xfrm>
            <a:off x="10128250" y="6237289"/>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2" name="AutoShape 56"/>
          <p:cNvSpPr>
            <a:spLocks/>
          </p:cNvSpPr>
          <p:nvPr/>
        </p:nvSpPr>
        <p:spPr bwMode="auto">
          <a:xfrm>
            <a:off x="10415589" y="6237289"/>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3" name="AutoShape 57"/>
          <p:cNvSpPr>
            <a:spLocks/>
          </p:cNvSpPr>
          <p:nvPr/>
        </p:nvSpPr>
        <p:spPr bwMode="auto">
          <a:xfrm>
            <a:off x="7894639" y="6237289"/>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4" name="AutoShape 58"/>
          <p:cNvSpPr>
            <a:spLocks/>
          </p:cNvSpPr>
          <p:nvPr/>
        </p:nvSpPr>
        <p:spPr bwMode="auto">
          <a:xfrm>
            <a:off x="8183564" y="6237289"/>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5" name="AutoShape 59"/>
          <p:cNvSpPr>
            <a:spLocks/>
          </p:cNvSpPr>
          <p:nvPr/>
        </p:nvSpPr>
        <p:spPr bwMode="auto">
          <a:xfrm>
            <a:off x="9623425" y="6237289"/>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6" name="AutoShape 60"/>
          <p:cNvSpPr>
            <a:spLocks/>
          </p:cNvSpPr>
          <p:nvPr/>
        </p:nvSpPr>
        <p:spPr bwMode="auto">
          <a:xfrm>
            <a:off x="9912350" y="6237289"/>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7" name="Rectangle 61"/>
          <p:cNvSpPr>
            <a:spLocks/>
          </p:cNvSpPr>
          <p:nvPr/>
        </p:nvSpPr>
        <p:spPr bwMode="auto">
          <a:xfrm>
            <a:off x="7319964" y="6308726"/>
            <a:ext cx="1580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1</a:t>
            </a:r>
          </a:p>
        </p:txBody>
      </p:sp>
      <p:sp>
        <p:nvSpPr>
          <p:cNvPr id="4158" name="Rectangle 62"/>
          <p:cNvSpPr>
            <a:spLocks/>
          </p:cNvSpPr>
          <p:nvPr/>
        </p:nvSpPr>
        <p:spPr bwMode="auto">
          <a:xfrm>
            <a:off x="7894639" y="6308726"/>
            <a:ext cx="1580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2</a:t>
            </a:r>
          </a:p>
        </p:txBody>
      </p:sp>
      <p:sp>
        <p:nvSpPr>
          <p:cNvPr id="4159" name="Rectangle 63"/>
          <p:cNvSpPr>
            <a:spLocks/>
          </p:cNvSpPr>
          <p:nvPr/>
        </p:nvSpPr>
        <p:spPr bwMode="auto">
          <a:xfrm>
            <a:off x="9623426" y="6308726"/>
            <a:ext cx="1580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2</a:t>
            </a:r>
          </a:p>
        </p:txBody>
      </p:sp>
      <p:sp>
        <p:nvSpPr>
          <p:cNvPr id="4160" name="Rectangle 64"/>
          <p:cNvSpPr>
            <a:spLocks/>
          </p:cNvSpPr>
          <p:nvPr/>
        </p:nvSpPr>
        <p:spPr bwMode="auto">
          <a:xfrm>
            <a:off x="10128251" y="6308726"/>
            <a:ext cx="1580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1</a:t>
            </a:r>
          </a:p>
        </p:txBody>
      </p:sp>
      <p:sp>
        <p:nvSpPr>
          <p:cNvPr id="4161" name="Rectangle 65"/>
          <p:cNvSpPr>
            <a:spLocks/>
          </p:cNvSpPr>
          <p:nvPr/>
        </p:nvSpPr>
        <p:spPr bwMode="auto">
          <a:xfrm>
            <a:off x="8328026" y="5011739"/>
            <a:ext cx="22538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d1</a:t>
            </a:r>
          </a:p>
        </p:txBody>
      </p:sp>
      <p:sp>
        <p:nvSpPr>
          <p:cNvPr id="4162" name="Rectangle 66"/>
          <p:cNvSpPr>
            <a:spLocks/>
          </p:cNvSpPr>
          <p:nvPr/>
        </p:nvSpPr>
        <p:spPr bwMode="auto">
          <a:xfrm>
            <a:off x="8328026" y="5300664"/>
            <a:ext cx="22538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d2</a:t>
            </a:r>
          </a:p>
        </p:txBody>
      </p:sp>
      <p:sp>
        <p:nvSpPr>
          <p:cNvPr id="4163" name="Rectangle 67"/>
          <p:cNvSpPr>
            <a:spLocks/>
          </p:cNvSpPr>
          <p:nvPr/>
        </p:nvSpPr>
        <p:spPr bwMode="auto">
          <a:xfrm>
            <a:off x="9191626" y="5011739"/>
            <a:ext cx="22538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d1</a:t>
            </a:r>
          </a:p>
        </p:txBody>
      </p:sp>
      <p:sp>
        <p:nvSpPr>
          <p:cNvPr id="4164" name="Rectangle 68"/>
          <p:cNvSpPr>
            <a:spLocks/>
          </p:cNvSpPr>
          <p:nvPr/>
        </p:nvSpPr>
        <p:spPr bwMode="auto">
          <a:xfrm>
            <a:off x="9191626" y="5372101"/>
            <a:ext cx="3603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000"/>
              <a:t>d2</a:t>
            </a:r>
          </a:p>
        </p:txBody>
      </p:sp>
      <p:sp>
        <p:nvSpPr>
          <p:cNvPr id="4165" name="Rectangle 69"/>
          <p:cNvSpPr>
            <a:spLocks/>
          </p:cNvSpPr>
          <p:nvPr/>
        </p:nvSpPr>
        <p:spPr bwMode="auto">
          <a:xfrm>
            <a:off x="7246939" y="4795839"/>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4166" name="Rectangle 70"/>
          <p:cNvSpPr>
            <a:spLocks/>
          </p:cNvSpPr>
          <p:nvPr/>
        </p:nvSpPr>
        <p:spPr bwMode="auto">
          <a:xfrm>
            <a:off x="10271126" y="4795839"/>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4167" name="Rectangle 71"/>
          <p:cNvSpPr>
            <a:spLocks/>
          </p:cNvSpPr>
          <p:nvPr/>
        </p:nvSpPr>
        <p:spPr bwMode="auto">
          <a:xfrm>
            <a:off x="2135188" y="3644900"/>
            <a:ext cx="4464050"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Player A and B try to pass in door 1 (2 points) or in door 2 (4 points). Defender1 and Defender2  have to prevent it</a:t>
            </a:r>
          </a:p>
        </p:txBody>
      </p:sp>
      <p:grpSp>
        <p:nvGrpSpPr>
          <p:cNvPr id="4168" name="Group 72"/>
          <p:cNvGrpSpPr>
            <a:grpSpLocks/>
          </p:cNvGrpSpPr>
          <p:nvPr/>
        </p:nvGrpSpPr>
        <p:grpSpPr bwMode="auto">
          <a:xfrm>
            <a:off x="1998664" y="6500815"/>
            <a:ext cx="695229" cy="200055"/>
            <a:chOff x="0" y="0"/>
            <a:chExt cx="695550" cy="200988"/>
          </a:xfrm>
        </p:grpSpPr>
        <p:sp>
          <p:nvSpPr>
            <p:cNvPr id="4169" name="Rectangle 73"/>
            <p:cNvSpPr>
              <a:spLocks/>
            </p:cNvSpPr>
            <p:nvPr/>
          </p:nvSpPr>
          <p:spPr bwMode="auto">
            <a:xfrm>
              <a:off x="174975" y="0"/>
              <a:ext cx="520575"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Luca Ga Gai</a:t>
              </a:r>
            </a:p>
          </p:txBody>
        </p:sp>
        <p:pic>
          <p:nvPicPr>
            <p:cNvPr id="4170" name="Picture 74"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799553957"/>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75500" y="3489326"/>
            <a:ext cx="3492500" cy="3368675"/>
          </a:xfrm>
          <a:prstGeom prst="rect">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2" name="Picture 2"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6614" y="1"/>
            <a:ext cx="3481387" cy="3355975"/>
          </a:xfrm>
          <a:prstGeom prst="rect">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Oval 3"/>
          <p:cNvSpPr>
            <a:spLocks/>
          </p:cNvSpPr>
          <p:nvPr/>
        </p:nvSpPr>
        <p:spPr bwMode="auto">
          <a:xfrm>
            <a:off x="8183564" y="908050"/>
            <a:ext cx="71437"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24" name="Oval 4"/>
          <p:cNvSpPr>
            <a:spLocks/>
          </p:cNvSpPr>
          <p:nvPr/>
        </p:nvSpPr>
        <p:spPr bwMode="auto">
          <a:xfrm>
            <a:off x="7462839" y="1411289"/>
            <a:ext cx="73025"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25" name="Oval 5"/>
          <p:cNvSpPr>
            <a:spLocks/>
          </p:cNvSpPr>
          <p:nvPr/>
        </p:nvSpPr>
        <p:spPr bwMode="auto">
          <a:xfrm>
            <a:off x="9407525" y="908050"/>
            <a:ext cx="71438"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26" name="Oval 6"/>
          <p:cNvSpPr>
            <a:spLocks/>
          </p:cNvSpPr>
          <p:nvPr/>
        </p:nvSpPr>
        <p:spPr bwMode="auto">
          <a:xfrm>
            <a:off x="10271126" y="1484314"/>
            <a:ext cx="73025"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27" name="Oval 7"/>
          <p:cNvSpPr>
            <a:spLocks/>
          </p:cNvSpPr>
          <p:nvPr/>
        </p:nvSpPr>
        <p:spPr bwMode="auto">
          <a:xfrm>
            <a:off x="8470901" y="1700214"/>
            <a:ext cx="73025"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28" name="Oval 8"/>
          <p:cNvSpPr>
            <a:spLocks/>
          </p:cNvSpPr>
          <p:nvPr/>
        </p:nvSpPr>
        <p:spPr bwMode="auto">
          <a:xfrm>
            <a:off x="9336089" y="1628775"/>
            <a:ext cx="71437"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29" name="Line 9"/>
          <p:cNvSpPr>
            <a:spLocks noChangeShapeType="1"/>
          </p:cNvSpPr>
          <p:nvPr/>
        </p:nvSpPr>
        <p:spPr bwMode="auto">
          <a:xfrm flipH="1">
            <a:off x="8112125" y="1778000"/>
            <a:ext cx="369888" cy="20955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0" name="Line 10"/>
          <p:cNvSpPr>
            <a:spLocks noChangeShapeType="1"/>
          </p:cNvSpPr>
          <p:nvPr/>
        </p:nvSpPr>
        <p:spPr bwMode="auto">
          <a:xfrm flipH="1">
            <a:off x="7462838" y="1484313"/>
            <a:ext cx="11112" cy="64770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1" name="Line 11"/>
          <p:cNvSpPr>
            <a:spLocks noChangeShapeType="1"/>
          </p:cNvSpPr>
          <p:nvPr/>
        </p:nvSpPr>
        <p:spPr bwMode="auto">
          <a:xfrm flipV="1">
            <a:off x="7462838" y="1052513"/>
            <a:ext cx="0" cy="40481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2" name="Line 12"/>
          <p:cNvSpPr>
            <a:spLocks noChangeShapeType="1"/>
          </p:cNvSpPr>
          <p:nvPr/>
        </p:nvSpPr>
        <p:spPr bwMode="auto">
          <a:xfrm flipH="1">
            <a:off x="7607301" y="979489"/>
            <a:ext cx="587375" cy="2889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3" name="Line 13"/>
          <p:cNvSpPr>
            <a:spLocks noChangeShapeType="1"/>
          </p:cNvSpPr>
          <p:nvPr/>
        </p:nvSpPr>
        <p:spPr bwMode="auto">
          <a:xfrm flipV="1">
            <a:off x="8543925" y="1555751"/>
            <a:ext cx="387350" cy="182563"/>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4" name="Line 14"/>
          <p:cNvSpPr>
            <a:spLocks noChangeShapeType="1"/>
          </p:cNvSpPr>
          <p:nvPr/>
        </p:nvSpPr>
        <p:spPr bwMode="auto">
          <a:xfrm>
            <a:off x="9371014" y="1719263"/>
            <a:ext cx="396875" cy="41275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5" name="Line 15"/>
          <p:cNvSpPr>
            <a:spLocks noChangeShapeType="1"/>
          </p:cNvSpPr>
          <p:nvPr/>
        </p:nvSpPr>
        <p:spPr bwMode="auto">
          <a:xfrm flipH="1">
            <a:off x="8831263" y="1700213"/>
            <a:ext cx="531812" cy="14446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6" name="Line 16"/>
          <p:cNvSpPr>
            <a:spLocks noChangeShapeType="1"/>
          </p:cNvSpPr>
          <p:nvPr/>
        </p:nvSpPr>
        <p:spPr bwMode="auto">
          <a:xfrm flipH="1" flipV="1">
            <a:off x="8975726" y="908050"/>
            <a:ext cx="442913" cy="71438"/>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7" name="Line 17"/>
          <p:cNvSpPr>
            <a:spLocks noChangeShapeType="1"/>
          </p:cNvSpPr>
          <p:nvPr/>
        </p:nvSpPr>
        <p:spPr bwMode="auto">
          <a:xfrm>
            <a:off x="9478964" y="979489"/>
            <a:ext cx="765175" cy="2000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8" name="Line 18"/>
          <p:cNvSpPr>
            <a:spLocks noChangeShapeType="1"/>
          </p:cNvSpPr>
          <p:nvPr/>
        </p:nvSpPr>
        <p:spPr bwMode="auto">
          <a:xfrm flipV="1">
            <a:off x="10280650" y="1195388"/>
            <a:ext cx="63500" cy="29686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9" name="Line 19"/>
          <p:cNvSpPr>
            <a:spLocks noChangeShapeType="1"/>
          </p:cNvSpPr>
          <p:nvPr/>
        </p:nvSpPr>
        <p:spPr bwMode="auto">
          <a:xfrm>
            <a:off x="10307638" y="1555751"/>
            <a:ext cx="36512" cy="7207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0" name="Line 20"/>
          <p:cNvSpPr>
            <a:spLocks noChangeShapeType="1"/>
          </p:cNvSpPr>
          <p:nvPr/>
        </p:nvSpPr>
        <p:spPr bwMode="auto">
          <a:xfrm flipV="1">
            <a:off x="8255001" y="908050"/>
            <a:ext cx="485775" cy="7938"/>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1" name="Line 21"/>
          <p:cNvSpPr>
            <a:spLocks noChangeShapeType="1"/>
          </p:cNvSpPr>
          <p:nvPr/>
        </p:nvSpPr>
        <p:spPr bwMode="auto">
          <a:xfrm>
            <a:off x="7535863" y="1484313"/>
            <a:ext cx="946150" cy="2286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2" name="Line 22"/>
          <p:cNvSpPr>
            <a:spLocks noChangeShapeType="1"/>
          </p:cNvSpPr>
          <p:nvPr/>
        </p:nvSpPr>
        <p:spPr bwMode="auto">
          <a:xfrm flipV="1">
            <a:off x="7462839" y="998539"/>
            <a:ext cx="757237" cy="4857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3" name="Line 23"/>
          <p:cNvSpPr>
            <a:spLocks noChangeShapeType="1"/>
          </p:cNvSpPr>
          <p:nvPr/>
        </p:nvSpPr>
        <p:spPr bwMode="auto">
          <a:xfrm flipH="1">
            <a:off x="7473950" y="908051"/>
            <a:ext cx="781050" cy="5175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4" name="Line 24"/>
          <p:cNvSpPr>
            <a:spLocks noChangeShapeType="1"/>
          </p:cNvSpPr>
          <p:nvPr/>
        </p:nvSpPr>
        <p:spPr bwMode="auto">
          <a:xfrm>
            <a:off x="8183564" y="979489"/>
            <a:ext cx="287337" cy="7207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5" name="Line 25"/>
          <p:cNvSpPr>
            <a:spLocks noChangeShapeType="1"/>
          </p:cNvSpPr>
          <p:nvPr/>
        </p:nvSpPr>
        <p:spPr bwMode="auto">
          <a:xfrm flipH="1">
            <a:off x="7462838" y="1771651"/>
            <a:ext cx="1008062" cy="3603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6" name="Line 26"/>
          <p:cNvSpPr>
            <a:spLocks noChangeShapeType="1"/>
          </p:cNvSpPr>
          <p:nvPr/>
        </p:nvSpPr>
        <p:spPr bwMode="auto">
          <a:xfrm>
            <a:off x="8255001" y="979489"/>
            <a:ext cx="1152525" cy="730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7" name="Line 27"/>
          <p:cNvSpPr>
            <a:spLocks noChangeShapeType="1"/>
          </p:cNvSpPr>
          <p:nvPr/>
        </p:nvSpPr>
        <p:spPr bwMode="auto">
          <a:xfrm>
            <a:off x="9469439" y="985838"/>
            <a:ext cx="801687" cy="56991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8" name="Line 28"/>
          <p:cNvSpPr>
            <a:spLocks noChangeShapeType="1"/>
          </p:cNvSpPr>
          <p:nvPr/>
        </p:nvSpPr>
        <p:spPr bwMode="auto">
          <a:xfrm>
            <a:off x="9407525" y="1700213"/>
            <a:ext cx="863600" cy="4318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9" name="Line 29"/>
          <p:cNvSpPr>
            <a:spLocks noChangeShapeType="1"/>
          </p:cNvSpPr>
          <p:nvPr/>
        </p:nvSpPr>
        <p:spPr bwMode="auto">
          <a:xfrm flipH="1" flipV="1">
            <a:off x="8328026" y="836613"/>
            <a:ext cx="1057275" cy="4921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0" name="Line 30"/>
          <p:cNvSpPr>
            <a:spLocks noChangeShapeType="1"/>
          </p:cNvSpPr>
          <p:nvPr/>
        </p:nvSpPr>
        <p:spPr bwMode="auto">
          <a:xfrm flipH="1">
            <a:off x="9407525" y="1533525"/>
            <a:ext cx="914400" cy="1397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1" name="Line 31"/>
          <p:cNvSpPr>
            <a:spLocks noChangeShapeType="1"/>
          </p:cNvSpPr>
          <p:nvPr/>
        </p:nvSpPr>
        <p:spPr bwMode="auto">
          <a:xfrm flipH="1">
            <a:off x="9336089" y="979489"/>
            <a:ext cx="71437" cy="69373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2" name="Rectangle 32"/>
          <p:cNvSpPr>
            <a:spLocks/>
          </p:cNvSpPr>
          <p:nvPr/>
        </p:nvSpPr>
        <p:spPr bwMode="auto">
          <a:xfrm>
            <a:off x="1774825" y="260350"/>
            <a:ext cx="5111750"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6 players: Tactical movements and passes</a:t>
            </a:r>
          </a:p>
          <a:p>
            <a:r>
              <a:rPr lang="it-IT" altLang="it-IT"/>
              <a:t>Defence with 3 man or 4, change positions. 2 touches , high tempo</a:t>
            </a:r>
          </a:p>
        </p:txBody>
      </p:sp>
      <p:sp>
        <p:nvSpPr>
          <p:cNvPr id="5153" name="Oval 33"/>
          <p:cNvSpPr>
            <a:spLocks/>
          </p:cNvSpPr>
          <p:nvPr/>
        </p:nvSpPr>
        <p:spPr bwMode="auto">
          <a:xfrm>
            <a:off x="8328025" y="4579939"/>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54" name="Oval 34"/>
          <p:cNvSpPr>
            <a:spLocks/>
          </p:cNvSpPr>
          <p:nvPr/>
        </p:nvSpPr>
        <p:spPr bwMode="auto">
          <a:xfrm>
            <a:off x="8039101" y="5372100"/>
            <a:ext cx="73025"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55" name="Oval 35"/>
          <p:cNvSpPr>
            <a:spLocks/>
          </p:cNvSpPr>
          <p:nvPr/>
        </p:nvSpPr>
        <p:spPr bwMode="auto">
          <a:xfrm>
            <a:off x="9336089" y="4579939"/>
            <a:ext cx="71437"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56" name="Oval 36"/>
          <p:cNvSpPr>
            <a:spLocks/>
          </p:cNvSpPr>
          <p:nvPr/>
        </p:nvSpPr>
        <p:spPr bwMode="auto">
          <a:xfrm>
            <a:off x="7391400" y="5084764"/>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57" name="Oval 37"/>
          <p:cNvSpPr>
            <a:spLocks/>
          </p:cNvSpPr>
          <p:nvPr/>
        </p:nvSpPr>
        <p:spPr bwMode="auto">
          <a:xfrm>
            <a:off x="10415589" y="5084764"/>
            <a:ext cx="71437"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58" name="AutoShape 38"/>
          <p:cNvSpPr>
            <a:spLocks/>
          </p:cNvSpPr>
          <p:nvPr/>
        </p:nvSpPr>
        <p:spPr bwMode="auto">
          <a:xfrm>
            <a:off x="8255001" y="486886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59" name="AutoShape 39"/>
          <p:cNvSpPr>
            <a:spLocks/>
          </p:cNvSpPr>
          <p:nvPr/>
        </p:nvSpPr>
        <p:spPr bwMode="auto">
          <a:xfrm>
            <a:off x="8255001" y="530066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0" name="AutoShape 40"/>
          <p:cNvSpPr>
            <a:spLocks/>
          </p:cNvSpPr>
          <p:nvPr/>
        </p:nvSpPr>
        <p:spPr bwMode="auto">
          <a:xfrm>
            <a:off x="8255001" y="573246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1" name="AutoShape 41"/>
          <p:cNvSpPr>
            <a:spLocks/>
          </p:cNvSpPr>
          <p:nvPr/>
        </p:nvSpPr>
        <p:spPr bwMode="auto">
          <a:xfrm>
            <a:off x="8255001" y="6092825"/>
            <a:ext cx="73025"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2" name="AutoShape 42"/>
          <p:cNvSpPr>
            <a:spLocks/>
          </p:cNvSpPr>
          <p:nvPr/>
        </p:nvSpPr>
        <p:spPr bwMode="auto">
          <a:xfrm>
            <a:off x="8543925" y="4652964"/>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3" name="AutoShape 43"/>
          <p:cNvSpPr>
            <a:spLocks/>
          </p:cNvSpPr>
          <p:nvPr/>
        </p:nvSpPr>
        <p:spPr bwMode="auto">
          <a:xfrm>
            <a:off x="7246939" y="6237289"/>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4" name="AutoShape 44"/>
          <p:cNvSpPr>
            <a:spLocks/>
          </p:cNvSpPr>
          <p:nvPr/>
        </p:nvSpPr>
        <p:spPr bwMode="auto">
          <a:xfrm>
            <a:off x="7535864" y="6237289"/>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5" name="AutoShape 45"/>
          <p:cNvSpPr>
            <a:spLocks/>
          </p:cNvSpPr>
          <p:nvPr/>
        </p:nvSpPr>
        <p:spPr bwMode="auto">
          <a:xfrm>
            <a:off x="9478964" y="486886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6" name="AutoShape 46"/>
          <p:cNvSpPr>
            <a:spLocks/>
          </p:cNvSpPr>
          <p:nvPr/>
        </p:nvSpPr>
        <p:spPr bwMode="auto">
          <a:xfrm>
            <a:off x="9478964" y="530066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7" name="AutoShape 47"/>
          <p:cNvSpPr>
            <a:spLocks/>
          </p:cNvSpPr>
          <p:nvPr/>
        </p:nvSpPr>
        <p:spPr bwMode="auto">
          <a:xfrm>
            <a:off x="9478964" y="573246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8" name="AutoShape 48"/>
          <p:cNvSpPr>
            <a:spLocks/>
          </p:cNvSpPr>
          <p:nvPr/>
        </p:nvSpPr>
        <p:spPr bwMode="auto">
          <a:xfrm>
            <a:off x="9478964" y="6092825"/>
            <a:ext cx="73025"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9" name="AutoShape 49"/>
          <p:cNvSpPr>
            <a:spLocks/>
          </p:cNvSpPr>
          <p:nvPr/>
        </p:nvSpPr>
        <p:spPr bwMode="auto">
          <a:xfrm>
            <a:off x="9191625" y="4652964"/>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70" name="Oval 50"/>
          <p:cNvSpPr>
            <a:spLocks/>
          </p:cNvSpPr>
          <p:nvPr/>
        </p:nvSpPr>
        <p:spPr bwMode="auto">
          <a:xfrm>
            <a:off x="7462839" y="5876925"/>
            <a:ext cx="73025"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1" name="Oval 51"/>
          <p:cNvSpPr>
            <a:spLocks/>
          </p:cNvSpPr>
          <p:nvPr/>
        </p:nvSpPr>
        <p:spPr bwMode="auto">
          <a:xfrm>
            <a:off x="9694864" y="5516564"/>
            <a:ext cx="73025"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2" name="Oval 52"/>
          <p:cNvSpPr>
            <a:spLocks/>
          </p:cNvSpPr>
          <p:nvPr/>
        </p:nvSpPr>
        <p:spPr bwMode="auto">
          <a:xfrm>
            <a:off x="10344150" y="5948364"/>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3" name="AutoShape 53"/>
          <p:cNvSpPr>
            <a:spLocks/>
          </p:cNvSpPr>
          <p:nvPr/>
        </p:nvSpPr>
        <p:spPr bwMode="auto">
          <a:xfrm>
            <a:off x="10199689" y="6237289"/>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74" name="AutoShape 54"/>
          <p:cNvSpPr>
            <a:spLocks/>
          </p:cNvSpPr>
          <p:nvPr/>
        </p:nvSpPr>
        <p:spPr bwMode="auto">
          <a:xfrm>
            <a:off x="10487026" y="6237289"/>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75" name="Oval 55"/>
          <p:cNvSpPr>
            <a:spLocks/>
          </p:cNvSpPr>
          <p:nvPr/>
        </p:nvSpPr>
        <p:spPr bwMode="auto">
          <a:xfrm>
            <a:off x="7894639" y="5084764"/>
            <a:ext cx="73025" cy="90487"/>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6" name="Oval 56"/>
          <p:cNvSpPr>
            <a:spLocks/>
          </p:cNvSpPr>
          <p:nvPr/>
        </p:nvSpPr>
        <p:spPr bwMode="auto">
          <a:xfrm>
            <a:off x="8399464" y="4148139"/>
            <a:ext cx="71437" cy="90487"/>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7" name="Oval 57"/>
          <p:cNvSpPr>
            <a:spLocks/>
          </p:cNvSpPr>
          <p:nvPr/>
        </p:nvSpPr>
        <p:spPr bwMode="auto">
          <a:xfrm>
            <a:off x="7535864" y="5516564"/>
            <a:ext cx="71437" cy="90487"/>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8" name="Oval 58"/>
          <p:cNvSpPr>
            <a:spLocks/>
          </p:cNvSpPr>
          <p:nvPr/>
        </p:nvSpPr>
        <p:spPr bwMode="auto">
          <a:xfrm>
            <a:off x="7967664" y="5948364"/>
            <a:ext cx="71437" cy="90487"/>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9" name="Oval 59"/>
          <p:cNvSpPr>
            <a:spLocks/>
          </p:cNvSpPr>
          <p:nvPr/>
        </p:nvSpPr>
        <p:spPr bwMode="auto">
          <a:xfrm>
            <a:off x="9191625" y="4148139"/>
            <a:ext cx="71438" cy="90487"/>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80" name="Oval 60"/>
          <p:cNvSpPr>
            <a:spLocks/>
          </p:cNvSpPr>
          <p:nvPr/>
        </p:nvSpPr>
        <p:spPr bwMode="auto">
          <a:xfrm>
            <a:off x="9767889" y="5084764"/>
            <a:ext cx="71437" cy="90487"/>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81" name="Oval 61"/>
          <p:cNvSpPr>
            <a:spLocks/>
          </p:cNvSpPr>
          <p:nvPr/>
        </p:nvSpPr>
        <p:spPr bwMode="auto">
          <a:xfrm>
            <a:off x="9839326" y="5876925"/>
            <a:ext cx="73025" cy="90488"/>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82" name="Oval 62"/>
          <p:cNvSpPr>
            <a:spLocks/>
          </p:cNvSpPr>
          <p:nvPr/>
        </p:nvSpPr>
        <p:spPr bwMode="auto">
          <a:xfrm>
            <a:off x="9912350" y="5516564"/>
            <a:ext cx="71438" cy="90487"/>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83" name="Oval 63"/>
          <p:cNvSpPr>
            <a:spLocks/>
          </p:cNvSpPr>
          <p:nvPr/>
        </p:nvSpPr>
        <p:spPr bwMode="auto">
          <a:xfrm>
            <a:off x="8112125" y="6164264"/>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84" name="Oval 64"/>
          <p:cNvSpPr>
            <a:spLocks/>
          </p:cNvSpPr>
          <p:nvPr/>
        </p:nvSpPr>
        <p:spPr bwMode="auto">
          <a:xfrm>
            <a:off x="9694864" y="6092825"/>
            <a:ext cx="73025"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85" name="Line 65"/>
          <p:cNvSpPr>
            <a:spLocks noChangeShapeType="1"/>
          </p:cNvSpPr>
          <p:nvPr/>
        </p:nvSpPr>
        <p:spPr bwMode="auto">
          <a:xfrm flipH="1">
            <a:off x="7462839" y="4652963"/>
            <a:ext cx="865187" cy="4762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86" name="Line 66"/>
          <p:cNvSpPr>
            <a:spLocks noChangeShapeType="1"/>
          </p:cNvSpPr>
          <p:nvPr/>
        </p:nvSpPr>
        <p:spPr bwMode="auto">
          <a:xfrm>
            <a:off x="9407526" y="4652964"/>
            <a:ext cx="1008063" cy="50323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87" name="Line 67"/>
          <p:cNvSpPr>
            <a:spLocks noChangeShapeType="1"/>
          </p:cNvSpPr>
          <p:nvPr/>
        </p:nvSpPr>
        <p:spPr bwMode="auto">
          <a:xfrm flipH="1">
            <a:off x="8050213" y="4652964"/>
            <a:ext cx="277812" cy="7334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88" name="Rectangle 68"/>
          <p:cNvSpPr>
            <a:spLocks/>
          </p:cNvSpPr>
          <p:nvPr/>
        </p:nvSpPr>
        <p:spPr bwMode="auto">
          <a:xfrm>
            <a:off x="1846263" y="3644900"/>
            <a:ext cx="5040312" cy="1754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4vs3 and 5vs4</a:t>
            </a:r>
          </a:p>
          <a:p>
            <a:r>
              <a:rPr lang="it-IT" altLang="it-IT"/>
              <a:t>Defense (blue) try to reach the door on midfield(left and right) and they play 4vs3</a:t>
            </a:r>
          </a:p>
          <a:p>
            <a:r>
              <a:rPr lang="it-IT" altLang="it-IT"/>
              <a:t>Attackers try to close and press the defence to conquist the ball and if they do it play fast with the centralforward (5vs4)</a:t>
            </a:r>
          </a:p>
        </p:txBody>
      </p:sp>
      <p:grpSp>
        <p:nvGrpSpPr>
          <p:cNvPr id="5189" name="Group 69"/>
          <p:cNvGrpSpPr>
            <a:grpSpLocks/>
          </p:cNvGrpSpPr>
          <p:nvPr/>
        </p:nvGrpSpPr>
        <p:grpSpPr bwMode="auto">
          <a:xfrm>
            <a:off x="1998664" y="6500815"/>
            <a:ext cx="695229" cy="200055"/>
            <a:chOff x="0" y="0"/>
            <a:chExt cx="695550" cy="200988"/>
          </a:xfrm>
        </p:grpSpPr>
        <p:sp>
          <p:nvSpPr>
            <p:cNvPr id="5190" name="Rectangle 70"/>
            <p:cNvSpPr>
              <a:spLocks/>
            </p:cNvSpPr>
            <p:nvPr/>
          </p:nvSpPr>
          <p:spPr bwMode="auto">
            <a:xfrm>
              <a:off x="174975" y="0"/>
              <a:ext cx="520575"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Luca Ga Gai</a:t>
              </a:r>
            </a:p>
          </p:txBody>
        </p:sp>
        <p:pic>
          <p:nvPicPr>
            <p:cNvPr id="5191" name="Picture 71"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298176020"/>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6614" y="1"/>
            <a:ext cx="3481387" cy="3355975"/>
          </a:xfrm>
          <a:prstGeom prst="rect">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6" name="Oval 2"/>
          <p:cNvSpPr>
            <a:spLocks/>
          </p:cNvSpPr>
          <p:nvPr/>
        </p:nvSpPr>
        <p:spPr bwMode="auto">
          <a:xfrm>
            <a:off x="7462839" y="2563814"/>
            <a:ext cx="73025"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47" name="AutoShape 3"/>
          <p:cNvSpPr>
            <a:spLocks/>
          </p:cNvSpPr>
          <p:nvPr/>
        </p:nvSpPr>
        <p:spPr bwMode="auto">
          <a:xfrm>
            <a:off x="8112125" y="2276475"/>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48" name="AutoShape 4"/>
          <p:cNvSpPr>
            <a:spLocks/>
          </p:cNvSpPr>
          <p:nvPr/>
        </p:nvSpPr>
        <p:spPr bwMode="auto">
          <a:xfrm>
            <a:off x="8615364" y="2276475"/>
            <a:ext cx="714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49" name="AutoShape 5"/>
          <p:cNvSpPr>
            <a:spLocks/>
          </p:cNvSpPr>
          <p:nvPr/>
        </p:nvSpPr>
        <p:spPr bwMode="auto">
          <a:xfrm>
            <a:off x="9191625" y="2276475"/>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0" name="AutoShape 6"/>
          <p:cNvSpPr>
            <a:spLocks/>
          </p:cNvSpPr>
          <p:nvPr/>
        </p:nvSpPr>
        <p:spPr bwMode="auto">
          <a:xfrm>
            <a:off x="9694864" y="2276475"/>
            <a:ext cx="73025"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1" name="AutoShape 7"/>
          <p:cNvSpPr>
            <a:spLocks/>
          </p:cNvSpPr>
          <p:nvPr/>
        </p:nvSpPr>
        <p:spPr bwMode="auto">
          <a:xfrm>
            <a:off x="9191625" y="1916114"/>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2" name="AutoShape 8"/>
          <p:cNvSpPr>
            <a:spLocks/>
          </p:cNvSpPr>
          <p:nvPr/>
        </p:nvSpPr>
        <p:spPr bwMode="auto">
          <a:xfrm>
            <a:off x="8615364" y="1916114"/>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3" name="AutoShape 9"/>
          <p:cNvSpPr>
            <a:spLocks/>
          </p:cNvSpPr>
          <p:nvPr/>
        </p:nvSpPr>
        <p:spPr bwMode="auto">
          <a:xfrm>
            <a:off x="9694864" y="191611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4" name="AutoShape 10"/>
          <p:cNvSpPr>
            <a:spLocks/>
          </p:cNvSpPr>
          <p:nvPr/>
        </p:nvSpPr>
        <p:spPr bwMode="auto">
          <a:xfrm>
            <a:off x="8112125" y="1916114"/>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5" name="AutoShape 11"/>
          <p:cNvSpPr>
            <a:spLocks/>
          </p:cNvSpPr>
          <p:nvPr/>
        </p:nvSpPr>
        <p:spPr bwMode="auto">
          <a:xfrm>
            <a:off x="7751764" y="1771651"/>
            <a:ext cx="714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6" name="AutoShape 12"/>
          <p:cNvSpPr>
            <a:spLocks/>
          </p:cNvSpPr>
          <p:nvPr/>
        </p:nvSpPr>
        <p:spPr bwMode="auto">
          <a:xfrm>
            <a:off x="10055226" y="1771651"/>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7" name="Line 13"/>
          <p:cNvSpPr>
            <a:spLocks noChangeShapeType="1"/>
          </p:cNvSpPr>
          <p:nvPr/>
        </p:nvSpPr>
        <p:spPr bwMode="auto">
          <a:xfrm flipH="1">
            <a:off x="7319963" y="1844675"/>
            <a:ext cx="431800"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8" name="Line 14"/>
          <p:cNvSpPr>
            <a:spLocks noChangeShapeType="1"/>
          </p:cNvSpPr>
          <p:nvPr/>
        </p:nvSpPr>
        <p:spPr bwMode="auto">
          <a:xfrm flipH="1">
            <a:off x="10128250" y="1844675"/>
            <a:ext cx="431800"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9" name="Line 15"/>
          <p:cNvSpPr>
            <a:spLocks noChangeShapeType="1"/>
          </p:cNvSpPr>
          <p:nvPr/>
        </p:nvSpPr>
        <p:spPr bwMode="auto">
          <a:xfrm>
            <a:off x="8183563" y="1987550"/>
            <a:ext cx="431800" cy="0"/>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0" name="Line 16"/>
          <p:cNvSpPr>
            <a:spLocks noChangeShapeType="1"/>
          </p:cNvSpPr>
          <p:nvPr/>
        </p:nvSpPr>
        <p:spPr bwMode="auto">
          <a:xfrm>
            <a:off x="9263063" y="1987550"/>
            <a:ext cx="431800" cy="0"/>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1" name="Line 17"/>
          <p:cNvSpPr>
            <a:spLocks noChangeShapeType="1"/>
          </p:cNvSpPr>
          <p:nvPr/>
        </p:nvSpPr>
        <p:spPr bwMode="auto">
          <a:xfrm>
            <a:off x="8183563" y="2347913"/>
            <a:ext cx="431800" cy="0"/>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2" name="Line 18"/>
          <p:cNvSpPr>
            <a:spLocks noChangeShapeType="1"/>
          </p:cNvSpPr>
          <p:nvPr/>
        </p:nvSpPr>
        <p:spPr bwMode="auto">
          <a:xfrm>
            <a:off x="9263063" y="2347913"/>
            <a:ext cx="431800" cy="0"/>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3" name="Line 19"/>
          <p:cNvSpPr>
            <a:spLocks noChangeShapeType="1"/>
          </p:cNvSpPr>
          <p:nvPr/>
        </p:nvSpPr>
        <p:spPr bwMode="auto">
          <a:xfrm flipH="1">
            <a:off x="8183564" y="1987551"/>
            <a:ext cx="7937" cy="352425"/>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4" name="Line 20"/>
          <p:cNvSpPr>
            <a:spLocks noChangeShapeType="1"/>
          </p:cNvSpPr>
          <p:nvPr/>
        </p:nvSpPr>
        <p:spPr bwMode="auto">
          <a:xfrm flipH="1">
            <a:off x="9263064" y="1987551"/>
            <a:ext cx="9525" cy="352425"/>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5" name="Line 21"/>
          <p:cNvSpPr>
            <a:spLocks noChangeShapeType="1"/>
          </p:cNvSpPr>
          <p:nvPr/>
        </p:nvSpPr>
        <p:spPr bwMode="auto">
          <a:xfrm flipH="1">
            <a:off x="8615364" y="1987551"/>
            <a:ext cx="7937" cy="352425"/>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6" name="Line 22"/>
          <p:cNvSpPr>
            <a:spLocks noChangeShapeType="1"/>
          </p:cNvSpPr>
          <p:nvPr/>
        </p:nvSpPr>
        <p:spPr bwMode="auto">
          <a:xfrm flipH="1">
            <a:off x="9694864" y="1987551"/>
            <a:ext cx="9525" cy="352425"/>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7" name="Oval 23"/>
          <p:cNvSpPr>
            <a:spLocks/>
          </p:cNvSpPr>
          <p:nvPr/>
        </p:nvSpPr>
        <p:spPr bwMode="auto">
          <a:xfrm>
            <a:off x="8328025" y="3068639"/>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68" name="Oval 24"/>
          <p:cNvSpPr>
            <a:spLocks/>
          </p:cNvSpPr>
          <p:nvPr/>
        </p:nvSpPr>
        <p:spPr bwMode="auto">
          <a:xfrm>
            <a:off x="9407525" y="3068639"/>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69" name="Oval 25"/>
          <p:cNvSpPr>
            <a:spLocks/>
          </p:cNvSpPr>
          <p:nvPr/>
        </p:nvSpPr>
        <p:spPr bwMode="auto">
          <a:xfrm>
            <a:off x="8112125" y="476250"/>
            <a:ext cx="71438"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70" name="Oval 26"/>
          <p:cNvSpPr>
            <a:spLocks/>
          </p:cNvSpPr>
          <p:nvPr/>
        </p:nvSpPr>
        <p:spPr bwMode="auto">
          <a:xfrm>
            <a:off x="10344150" y="2636839"/>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71" name="Oval 27"/>
          <p:cNvSpPr>
            <a:spLocks/>
          </p:cNvSpPr>
          <p:nvPr/>
        </p:nvSpPr>
        <p:spPr bwMode="auto">
          <a:xfrm>
            <a:off x="9407525" y="2203451"/>
            <a:ext cx="71438"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72" name="Oval 28"/>
          <p:cNvSpPr>
            <a:spLocks/>
          </p:cNvSpPr>
          <p:nvPr/>
        </p:nvSpPr>
        <p:spPr bwMode="auto">
          <a:xfrm>
            <a:off x="8904289" y="1844675"/>
            <a:ext cx="71437" cy="90488"/>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73" name="Oval 29"/>
          <p:cNvSpPr>
            <a:spLocks/>
          </p:cNvSpPr>
          <p:nvPr/>
        </p:nvSpPr>
        <p:spPr bwMode="auto">
          <a:xfrm>
            <a:off x="8759825" y="2636839"/>
            <a:ext cx="71438" cy="90487"/>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74" name="Oval 30"/>
          <p:cNvSpPr>
            <a:spLocks/>
          </p:cNvSpPr>
          <p:nvPr/>
        </p:nvSpPr>
        <p:spPr bwMode="auto">
          <a:xfrm>
            <a:off x="8686801" y="763589"/>
            <a:ext cx="73025" cy="90487"/>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75" name="Oval 31"/>
          <p:cNvSpPr>
            <a:spLocks/>
          </p:cNvSpPr>
          <p:nvPr/>
        </p:nvSpPr>
        <p:spPr bwMode="auto">
          <a:xfrm>
            <a:off x="8399464" y="403226"/>
            <a:ext cx="71437" cy="92075"/>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76" name="Oval 32"/>
          <p:cNvSpPr>
            <a:spLocks/>
          </p:cNvSpPr>
          <p:nvPr/>
        </p:nvSpPr>
        <p:spPr bwMode="auto">
          <a:xfrm>
            <a:off x="9191625" y="619126"/>
            <a:ext cx="71438" cy="92075"/>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77" name="Oval 33"/>
          <p:cNvSpPr>
            <a:spLocks/>
          </p:cNvSpPr>
          <p:nvPr/>
        </p:nvSpPr>
        <p:spPr bwMode="auto">
          <a:xfrm>
            <a:off x="8543925" y="836614"/>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78" name="Oval 34"/>
          <p:cNvSpPr>
            <a:spLocks/>
          </p:cNvSpPr>
          <p:nvPr/>
        </p:nvSpPr>
        <p:spPr bwMode="auto">
          <a:xfrm>
            <a:off x="8399464" y="2203451"/>
            <a:ext cx="71437"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79" name="Oval 35"/>
          <p:cNvSpPr>
            <a:spLocks/>
          </p:cNvSpPr>
          <p:nvPr/>
        </p:nvSpPr>
        <p:spPr bwMode="auto">
          <a:xfrm>
            <a:off x="9047164" y="619126"/>
            <a:ext cx="73025"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cxnSp>
        <p:nvCxnSpPr>
          <p:cNvPr id="6180" name="AutoShape 36"/>
          <p:cNvCxnSpPr>
            <a:cxnSpLocks noChangeShapeType="1"/>
            <a:stCxn id="6167" idx="0"/>
            <a:endCxn id="6178" idx="0"/>
          </p:cNvCxnSpPr>
          <p:nvPr/>
        </p:nvCxnSpPr>
        <p:spPr bwMode="auto">
          <a:xfrm flipV="1">
            <a:off x="8362951" y="2249488"/>
            <a:ext cx="73025" cy="863600"/>
          </a:xfrm>
          <a:prstGeom prst="straightConnector1">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6181" name="AutoShape 37"/>
          <p:cNvSpPr>
            <a:spLocks/>
          </p:cNvSpPr>
          <p:nvPr/>
        </p:nvSpPr>
        <p:spPr bwMode="auto">
          <a:xfrm>
            <a:off x="8477250" y="2074864"/>
            <a:ext cx="914400" cy="128587"/>
          </a:xfrm>
          <a:custGeom>
            <a:avLst/>
            <a:gdLst>
              <a:gd name="T0" fmla="*/ 10800 w 21600"/>
              <a:gd name="T1" fmla="+- 0 10968 337"/>
              <a:gd name="T2" fmla="*/ 10968 h 21263"/>
              <a:gd name="T3" fmla="*/ 10800 w 21600"/>
              <a:gd name="T4" fmla="+- 0 10968 337"/>
              <a:gd name="T5" fmla="*/ 10968 h 21263"/>
              <a:gd name="T6" fmla="*/ 10800 w 21600"/>
              <a:gd name="T7" fmla="+- 0 10968 337"/>
              <a:gd name="T8" fmla="*/ 10968 h 21263"/>
              <a:gd name="T9" fmla="*/ 10800 w 21600"/>
              <a:gd name="T10" fmla="+- 0 10968 337"/>
              <a:gd name="T11" fmla="*/ 10968 h 21263"/>
            </a:gdLst>
            <a:ahLst/>
            <a:cxnLst>
              <a:cxn ang="0">
                <a:pos x="T0" y="T2"/>
              </a:cxn>
              <a:cxn ang="0">
                <a:pos x="T3" y="T5"/>
              </a:cxn>
              <a:cxn ang="0">
                <a:pos x="T6" y="T8"/>
              </a:cxn>
              <a:cxn ang="0">
                <a:pos x="T9" y="T11"/>
              </a:cxn>
            </a:cxnLst>
            <a:rect l="0" t="0" r="r" b="b"/>
            <a:pathLst>
              <a:path w="21600" h="21263">
                <a:moveTo>
                  <a:pt x="0" y="21263"/>
                </a:moveTo>
                <a:cubicBezTo>
                  <a:pt x="1338" y="16660"/>
                  <a:pt x="2675" y="12057"/>
                  <a:pt x="4350" y="8515"/>
                </a:cubicBezTo>
                <a:cubicBezTo>
                  <a:pt x="6025" y="4974"/>
                  <a:pt x="7175" y="-337"/>
                  <a:pt x="10050" y="17"/>
                </a:cubicBezTo>
                <a:cubicBezTo>
                  <a:pt x="12925" y="371"/>
                  <a:pt x="21600" y="10640"/>
                  <a:pt x="21600" y="10640"/>
                </a:cubicBezTo>
              </a:path>
            </a:pathLst>
          </a:cu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82" name="AutoShape 38"/>
          <p:cNvSpPr>
            <a:spLocks/>
          </p:cNvSpPr>
          <p:nvPr/>
        </p:nvSpPr>
        <p:spPr bwMode="auto">
          <a:xfrm>
            <a:off x="8451850" y="2343151"/>
            <a:ext cx="977900" cy="169863"/>
          </a:xfrm>
          <a:custGeom>
            <a:avLst/>
            <a:gdLst>
              <a:gd name="T0" fmla="*/ 10800 w 21600"/>
              <a:gd name="T1" fmla="*/ 10187 h 20375"/>
              <a:gd name="T2" fmla="*/ 10800 w 21600"/>
              <a:gd name="T3" fmla="*/ 10187 h 20375"/>
              <a:gd name="T4" fmla="*/ 10800 w 21600"/>
              <a:gd name="T5" fmla="*/ 10187 h 20375"/>
              <a:gd name="T6" fmla="*/ 10800 w 21600"/>
              <a:gd name="T7" fmla="*/ 10187 h 20375"/>
            </a:gdLst>
            <a:ahLst/>
            <a:cxnLst>
              <a:cxn ang="0">
                <a:pos x="T0" y="T1"/>
              </a:cxn>
              <a:cxn ang="0">
                <a:pos x="T2" y="T3"/>
              </a:cxn>
              <a:cxn ang="0">
                <a:pos x="T4" y="T5"/>
              </a:cxn>
              <a:cxn ang="0">
                <a:pos x="T6" y="T7"/>
              </a:cxn>
            </a:cxnLst>
            <a:rect l="0" t="0" r="r" b="b"/>
            <a:pathLst>
              <a:path w="21600" h="20375">
                <a:moveTo>
                  <a:pt x="21600" y="0"/>
                </a:moveTo>
                <a:cubicBezTo>
                  <a:pt x="18970" y="6316"/>
                  <a:pt x="16340" y="12632"/>
                  <a:pt x="13325" y="15916"/>
                </a:cubicBezTo>
                <a:cubicBezTo>
                  <a:pt x="10309" y="19200"/>
                  <a:pt x="5727" y="21600"/>
                  <a:pt x="3506" y="19705"/>
                </a:cubicBezTo>
                <a:cubicBezTo>
                  <a:pt x="1286" y="17811"/>
                  <a:pt x="0" y="4547"/>
                  <a:pt x="0" y="4547"/>
                </a:cubicBezTo>
              </a:path>
            </a:pathLst>
          </a:cu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83" name="Line 39"/>
          <p:cNvSpPr>
            <a:spLocks noChangeShapeType="1"/>
          </p:cNvSpPr>
          <p:nvPr/>
        </p:nvSpPr>
        <p:spPr bwMode="auto">
          <a:xfrm flipV="1">
            <a:off x="8821739" y="2708276"/>
            <a:ext cx="369887" cy="4763"/>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4" name="Line 40"/>
          <p:cNvSpPr>
            <a:spLocks noChangeShapeType="1"/>
          </p:cNvSpPr>
          <p:nvPr/>
        </p:nvSpPr>
        <p:spPr bwMode="auto">
          <a:xfrm flipH="1" flipV="1">
            <a:off x="8255000" y="2636839"/>
            <a:ext cx="501650" cy="857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5" name="Line 41"/>
          <p:cNvSpPr>
            <a:spLocks noChangeShapeType="1"/>
          </p:cNvSpPr>
          <p:nvPr/>
        </p:nvSpPr>
        <p:spPr bwMode="auto">
          <a:xfrm flipH="1" flipV="1">
            <a:off x="7967663" y="1700213"/>
            <a:ext cx="933450" cy="15716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6" name="Line 42"/>
          <p:cNvSpPr>
            <a:spLocks noChangeShapeType="1"/>
          </p:cNvSpPr>
          <p:nvPr/>
        </p:nvSpPr>
        <p:spPr bwMode="auto">
          <a:xfrm flipV="1">
            <a:off x="8975725" y="1555750"/>
            <a:ext cx="863600" cy="31115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7" name="Line 43"/>
          <p:cNvSpPr>
            <a:spLocks noChangeShapeType="1"/>
          </p:cNvSpPr>
          <p:nvPr/>
        </p:nvSpPr>
        <p:spPr bwMode="auto">
          <a:xfrm flipH="1" flipV="1">
            <a:off x="7462838" y="2203450"/>
            <a:ext cx="11112" cy="37465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8" name="Line 44"/>
          <p:cNvSpPr>
            <a:spLocks noChangeShapeType="1"/>
          </p:cNvSpPr>
          <p:nvPr/>
        </p:nvSpPr>
        <p:spPr bwMode="auto">
          <a:xfrm flipH="1" flipV="1">
            <a:off x="10344151" y="2276476"/>
            <a:ext cx="9525" cy="373063"/>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cxnSp>
        <p:nvCxnSpPr>
          <p:cNvPr id="6189" name="AutoShape 45"/>
          <p:cNvCxnSpPr>
            <a:cxnSpLocks noChangeShapeType="1"/>
            <a:stCxn id="6168" idx="0"/>
            <a:endCxn id="6167" idx="0"/>
          </p:cNvCxnSpPr>
          <p:nvPr/>
        </p:nvCxnSpPr>
        <p:spPr bwMode="auto">
          <a:xfrm flipH="1">
            <a:off x="8362950" y="3113088"/>
            <a:ext cx="1081088" cy="0"/>
          </a:xfrm>
          <a:prstGeom prst="straightConnector1">
            <a:avLst/>
          </a:prstGeom>
          <a:noFill/>
          <a:ln w="9525"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6190" name="AutoShape 46"/>
          <p:cNvCxnSpPr>
            <a:cxnSpLocks noChangeShapeType="1"/>
            <a:stCxn id="6168" idx="0"/>
            <a:endCxn id="6171" idx="0"/>
          </p:cNvCxnSpPr>
          <p:nvPr/>
        </p:nvCxnSpPr>
        <p:spPr bwMode="auto">
          <a:xfrm flipV="1">
            <a:off x="9444038" y="2249488"/>
            <a:ext cx="0" cy="863600"/>
          </a:xfrm>
          <a:prstGeom prst="straightConnector1">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6191" name="Line 47"/>
          <p:cNvSpPr>
            <a:spLocks noChangeShapeType="1"/>
          </p:cNvSpPr>
          <p:nvPr/>
        </p:nvSpPr>
        <p:spPr bwMode="auto">
          <a:xfrm flipV="1">
            <a:off x="9469438" y="2276476"/>
            <a:ext cx="874712" cy="47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92" name="Line 48"/>
          <p:cNvSpPr>
            <a:spLocks noChangeShapeType="1"/>
          </p:cNvSpPr>
          <p:nvPr/>
        </p:nvSpPr>
        <p:spPr bwMode="auto">
          <a:xfrm flipH="1" flipV="1">
            <a:off x="7462839" y="2203451"/>
            <a:ext cx="936625" cy="730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93" name="AutoShape 49"/>
          <p:cNvSpPr>
            <a:spLocks/>
          </p:cNvSpPr>
          <p:nvPr/>
        </p:nvSpPr>
        <p:spPr bwMode="auto">
          <a:xfrm>
            <a:off x="7396164" y="1892300"/>
            <a:ext cx="173037" cy="298450"/>
          </a:xfrm>
          <a:custGeom>
            <a:avLst/>
            <a:gdLst>
              <a:gd name="T0" fmla="+- 0 10201 242"/>
              <a:gd name="T1" fmla="*/ T0 w 19918"/>
              <a:gd name="T2" fmla="*/ 10800 h 21600"/>
              <a:gd name="T3" fmla="+- 0 10201 242"/>
              <a:gd name="T4" fmla="*/ T3 w 19918"/>
              <a:gd name="T5" fmla="*/ 10800 h 21600"/>
              <a:gd name="T6" fmla="+- 0 10201 242"/>
              <a:gd name="T7" fmla="*/ T6 w 19918"/>
              <a:gd name="T8" fmla="*/ 10800 h 21600"/>
              <a:gd name="T9" fmla="+- 0 10201 242"/>
              <a:gd name="T10" fmla="*/ T9 w 19918"/>
              <a:gd name="T11" fmla="*/ 10800 h 21600"/>
            </a:gdLst>
            <a:ahLst/>
            <a:cxnLst>
              <a:cxn ang="0">
                <a:pos x="T1" y="T2"/>
              </a:cxn>
              <a:cxn ang="0">
                <a:pos x="T4" y="T5"/>
              </a:cxn>
              <a:cxn ang="0">
                <a:pos x="T7" y="T8"/>
              </a:cxn>
              <a:cxn ang="0">
                <a:pos x="T10" y="T11"/>
              </a:cxn>
            </a:cxnLst>
            <a:rect l="0" t="0" r="r" b="b"/>
            <a:pathLst>
              <a:path w="19918" h="21600">
                <a:moveTo>
                  <a:pt x="6592" y="21600"/>
                </a:moveTo>
                <a:cubicBezTo>
                  <a:pt x="12450" y="19570"/>
                  <a:pt x="18307" y="17540"/>
                  <a:pt x="17575" y="16545"/>
                </a:cubicBezTo>
                <a:cubicBezTo>
                  <a:pt x="16843" y="15549"/>
                  <a:pt x="2199" y="16468"/>
                  <a:pt x="2199" y="15626"/>
                </a:cubicBezTo>
                <a:cubicBezTo>
                  <a:pt x="2199" y="14783"/>
                  <a:pt x="17697" y="12255"/>
                  <a:pt x="17575" y="11489"/>
                </a:cubicBezTo>
                <a:cubicBezTo>
                  <a:pt x="17453" y="10723"/>
                  <a:pt x="1345" y="11719"/>
                  <a:pt x="1467" y="11030"/>
                </a:cubicBezTo>
                <a:cubicBezTo>
                  <a:pt x="1589" y="10340"/>
                  <a:pt x="18551" y="8426"/>
                  <a:pt x="18307" y="7353"/>
                </a:cubicBezTo>
                <a:cubicBezTo>
                  <a:pt x="18063" y="6281"/>
                  <a:pt x="-242" y="5668"/>
                  <a:pt x="2" y="4596"/>
                </a:cubicBezTo>
                <a:cubicBezTo>
                  <a:pt x="246" y="3523"/>
                  <a:pt x="18185" y="1685"/>
                  <a:pt x="19772" y="919"/>
                </a:cubicBezTo>
                <a:cubicBezTo>
                  <a:pt x="21358" y="153"/>
                  <a:pt x="9521" y="0"/>
                  <a:pt x="9521"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94" name="AutoShape 50"/>
          <p:cNvSpPr>
            <a:spLocks/>
          </p:cNvSpPr>
          <p:nvPr/>
        </p:nvSpPr>
        <p:spPr bwMode="auto">
          <a:xfrm>
            <a:off x="10253664" y="1916114"/>
            <a:ext cx="168275" cy="363537"/>
          </a:xfrm>
          <a:custGeom>
            <a:avLst/>
            <a:gdLst>
              <a:gd name="T0" fmla="+- 0 10573 919"/>
              <a:gd name="T1" fmla="*/ T0 w 19309"/>
              <a:gd name="T2" fmla="*/ 10800 h 21600"/>
              <a:gd name="T3" fmla="+- 0 10573 919"/>
              <a:gd name="T4" fmla="*/ T3 w 19309"/>
              <a:gd name="T5" fmla="*/ 10800 h 21600"/>
              <a:gd name="T6" fmla="+- 0 10573 919"/>
              <a:gd name="T7" fmla="*/ T6 w 19309"/>
              <a:gd name="T8" fmla="*/ 10800 h 21600"/>
              <a:gd name="T9" fmla="+- 0 10573 919"/>
              <a:gd name="T10" fmla="*/ T9 w 19309"/>
              <a:gd name="T11" fmla="*/ 10800 h 21600"/>
            </a:gdLst>
            <a:ahLst/>
            <a:cxnLst>
              <a:cxn ang="0">
                <a:pos x="T1" y="T2"/>
              </a:cxn>
              <a:cxn ang="0">
                <a:pos x="T4" y="T5"/>
              </a:cxn>
              <a:cxn ang="0">
                <a:pos x="T7" y="T8"/>
              </a:cxn>
              <a:cxn ang="0">
                <a:pos x="T10" y="T11"/>
              </a:cxn>
            </a:cxnLst>
            <a:rect l="0" t="0" r="r" b="b"/>
            <a:pathLst>
              <a:path w="19309" h="21600">
                <a:moveTo>
                  <a:pt x="10245" y="21600"/>
                </a:moveTo>
                <a:cubicBezTo>
                  <a:pt x="15463" y="20009"/>
                  <a:pt x="20681" y="18419"/>
                  <a:pt x="18982" y="17581"/>
                </a:cubicBezTo>
                <a:cubicBezTo>
                  <a:pt x="17283" y="16744"/>
                  <a:pt x="1023" y="17163"/>
                  <a:pt x="52" y="16577"/>
                </a:cubicBezTo>
                <a:cubicBezTo>
                  <a:pt x="-919" y="15991"/>
                  <a:pt x="12187" y="14986"/>
                  <a:pt x="13157" y="14065"/>
                </a:cubicBezTo>
                <a:cubicBezTo>
                  <a:pt x="14128" y="13144"/>
                  <a:pt x="5391" y="12391"/>
                  <a:pt x="5877" y="11051"/>
                </a:cubicBezTo>
                <a:cubicBezTo>
                  <a:pt x="6362" y="9712"/>
                  <a:pt x="16312" y="6865"/>
                  <a:pt x="16070" y="6028"/>
                </a:cubicBezTo>
                <a:cubicBezTo>
                  <a:pt x="15827" y="5191"/>
                  <a:pt x="5634" y="6614"/>
                  <a:pt x="4420" y="6028"/>
                </a:cubicBezTo>
                <a:cubicBezTo>
                  <a:pt x="3207" y="5442"/>
                  <a:pt x="8789" y="2512"/>
                  <a:pt x="8789" y="2512"/>
                </a:cubicBezTo>
                <a:lnTo>
                  <a:pt x="1508" y="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95" name="Line 51"/>
          <p:cNvSpPr>
            <a:spLocks noChangeShapeType="1"/>
          </p:cNvSpPr>
          <p:nvPr/>
        </p:nvSpPr>
        <p:spPr bwMode="auto">
          <a:xfrm flipH="1" flipV="1">
            <a:off x="9120189" y="763589"/>
            <a:ext cx="1150937" cy="11525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96" name="Line 52"/>
          <p:cNvSpPr>
            <a:spLocks noChangeShapeType="1"/>
          </p:cNvSpPr>
          <p:nvPr/>
        </p:nvSpPr>
        <p:spPr bwMode="auto">
          <a:xfrm flipH="1" flipV="1">
            <a:off x="10055225" y="476251"/>
            <a:ext cx="215900" cy="14398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97" name="Line 53"/>
          <p:cNvSpPr>
            <a:spLocks noChangeShapeType="1"/>
          </p:cNvSpPr>
          <p:nvPr/>
        </p:nvSpPr>
        <p:spPr bwMode="auto">
          <a:xfrm flipV="1">
            <a:off x="7478714" y="476250"/>
            <a:ext cx="128587" cy="14160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98" name="Line 54"/>
          <p:cNvSpPr>
            <a:spLocks noChangeShapeType="1"/>
          </p:cNvSpPr>
          <p:nvPr/>
        </p:nvSpPr>
        <p:spPr bwMode="auto">
          <a:xfrm flipV="1">
            <a:off x="7462838" y="908051"/>
            <a:ext cx="1008062" cy="10080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99" name="Rectangle 55"/>
          <p:cNvSpPr>
            <a:spLocks/>
          </p:cNvSpPr>
          <p:nvPr/>
        </p:nvSpPr>
        <p:spPr bwMode="auto">
          <a:xfrm>
            <a:off x="8112126" y="2995614"/>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6200" name="Rectangle 56"/>
          <p:cNvSpPr>
            <a:spLocks/>
          </p:cNvSpPr>
          <p:nvPr/>
        </p:nvSpPr>
        <p:spPr bwMode="auto">
          <a:xfrm>
            <a:off x="9407526" y="2995614"/>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6201" name="Rectangle 57"/>
          <p:cNvSpPr>
            <a:spLocks/>
          </p:cNvSpPr>
          <p:nvPr/>
        </p:nvSpPr>
        <p:spPr bwMode="auto">
          <a:xfrm>
            <a:off x="7462839" y="2492376"/>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6202" name="Rectangle 58"/>
          <p:cNvSpPr>
            <a:spLocks/>
          </p:cNvSpPr>
          <p:nvPr/>
        </p:nvSpPr>
        <p:spPr bwMode="auto">
          <a:xfrm>
            <a:off x="10128251" y="2563814"/>
            <a:ext cx="17088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a:t>
            </a:r>
          </a:p>
        </p:txBody>
      </p:sp>
      <p:sp>
        <p:nvSpPr>
          <p:cNvPr id="6203" name="Rectangle 59"/>
          <p:cNvSpPr>
            <a:spLocks/>
          </p:cNvSpPr>
          <p:nvPr/>
        </p:nvSpPr>
        <p:spPr bwMode="auto">
          <a:xfrm>
            <a:off x="8183564" y="1987551"/>
            <a:ext cx="15485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E</a:t>
            </a:r>
          </a:p>
        </p:txBody>
      </p:sp>
      <p:sp>
        <p:nvSpPr>
          <p:cNvPr id="6204" name="Rectangle 60"/>
          <p:cNvSpPr>
            <a:spLocks/>
          </p:cNvSpPr>
          <p:nvPr/>
        </p:nvSpPr>
        <p:spPr bwMode="auto">
          <a:xfrm>
            <a:off x="9407526" y="2060576"/>
            <a:ext cx="15164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F</a:t>
            </a:r>
          </a:p>
        </p:txBody>
      </p:sp>
      <p:sp>
        <p:nvSpPr>
          <p:cNvPr id="6205" name="Rectangle 61"/>
          <p:cNvSpPr>
            <a:spLocks/>
          </p:cNvSpPr>
          <p:nvPr/>
        </p:nvSpPr>
        <p:spPr bwMode="auto">
          <a:xfrm>
            <a:off x="8615364" y="2492376"/>
            <a:ext cx="23660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D1</a:t>
            </a:r>
          </a:p>
        </p:txBody>
      </p:sp>
      <p:sp>
        <p:nvSpPr>
          <p:cNvPr id="6206" name="Rectangle 62"/>
          <p:cNvSpPr>
            <a:spLocks/>
          </p:cNvSpPr>
          <p:nvPr/>
        </p:nvSpPr>
        <p:spPr bwMode="auto">
          <a:xfrm>
            <a:off x="8759826" y="1628776"/>
            <a:ext cx="23660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D2</a:t>
            </a:r>
          </a:p>
        </p:txBody>
      </p:sp>
      <p:sp>
        <p:nvSpPr>
          <p:cNvPr id="6207" name="AutoShape 63"/>
          <p:cNvSpPr>
            <a:spLocks/>
          </p:cNvSpPr>
          <p:nvPr/>
        </p:nvSpPr>
        <p:spPr bwMode="auto">
          <a:xfrm>
            <a:off x="9086850" y="368300"/>
            <a:ext cx="965200" cy="254000"/>
          </a:xfrm>
          <a:custGeom>
            <a:avLst/>
            <a:gdLst>
              <a:gd name="T0" fmla="*/ 10800 w 21600"/>
              <a:gd name="T1" fmla="+- 0 10987 374"/>
              <a:gd name="T2" fmla="*/ 10987 h 21226"/>
              <a:gd name="T3" fmla="*/ 10800 w 21600"/>
              <a:gd name="T4" fmla="+- 0 10987 374"/>
              <a:gd name="T5" fmla="*/ 10987 h 21226"/>
              <a:gd name="T6" fmla="*/ 10800 w 21600"/>
              <a:gd name="T7" fmla="+- 0 10987 374"/>
              <a:gd name="T8" fmla="*/ 10987 h 21226"/>
              <a:gd name="T9" fmla="*/ 10800 w 21600"/>
              <a:gd name="T10" fmla="+- 0 10987 374"/>
              <a:gd name="T11" fmla="*/ 10987 h 21226"/>
            </a:gdLst>
            <a:ahLst/>
            <a:cxnLst>
              <a:cxn ang="0">
                <a:pos x="T0" y="T2"/>
              </a:cxn>
              <a:cxn ang="0">
                <a:pos x="T3" y="T5"/>
              </a:cxn>
              <a:cxn ang="0">
                <a:pos x="T6" y="T8"/>
              </a:cxn>
              <a:cxn ang="0">
                <a:pos x="T9" y="T11"/>
              </a:cxn>
            </a:cxnLst>
            <a:rect l="0" t="0" r="r" b="b"/>
            <a:pathLst>
              <a:path w="21600" h="21226">
                <a:moveTo>
                  <a:pt x="0" y="21226"/>
                </a:moveTo>
                <a:cubicBezTo>
                  <a:pt x="829" y="16933"/>
                  <a:pt x="1658" y="12639"/>
                  <a:pt x="2558" y="10072"/>
                </a:cubicBezTo>
                <a:cubicBezTo>
                  <a:pt x="3458" y="7505"/>
                  <a:pt x="4074" y="7416"/>
                  <a:pt x="5400" y="5823"/>
                </a:cubicBezTo>
                <a:cubicBezTo>
                  <a:pt x="6726" y="4229"/>
                  <a:pt x="8811" y="1396"/>
                  <a:pt x="10516" y="511"/>
                </a:cubicBezTo>
                <a:cubicBezTo>
                  <a:pt x="12221" y="-374"/>
                  <a:pt x="13784" y="69"/>
                  <a:pt x="15632" y="511"/>
                </a:cubicBezTo>
                <a:cubicBezTo>
                  <a:pt x="17479" y="954"/>
                  <a:pt x="21600" y="3167"/>
                  <a:pt x="21600" y="3167"/>
                </a:cubicBezTo>
              </a:path>
            </a:pathLst>
          </a:cu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208" name="AutoShape 64"/>
          <p:cNvSpPr>
            <a:spLocks/>
          </p:cNvSpPr>
          <p:nvPr/>
        </p:nvSpPr>
        <p:spPr bwMode="auto">
          <a:xfrm>
            <a:off x="7620000" y="387350"/>
            <a:ext cx="476250" cy="69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0568" y="16527"/>
                  <a:pt x="19536" y="11455"/>
                  <a:pt x="17856" y="7855"/>
                </a:cubicBezTo>
                <a:cubicBezTo>
                  <a:pt x="16176" y="4254"/>
                  <a:pt x="11520" y="0"/>
                  <a:pt x="11520" y="0"/>
                </a:cubicBezTo>
                <a:cubicBezTo>
                  <a:pt x="10416" y="327"/>
                  <a:pt x="6432" y="655"/>
                  <a:pt x="4896" y="1964"/>
                </a:cubicBezTo>
                <a:cubicBezTo>
                  <a:pt x="3360" y="3273"/>
                  <a:pt x="3120" y="5891"/>
                  <a:pt x="2304" y="7855"/>
                </a:cubicBezTo>
                <a:cubicBezTo>
                  <a:pt x="1488" y="9818"/>
                  <a:pt x="0" y="13745"/>
                  <a:pt x="0" y="13745"/>
                </a:cubicBezTo>
              </a:path>
            </a:pathLst>
          </a:cu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209" name="Rectangle 65"/>
          <p:cNvSpPr>
            <a:spLocks/>
          </p:cNvSpPr>
          <p:nvPr/>
        </p:nvSpPr>
        <p:spPr bwMode="auto">
          <a:xfrm>
            <a:off x="1703388" y="187325"/>
            <a:ext cx="5256212" cy="193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200"/>
              <a:t>ATTACKING</a:t>
            </a:r>
          </a:p>
          <a:p>
            <a:r>
              <a:rPr lang="it-IT" altLang="it-IT" sz="1200"/>
              <a:t>A and B pass the ball each other and try to pass to E and F.  D1 try to intercept the ball. E and F must make movements to reach de boxes in the same moment of the ball.  they must pass the ball to C or D with a deflection or max 3 touches.</a:t>
            </a:r>
          </a:p>
          <a:p>
            <a:r>
              <a:rPr lang="it-IT" altLang="it-IT" sz="1200"/>
              <a:t>C and D after controlling the ball have to dribble and pass to the attackers before line  1 or 2. D2 has to press C or D and try to intercept.</a:t>
            </a:r>
          </a:p>
          <a:p>
            <a:r>
              <a:rPr lang="it-IT" altLang="it-IT" sz="1200"/>
              <a:t>When they pass the ball, an action starts : </a:t>
            </a:r>
          </a:p>
          <a:p>
            <a:r>
              <a:rPr lang="it-IT" altLang="it-IT" sz="1200"/>
              <a:t>Left: C-E-F and the 3 attackers vs D2 and 3 def.</a:t>
            </a:r>
          </a:p>
          <a:p>
            <a:r>
              <a:rPr lang="it-IT" altLang="it-IT" sz="1200"/>
              <a:t>Right:F-D-E and the 3 attackers vs D2 and 3 def</a:t>
            </a:r>
          </a:p>
          <a:p>
            <a:r>
              <a:rPr lang="it-IT" altLang="it-IT" sz="1200"/>
              <a:t>Change the defenders</a:t>
            </a:r>
          </a:p>
        </p:txBody>
      </p:sp>
      <p:sp>
        <p:nvSpPr>
          <p:cNvPr id="6210" name="Rectangle 66"/>
          <p:cNvSpPr>
            <a:spLocks/>
          </p:cNvSpPr>
          <p:nvPr/>
        </p:nvSpPr>
        <p:spPr bwMode="auto">
          <a:xfrm>
            <a:off x="7319964" y="1628776"/>
            <a:ext cx="1580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1</a:t>
            </a:r>
          </a:p>
        </p:txBody>
      </p:sp>
      <p:sp>
        <p:nvSpPr>
          <p:cNvPr id="6211" name="Rectangle 67"/>
          <p:cNvSpPr>
            <a:spLocks/>
          </p:cNvSpPr>
          <p:nvPr/>
        </p:nvSpPr>
        <p:spPr bwMode="auto">
          <a:xfrm>
            <a:off x="10271126" y="1628776"/>
            <a:ext cx="1580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2</a:t>
            </a:r>
          </a:p>
        </p:txBody>
      </p:sp>
      <p:sp>
        <p:nvSpPr>
          <p:cNvPr id="6212" name="Line 68"/>
          <p:cNvSpPr>
            <a:spLocks noChangeShapeType="1"/>
          </p:cNvSpPr>
          <p:nvPr/>
        </p:nvSpPr>
        <p:spPr bwMode="auto">
          <a:xfrm flipV="1">
            <a:off x="8461375" y="1339850"/>
            <a:ext cx="82550" cy="877888"/>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213" name="Line 69"/>
          <p:cNvSpPr>
            <a:spLocks noChangeShapeType="1"/>
          </p:cNvSpPr>
          <p:nvPr/>
        </p:nvSpPr>
        <p:spPr bwMode="auto">
          <a:xfrm flipH="1" flipV="1">
            <a:off x="9336089" y="1339851"/>
            <a:ext cx="71437" cy="9366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grpSp>
        <p:nvGrpSpPr>
          <p:cNvPr id="6214" name="Group 70"/>
          <p:cNvGrpSpPr>
            <a:grpSpLocks/>
          </p:cNvGrpSpPr>
          <p:nvPr/>
        </p:nvGrpSpPr>
        <p:grpSpPr bwMode="auto">
          <a:xfrm>
            <a:off x="1998664" y="6500815"/>
            <a:ext cx="695229" cy="200055"/>
            <a:chOff x="0" y="0"/>
            <a:chExt cx="695550" cy="200988"/>
          </a:xfrm>
        </p:grpSpPr>
        <p:sp>
          <p:nvSpPr>
            <p:cNvPr id="6215" name="Rectangle 71"/>
            <p:cNvSpPr>
              <a:spLocks/>
            </p:cNvSpPr>
            <p:nvPr/>
          </p:nvSpPr>
          <p:spPr bwMode="auto">
            <a:xfrm>
              <a:off x="174975" y="0"/>
              <a:ext cx="520575"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Luca Ga Gai</a:t>
              </a:r>
            </a:p>
          </p:txBody>
        </p:sp>
        <p:pic>
          <p:nvPicPr>
            <p:cNvPr id="6216" name="Picture 72"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0514620"/>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2976" y="260351"/>
            <a:ext cx="4391025" cy="309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8" name="Picture 2"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2976" y="3500438"/>
            <a:ext cx="4500563"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9" name="AutoShape 3"/>
          <p:cNvSpPr>
            <a:spLocks/>
          </p:cNvSpPr>
          <p:nvPr/>
        </p:nvSpPr>
        <p:spPr bwMode="auto">
          <a:xfrm>
            <a:off x="7607300" y="1555751"/>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0" name="AutoShape 4"/>
          <p:cNvSpPr>
            <a:spLocks/>
          </p:cNvSpPr>
          <p:nvPr/>
        </p:nvSpPr>
        <p:spPr bwMode="auto">
          <a:xfrm>
            <a:off x="7607300" y="1987551"/>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1" name="AutoShape 5"/>
          <p:cNvSpPr>
            <a:spLocks/>
          </p:cNvSpPr>
          <p:nvPr/>
        </p:nvSpPr>
        <p:spPr bwMode="auto">
          <a:xfrm>
            <a:off x="8759825" y="1555751"/>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2" name="AutoShape 6"/>
          <p:cNvSpPr>
            <a:spLocks/>
          </p:cNvSpPr>
          <p:nvPr/>
        </p:nvSpPr>
        <p:spPr bwMode="auto">
          <a:xfrm>
            <a:off x="8759825" y="1987551"/>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3" name="AutoShape 7"/>
          <p:cNvSpPr>
            <a:spLocks/>
          </p:cNvSpPr>
          <p:nvPr/>
        </p:nvSpPr>
        <p:spPr bwMode="auto">
          <a:xfrm>
            <a:off x="7607300" y="2276475"/>
            <a:ext cx="1095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4" name="AutoShape 8"/>
          <p:cNvSpPr>
            <a:spLocks/>
          </p:cNvSpPr>
          <p:nvPr/>
        </p:nvSpPr>
        <p:spPr bwMode="auto">
          <a:xfrm>
            <a:off x="7607300" y="2779714"/>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5" name="AutoShape 9"/>
          <p:cNvSpPr>
            <a:spLocks/>
          </p:cNvSpPr>
          <p:nvPr/>
        </p:nvSpPr>
        <p:spPr bwMode="auto">
          <a:xfrm>
            <a:off x="8759825" y="2276475"/>
            <a:ext cx="1095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6" name="AutoShape 10"/>
          <p:cNvSpPr>
            <a:spLocks/>
          </p:cNvSpPr>
          <p:nvPr/>
        </p:nvSpPr>
        <p:spPr bwMode="auto">
          <a:xfrm>
            <a:off x="8759825" y="2779714"/>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7" name="Oval 11"/>
          <p:cNvSpPr>
            <a:spLocks/>
          </p:cNvSpPr>
          <p:nvPr/>
        </p:nvSpPr>
        <p:spPr bwMode="auto">
          <a:xfrm>
            <a:off x="8183564" y="1771650"/>
            <a:ext cx="71437"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08" name="Oval 12"/>
          <p:cNvSpPr>
            <a:spLocks/>
          </p:cNvSpPr>
          <p:nvPr/>
        </p:nvSpPr>
        <p:spPr bwMode="auto">
          <a:xfrm>
            <a:off x="8183564" y="2563813"/>
            <a:ext cx="71437"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09" name="Oval 13"/>
          <p:cNvSpPr>
            <a:spLocks/>
          </p:cNvSpPr>
          <p:nvPr/>
        </p:nvSpPr>
        <p:spPr bwMode="auto">
          <a:xfrm>
            <a:off x="8399464" y="1844675"/>
            <a:ext cx="71437" cy="63500"/>
          </a:xfrm>
          <a:prstGeom prst="ellipse">
            <a:avLst/>
          </a:prstGeom>
          <a:solidFill>
            <a:srgbClr val="00B05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0" name="Oval 14"/>
          <p:cNvSpPr>
            <a:spLocks/>
          </p:cNvSpPr>
          <p:nvPr/>
        </p:nvSpPr>
        <p:spPr bwMode="auto">
          <a:xfrm>
            <a:off x="7823200" y="2492375"/>
            <a:ext cx="71438" cy="63500"/>
          </a:xfrm>
          <a:prstGeom prst="ellipse">
            <a:avLst/>
          </a:prstGeom>
          <a:solidFill>
            <a:srgbClr val="00B050"/>
          </a:solidFill>
          <a:ln w="12700" cap="flat" cmpd="sng">
            <a:solidFill>
              <a:srgbClr val="00B05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1" name="Oval 15"/>
          <p:cNvSpPr>
            <a:spLocks/>
          </p:cNvSpPr>
          <p:nvPr/>
        </p:nvSpPr>
        <p:spPr bwMode="auto">
          <a:xfrm>
            <a:off x="7967664" y="2708275"/>
            <a:ext cx="71437" cy="63500"/>
          </a:xfrm>
          <a:prstGeom prst="ellipse">
            <a:avLst/>
          </a:prstGeom>
          <a:solidFill>
            <a:srgbClr val="00B050"/>
          </a:solidFill>
          <a:ln w="12700" cap="flat" cmpd="sng">
            <a:solidFill>
              <a:srgbClr val="00B05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2" name="Oval 16"/>
          <p:cNvSpPr>
            <a:spLocks/>
          </p:cNvSpPr>
          <p:nvPr/>
        </p:nvSpPr>
        <p:spPr bwMode="auto">
          <a:xfrm>
            <a:off x="8470901" y="2563813"/>
            <a:ext cx="73025" cy="63500"/>
          </a:xfrm>
          <a:prstGeom prst="ellipse">
            <a:avLst/>
          </a:prstGeom>
          <a:solidFill>
            <a:srgbClr val="00B050"/>
          </a:solidFill>
          <a:ln w="12700" cap="flat" cmpd="sng">
            <a:solidFill>
              <a:srgbClr val="00B05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3" name="Line 17"/>
          <p:cNvSpPr>
            <a:spLocks noChangeShapeType="1"/>
          </p:cNvSpPr>
          <p:nvPr/>
        </p:nvSpPr>
        <p:spPr bwMode="auto">
          <a:xfrm>
            <a:off x="7678738" y="2347913"/>
            <a:ext cx="0" cy="431800"/>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4" name="Line 18"/>
          <p:cNvSpPr>
            <a:spLocks noChangeShapeType="1"/>
          </p:cNvSpPr>
          <p:nvPr/>
        </p:nvSpPr>
        <p:spPr bwMode="auto">
          <a:xfrm>
            <a:off x="7678739" y="2347913"/>
            <a:ext cx="1152525" cy="0"/>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5" name="Line 19"/>
          <p:cNvSpPr>
            <a:spLocks noChangeShapeType="1"/>
          </p:cNvSpPr>
          <p:nvPr/>
        </p:nvSpPr>
        <p:spPr bwMode="auto">
          <a:xfrm>
            <a:off x="8831263" y="2347914"/>
            <a:ext cx="0" cy="504825"/>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6" name="Line 20"/>
          <p:cNvSpPr>
            <a:spLocks noChangeShapeType="1"/>
          </p:cNvSpPr>
          <p:nvPr/>
        </p:nvSpPr>
        <p:spPr bwMode="auto">
          <a:xfrm flipH="1">
            <a:off x="7678739" y="2852738"/>
            <a:ext cx="1152525" cy="0"/>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7" name="Line 21"/>
          <p:cNvSpPr>
            <a:spLocks noChangeShapeType="1"/>
          </p:cNvSpPr>
          <p:nvPr/>
        </p:nvSpPr>
        <p:spPr bwMode="auto">
          <a:xfrm>
            <a:off x="7678739" y="1628775"/>
            <a:ext cx="1152525" cy="0"/>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8" name="Line 22"/>
          <p:cNvSpPr>
            <a:spLocks noChangeShapeType="1"/>
          </p:cNvSpPr>
          <p:nvPr/>
        </p:nvSpPr>
        <p:spPr bwMode="auto">
          <a:xfrm>
            <a:off x="7678738" y="1628775"/>
            <a:ext cx="0" cy="431800"/>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9" name="Line 23"/>
          <p:cNvSpPr>
            <a:spLocks noChangeShapeType="1"/>
          </p:cNvSpPr>
          <p:nvPr/>
        </p:nvSpPr>
        <p:spPr bwMode="auto">
          <a:xfrm>
            <a:off x="8831263" y="1628776"/>
            <a:ext cx="0" cy="358775"/>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0" name="Rectangle 24"/>
          <p:cNvSpPr>
            <a:spLocks/>
          </p:cNvSpPr>
          <p:nvPr/>
        </p:nvSpPr>
        <p:spPr bwMode="auto">
          <a:xfrm>
            <a:off x="1990725" y="692151"/>
            <a:ext cx="3887788"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3vs1 and 2vs1</a:t>
            </a:r>
          </a:p>
          <a:p>
            <a:r>
              <a:rPr lang="it-IT" altLang="it-IT"/>
              <a:t>3v1 five time pass in the box1, the last in ball possession move in to box 2 anda make 2vs1</a:t>
            </a:r>
          </a:p>
        </p:txBody>
      </p:sp>
      <p:sp>
        <p:nvSpPr>
          <p:cNvPr id="4121" name="Rectangle 25"/>
          <p:cNvSpPr>
            <a:spLocks/>
          </p:cNvSpPr>
          <p:nvPr/>
        </p:nvSpPr>
        <p:spPr bwMode="auto">
          <a:xfrm>
            <a:off x="9047164" y="2419350"/>
            <a:ext cx="20935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1</a:t>
            </a:r>
          </a:p>
        </p:txBody>
      </p:sp>
      <p:sp>
        <p:nvSpPr>
          <p:cNvPr id="4122" name="Rectangle 26"/>
          <p:cNvSpPr>
            <a:spLocks/>
          </p:cNvSpPr>
          <p:nvPr/>
        </p:nvSpPr>
        <p:spPr bwMode="auto">
          <a:xfrm>
            <a:off x="9047164" y="1628775"/>
            <a:ext cx="20935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2</a:t>
            </a:r>
          </a:p>
        </p:txBody>
      </p:sp>
      <p:sp>
        <p:nvSpPr>
          <p:cNvPr id="4123" name="Oval 27"/>
          <p:cNvSpPr>
            <a:spLocks/>
          </p:cNvSpPr>
          <p:nvPr/>
        </p:nvSpPr>
        <p:spPr bwMode="auto">
          <a:xfrm>
            <a:off x="7462839" y="3068638"/>
            <a:ext cx="73025" cy="63500"/>
          </a:xfrm>
          <a:prstGeom prst="ellipse">
            <a:avLst/>
          </a:prstGeom>
          <a:solidFill>
            <a:srgbClr val="00B050"/>
          </a:solidFill>
          <a:ln w="12700" cap="flat" cmpd="sng">
            <a:solidFill>
              <a:srgbClr val="00B05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24" name="Oval 28"/>
          <p:cNvSpPr>
            <a:spLocks/>
          </p:cNvSpPr>
          <p:nvPr/>
        </p:nvSpPr>
        <p:spPr bwMode="auto">
          <a:xfrm>
            <a:off x="7678739" y="2995613"/>
            <a:ext cx="73025" cy="63500"/>
          </a:xfrm>
          <a:prstGeom prst="ellipse">
            <a:avLst/>
          </a:prstGeom>
          <a:solidFill>
            <a:srgbClr val="00B050"/>
          </a:solidFill>
          <a:ln w="12700" cap="flat" cmpd="sng">
            <a:solidFill>
              <a:srgbClr val="00B05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25" name="AutoShape 29"/>
          <p:cNvSpPr>
            <a:spLocks/>
          </p:cNvSpPr>
          <p:nvPr/>
        </p:nvSpPr>
        <p:spPr bwMode="auto">
          <a:xfrm>
            <a:off x="7607300" y="4795839"/>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26" name="AutoShape 30"/>
          <p:cNvSpPr>
            <a:spLocks/>
          </p:cNvSpPr>
          <p:nvPr/>
        </p:nvSpPr>
        <p:spPr bwMode="auto">
          <a:xfrm>
            <a:off x="8759825" y="4795839"/>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27" name="AutoShape 31"/>
          <p:cNvSpPr>
            <a:spLocks/>
          </p:cNvSpPr>
          <p:nvPr/>
        </p:nvSpPr>
        <p:spPr bwMode="auto">
          <a:xfrm>
            <a:off x="7607300" y="5300664"/>
            <a:ext cx="1095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28" name="AutoShape 32"/>
          <p:cNvSpPr>
            <a:spLocks/>
          </p:cNvSpPr>
          <p:nvPr/>
        </p:nvSpPr>
        <p:spPr bwMode="auto">
          <a:xfrm>
            <a:off x="8759825" y="5803901"/>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29" name="AutoShape 33"/>
          <p:cNvSpPr>
            <a:spLocks/>
          </p:cNvSpPr>
          <p:nvPr/>
        </p:nvSpPr>
        <p:spPr bwMode="auto">
          <a:xfrm>
            <a:off x="7607300" y="5803901"/>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30" name="AutoShape 34"/>
          <p:cNvSpPr>
            <a:spLocks/>
          </p:cNvSpPr>
          <p:nvPr/>
        </p:nvSpPr>
        <p:spPr bwMode="auto">
          <a:xfrm>
            <a:off x="8759825" y="5300664"/>
            <a:ext cx="1095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31" name="Rectangle 35"/>
          <p:cNvSpPr>
            <a:spLocks/>
          </p:cNvSpPr>
          <p:nvPr/>
        </p:nvSpPr>
        <p:spPr bwMode="auto">
          <a:xfrm>
            <a:off x="8183564" y="6524626"/>
            <a:ext cx="287337" cy="144463"/>
          </a:xfrm>
          <a:prstGeom prst="rect">
            <a:avLst/>
          </a:prstGeom>
          <a:solidFill>
            <a:srgbClr val="FFFFFF"/>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4132" name="Oval 36"/>
          <p:cNvSpPr>
            <a:spLocks/>
          </p:cNvSpPr>
          <p:nvPr/>
        </p:nvSpPr>
        <p:spPr bwMode="auto">
          <a:xfrm>
            <a:off x="7823200" y="5876925"/>
            <a:ext cx="71438" cy="63500"/>
          </a:xfrm>
          <a:prstGeom prst="ellipse">
            <a:avLst/>
          </a:prstGeom>
          <a:solidFill>
            <a:srgbClr val="00B050"/>
          </a:solidFill>
          <a:ln w="12700" cap="flat" cmpd="sng">
            <a:solidFill>
              <a:srgbClr val="00B05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33" name="Oval 37"/>
          <p:cNvSpPr>
            <a:spLocks/>
          </p:cNvSpPr>
          <p:nvPr/>
        </p:nvSpPr>
        <p:spPr bwMode="auto">
          <a:xfrm>
            <a:off x="8543925" y="5732463"/>
            <a:ext cx="71438" cy="63500"/>
          </a:xfrm>
          <a:prstGeom prst="ellipse">
            <a:avLst/>
          </a:prstGeom>
          <a:solidFill>
            <a:srgbClr val="00B050"/>
          </a:solidFill>
          <a:ln w="12700" cap="flat" cmpd="sng">
            <a:solidFill>
              <a:srgbClr val="00B05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34" name="Oval 38"/>
          <p:cNvSpPr>
            <a:spLocks/>
          </p:cNvSpPr>
          <p:nvPr/>
        </p:nvSpPr>
        <p:spPr bwMode="auto">
          <a:xfrm>
            <a:off x="7391400" y="5876925"/>
            <a:ext cx="71438" cy="63500"/>
          </a:xfrm>
          <a:prstGeom prst="ellipse">
            <a:avLst/>
          </a:prstGeom>
          <a:solidFill>
            <a:srgbClr val="00B050"/>
          </a:solidFill>
          <a:ln w="12700" cap="flat" cmpd="sng">
            <a:solidFill>
              <a:srgbClr val="00B05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35" name="Oval 39"/>
          <p:cNvSpPr>
            <a:spLocks/>
          </p:cNvSpPr>
          <p:nvPr/>
        </p:nvSpPr>
        <p:spPr bwMode="auto">
          <a:xfrm>
            <a:off x="8975725" y="5876925"/>
            <a:ext cx="71438" cy="63500"/>
          </a:xfrm>
          <a:prstGeom prst="ellipse">
            <a:avLst/>
          </a:prstGeom>
          <a:solidFill>
            <a:srgbClr val="00B050"/>
          </a:solidFill>
          <a:ln w="12700" cap="flat" cmpd="sng">
            <a:solidFill>
              <a:srgbClr val="00B05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grpSp>
        <p:nvGrpSpPr>
          <p:cNvPr id="4136" name="Group 40"/>
          <p:cNvGrpSpPr>
            <a:grpSpLocks/>
          </p:cNvGrpSpPr>
          <p:nvPr/>
        </p:nvGrpSpPr>
        <p:grpSpPr bwMode="auto">
          <a:xfrm>
            <a:off x="7967664" y="5803900"/>
            <a:ext cx="46037" cy="46038"/>
            <a:chOff x="0" y="0"/>
            <a:chExt cx="45719" cy="45719"/>
          </a:xfrm>
        </p:grpSpPr>
        <p:pic>
          <p:nvPicPr>
            <p:cNvPr id="4137" name="Picture 41"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38" name="Picture 42" descr="AN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39" name="Oval 43"/>
          <p:cNvSpPr>
            <a:spLocks/>
          </p:cNvSpPr>
          <p:nvPr/>
        </p:nvSpPr>
        <p:spPr bwMode="auto">
          <a:xfrm rot="20700000">
            <a:off x="8262939" y="6172200"/>
            <a:ext cx="71437"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40" name="Oval 44"/>
          <p:cNvSpPr>
            <a:spLocks/>
          </p:cNvSpPr>
          <p:nvPr/>
        </p:nvSpPr>
        <p:spPr bwMode="auto">
          <a:xfrm>
            <a:off x="8255001" y="5227638"/>
            <a:ext cx="73025"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41" name="Rectangle 45"/>
          <p:cNvSpPr>
            <a:spLocks/>
          </p:cNvSpPr>
          <p:nvPr/>
        </p:nvSpPr>
        <p:spPr bwMode="auto">
          <a:xfrm>
            <a:off x="2062163" y="3860801"/>
            <a:ext cx="3600450" cy="203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2vs1</a:t>
            </a:r>
          </a:p>
          <a:p>
            <a:r>
              <a:rPr lang="it-IT" altLang="it-IT"/>
              <a:t>A and B plays 2:1, if Defender1 takes ball , quick pass to D2 who must score in the goal</a:t>
            </a:r>
          </a:p>
          <a:p>
            <a:r>
              <a:rPr lang="it-IT" altLang="it-IT"/>
              <a:t>A and B must play wide  and if they lose ball . Immediatlely cover the pass to D2</a:t>
            </a:r>
          </a:p>
        </p:txBody>
      </p:sp>
      <p:sp>
        <p:nvSpPr>
          <p:cNvPr id="4142" name="Rectangle 46"/>
          <p:cNvSpPr>
            <a:spLocks/>
          </p:cNvSpPr>
          <p:nvPr/>
        </p:nvSpPr>
        <p:spPr bwMode="auto">
          <a:xfrm>
            <a:off x="7678739" y="5948364"/>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4143" name="Rectangle 47"/>
          <p:cNvSpPr>
            <a:spLocks/>
          </p:cNvSpPr>
          <p:nvPr/>
        </p:nvSpPr>
        <p:spPr bwMode="auto">
          <a:xfrm>
            <a:off x="8470901" y="5803901"/>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4144" name="Rectangle 48"/>
          <p:cNvSpPr>
            <a:spLocks/>
          </p:cNvSpPr>
          <p:nvPr/>
        </p:nvSpPr>
        <p:spPr bwMode="auto">
          <a:xfrm>
            <a:off x="8255001" y="6092826"/>
            <a:ext cx="23660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D2</a:t>
            </a:r>
          </a:p>
        </p:txBody>
      </p:sp>
      <p:sp>
        <p:nvSpPr>
          <p:cNvPr id="4145" name="Rectangle 49"/>
          <p:cNvSpPr>
            <a:spLocks/>
          </p:cNvSpPr>
          <p:nvPr/>
        </p:nvSpPr>
        <p:spPr bwMode="auto">
          <a:xfrm>
            <a:off x="8255000" y="5156201"/>
            <a:ext cx="431800"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000"/>
              <a:t>D1</a:t>
            </a:r>
          </a:p>
        </p:txBody>
      </p:sp>
      <p:grpSp>
        <p:nvGrpSpPr>
          <p:cNvPr id="4146" name="Group 50"/>
          <p:cNvGrpSpPr>
            <a:grpSpLocks/>
          </p:cNvGrpSpPr>
          <p:nvPr/>
        </p:nvGrpSpPr>
        <p:grpSpPr bwMode="auto">
          <a:xfrm>
            <a:off x="1998664" y="6500815"/>
            <a:ext cx="695229" cy="200055"/>
            <a:chOff x="0" y="0"/>
            <a:chExt cx="695550" cy="200988"/>
          </a:xfrm>
        </p:grpSpPr>
        <p:sp>
          <p:nvSpPr>
            <p:cNvPr id="4147" name="Rectangle 51"/>
            <p:cNvSpPr>
              <a:spLocks/>
            </p:cNvSpPr>
            <p:nvPr/>
          </p:nvSpPr>
          <p:spPr bwMode="auto">
            <a:xfrm>
              <a:off x="174975" y="0"/>
              <a:ext cx="520575"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Luca Ga Gai</a:t>
              </a:r>
            </a:p>
          </p:txBody>
        </p:sp>
        <p:pic>
          <p:nvPicPr>
            <p:cNvPr id="4148" name="Picture 52"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338298395"/>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2976" y="260351"/>
            <a:ext cx="4391025" cy="309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2" name="Picture 2"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2976" y="3429001"/>
            <a:ext cx="4429125" cy="312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AutoShape 3"/>
          <p:cNvSpPr>
            <a:spLocks/>
          </p:cNvSpPr>
          <p:nvPr/>
        </p:nvSpPr>
        <p:spPr bwMode="auto">
          <a:xfrm>
            <a:off x="7535864" y="547689"/>
            <a:ext cx="1095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24" name="AutoShape 4"/>
          <p:cNvSpPr>
            <a:spLocks/>
          </p:cNvSpPr>
          <p:nvPr/>
        </p:nvSpPr>
        <p:spPr bwMode="auto">
          <a:xfrm>
            <a:off x="7535864" y="979489"/>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25" name="AutoShape 5"/>
          <p:cNvSpPr>
            <a:spLocks/>
          </p:cNvSpPr>
          <p:nvPr/>
        </p:nvSpPr>
        <p:spPr bwMode="auto">
          <a:xfrm>
            <a:off x="7535864" y="1195389"/>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26" name="AutoShape 6"/>
          <p:cNvSpPr>
            <a:spLocks/>
          </p:cNvSpPr>
          <p:nvPr/>
        </p:nvSpPr>
        <p:spPr bwMode="auto">
          <a:xfrm>
            <a:off x="7535864" y="1411289"/>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27" name="AutoShape 7"/>
          <p:cNvSpPr>
            <a:spLocks/>
          </p:cNvSpPr>
          <p:nvPr/>
        </p:nvSpPr>
        <p:spPr bwMode="auto">
          <a:xfrm>
            <a:off x="7535864" y="1628775"/>
            <a:ext cx="1095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28" name="AutoShape 8"/>
          <p:cNvSpPr>
            <a:spLocks/>
          </p:cNvSpPr>
          <p:nvPr/>
        </p:nvSpPr>
        <p:spPr bwMode="auto">
          <a:xfrm>
            <a:off x="7535864" y="763589"/>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29" name="AutoShape 9"/>
          <p:cNvSpPr>
            <a:spLocks/>
          </p:cNvSpPr>
          <p:nvPr/>
        </p:nvSpPr>
        <p:spPr bwMode="auto">
          <a:xfrm>
            <a:off x="8759825" y="547689"/>
            <a:ext cx="1095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30" name="AutoShape 10"/>
          <p:cNvSpPr>
            <a:spLocks/>
          </p:cNvSpPr>
          <p:nvPr/>
        </p:nvSpPr>
        <p:spPr bwMode="auto">
          <a:xfrm>
            <a:off x="8759825" y="763589"/>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31" name="AutoShape 11"/>
          <p:cNvSpPr>
            <a:spLocks/>
          </p:cNvSpPr>
          <p:nvPr/>
        </p:nvSpPr>
        <p:spPr bwMode="auto">
          <a:xfrm>
            <a:off x="8759825" y="979489"/>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32" name="AutoShape 12"/>
          <p:cNvSpPr>
            <a:spLocks/>
          </p:cNvSpPr>
          <p:nvPr/>
        </p:nvSpPr>
        <p:spPr bwMode="auto">
          <a:xfrm>
            <a:off x="8759825" y="1195389"/>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33" name="AutoShape 13"/>
          <p:cNvSpPr>
            <a:spLocks/>
          </p:cNvSpPr>
          <p:nvPr/>
        </p:nvSpPr>
        <p:spPr bwMode="auto">
          <a:xfrm>
            <a:off x="8759825" y="1411289"/>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34" name="AutoShape 14"/>
          <p:cNvSpPr>
            <a:spLocks/>
          </p:cNvSpPr>
          <p:nvPr/>
        </p:nvSpPr>
        <p:spPr bwMode="auto">
          <a:xfrm>
            <a:off x="8759825" y="1628775"/>
            <a:ext cx="1095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grpSp>
        <p:nvGrpSpPr>
          <p:cNvPr id="5135" name="Group 15"/>
          <p:cNvGrpSpPr>
            <a:grpSpLocks/>
          </p:cNvGrpSpPr>
          <p:nvPr/>
        </p:nvGrpSpPr>
        <p:grpSpPr bwMode="auto">
          <a:xfrm>
            <a:off x="8183564" y="1401764"/>
            <a:ext cx="46037" cy="46037"/>
            <a:chOff x="0" y="0"/>
            <a:chExt cx="45719" cy="45719"/>
          </a:xfrm>
        </p:grpSpPr>
        <p:pic>
          <p:nvPicPr>
            <p:cNvPr id="5136" name="Picture 16"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37" name="Picture 17" descr="AN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38" name="Oval 18"/>
          <p:cNvSpPr>
            <a:spLocks/>
          </p:cNvSpPr>
          <p:nvPr/>
        </p:nvSpPr>
        <p:spPr bwMode="auto">
          <a:xfrm>
            <a:off x="8039101" y="1484313"/>
            <a:ext cx="73025"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39" name="Oval 19"/>
          <p:cNvSpPr>
            <a:spLocks/>
          </p:cNvSpPr>
          <p:nvPr/>
        </p:nvSpPr>
        <p:spPr bwMode="auto">
          <a:xfrm>
            <a:off x="7823200" y="979488"/>
            <a:ext cx="71438"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40" name="Oval 20"/>
          <p:cNvSpPr>
            <a:spLocks/>
          </p:cNvSpPr>
          <p:nvPr/>
        </p:nvSpPr>
        <p:spPr bwMode="auto">
          <a:xfrm>
            <a:off x="8543925" y="1339850"/>
            <a:ext cx="71438" cy="63500"/>
          </a:xfrm>
          <a:prstGeom prst="ellipse">
            <a:avLst/>
          </a:prstGeom>
          <a:solidFill>
            <a:srgbClr val="FFFF0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latin typeface="Helvetica Light" charset="0"/>
              <a:ea typeface="Helvetica Light" charset="0"/>
              <a:cs typeface="Helvetica Light" charset="0"/>
              <a:sym typeface="Helvetica Light" charset="0"/>
            </a:endParaRPr>
          </a:p>
        </p:txBody>
      </p:sp>
      <p:sp>
        <p:nvSpPr>
          <p:cNvPr id="5141" name="Oval 21"/>
          <p:cNvSpPr>
            <a:spLocks/>
          </p:cNvSpPr>
          <p:nvPr/>
        </p:nvSpPr>
        <p:spPr bwMode="auto">
          <a:xfrm>
            <a:off x="8399464" y="1052513"/>
            <a:ext cx="71437" cy="63500"/>
          </a:xfrm>
          <a:prstGeom prst="ellipse">
            <a:avLst/>
          </a:prstGeom>
          <a:solidFill>
            <a:srgbClr val="00B05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42" name="Oval 22"/>
          <p:cNvSpPr>
            <a:spLocks/>
          </p:cNvSpPr>
          <p:nvPr/>
        </p:nvSpPr>
        <p:spPr bwMode="auto">
          <a:xfrm>
            <a:off x="8039101" y="1123950"/>
            <a:ext cx="73025" cy="63500"/>
          </a:xfrm>
          <a:prstGeom prst="ellipse">
            <a:avLst/>
          </a:prstGeom>
          <a:solidFill>
            <a:srgbClr val="00B05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43" name="Rectangle 23"/>
          <p:cNvSpPr>
            <a:spLocks/>
          </p:cNvSpPr>
          <p:nvPr/>
        </p:nvSpPr>
        <p:spPr bwMode="auto">
          <a:xfrm>
            <a:off x="8039101" y="1771651"/>
            <a:ext cx="360363" cy="144463"/>
          </a:xfrm>
          <a:prstGeom prst="rect">
            <a:avLst/>
          </a:prstGeom>
          <a:solidFill>
            <a:srgbClr val="FFFFFF"/>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5144" name="Rectangle 24"/>
          <p:cNvSpPr>
            <a:spLocks/>
          </p:cNvSpPr>
          <p:nvPr/>
        </p:nvSpPr>
        <p:spPr bwMode="auto">
          <a:xfrm>
            <a:off x="2135189" y="547688"/>
            <a:ext cx="3887787" cy="2308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3 vs 2</a:t>
            </a:r>
          </a:p>
          <a:p>
            <a:r>
              <a:rPr lang="it-IT" altLang="it-IT"/>
              <a:t>The fifth player (yellow) plays with the team in ball possession. He is never defending, always attacking . </a:t>
            </a:r>
          </a:p>
          <a:p>
            <a:endParaRPr lang="it-IT" altLang="it-IT"/>
          </a:p>
          <a:p>
            <a:r>
              <a:rPr lang="it-IT" altLang="it-IT"/>
              <a:t>2 goals</a:t>
            </a:r>
          </a:p>
          <a:p>
            <a:r>
              <a:rPr lang="it-IT" altLang="it-IT"/>
              <a:t>It call be also without goals: 1 point when you make 4 consecutive passes</a:t>
            </a:r>
          </a:p>
        </p:txBody>
      </p:sp>
      <p:sp>
        <p:nvSpPr>
          <p:cNvPr id="5145" name="AutoShape 25"/>
          <p:cNvSpPr>
            <a:spLocks/>
          </p:cNvSpPr>
          <p:nvPr/>
        </p:nvSpPr>
        <p:spPr bwMode="auto">
          <a:xfrm>
            <a:off x="7607300" y="3787776"/>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46" name="AutoShape 26"/>
          <p:cNvSpPr>
            <a:spLocks/>
          </p:cNvSpPr>
          <p:nvPr/>
        </p:nvSpPr>
        <p:spPr bwMode="auto">
          <a:xfrm>
            <a:off x="7607300" y="4219576"/>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47" name="AutoShape 27"/>
          <p:cNvSpPr>
            <a:spLocks/>
          </p:cNvSpPr>
          <p:nvPr/>
        </p:nvSpPr>
        <p:spPr bwMode="auto">
          <a:xfrm>
            <a:off x="7607300" y="4437064"/>
            <a:ext cx="1095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48" name="AutoShape 28"/>
          <p:cNvSpPr>
            <a:spLocks/>
          </p:cNvSpPr>
          <p:nvPr/>
        </p:nvSpPr>
        <p:spPr bwMode="auto">
          <a:xfrm>
            <a:off x="7607300" y="4652964"/>
            <a:ext cx="1095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49" name="AutoShape 29"/>
          <p:cNvSpPr>
            <a:spLocks/>
          </p:cNvSpPr>
          <p:nvPr/>
        </p:nvSpPr>
        <p:spPr bwMode="auto">
          <a:xfrm>
            <a:off x="7607300" y="4868864"/>
            <a:ext cx="1095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50" name="AutoShape 30"/>
          <p:cNvSpPr>
            <a:spLocks/>
          </p:cNvSpPr>
          <p:nvPr/>
        </p:nvSpPr>
        <p:spPr bwMode="auto">
          <a:xfrm>
            <a:off x="7607300" y="4003676"/>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51" name="AutoShape 31"/>
          <p:cNvSpPr>
            <a:spLocks/>
          </p:cNvSpPr>
          <p:nvPr/>
        </p:nvSpPr>
        <p:spPr bwMode="auto">
          <a:xfrm>
            <a:off x="8831264" y="3787776"/>
            <a:ext cx="1111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52" name="AutoShape 32"/>
          <p:cNvSpPr>
            <a:spLocks/>
          </p:cNvSpPr>
          <p:nvPr/>
        </p:nvSpPr>
        <p:spPr bwMode="auto">
          <a:xfrm>
            <a:off x="8831264" y="4003676"/>
            <a:ext cx="1111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53" name="AutoShape 33"/>
          <p:cNvSpPr>
            <a:spLocks/>
          </p:cNvSpPr>
          <p:nvPr/>
        </p:nvSpPr>
        <p:spPr bwMode="auto">
          <a:xfrm>
            <a:off x="8831264" y="4219576"/>
            <a:ext cx="1111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54" name="AutoShape 34"/>
          <p:cNvSpPr>
            <a:spLocks/>
          </p:cNvSpPr>
          <p:nvPr/>
        </p:nvSpPr>
        <p:spPr bwMode="auto">
          <a:xfrm>
            <a:off x="8831264" y="4437064"/>
            <a:ext cx="1111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55" name="AutoShape 35"/>
          <p:cNvSpPr>
            <a:spLocks/>
          </p:cNvSpPr>
          <p:nvPr/>
        </p:nvSpPr>
        <p:spPr bwMode="auto">
          <a:xfrm>
            <a:off x="8831264" y="4652964"/>
            <a:ext cx="1111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56" name="AutoShape 36"/>
          <p:cNvSpPr>
            <a:spLocks/>
          </p:cNvSpPr>
          <p:nvPr/>
        </p:nvSpPr>
        <p:spPr bwMode="auto">
          <a:xfrm>
            <a:off x="8831264" y="4868864"/>
            <a:ext cx="1111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grpSp>
        <p:nvGrpSpPr>
          <p:cNvPr id="5157" name="Group 37"/>
          <p:cNvGrpSpPr>
            <a:grpSpLocks/>
          </p:cNvGrpSpPr>
          <p:nvPr/>
        </p:nvGrpSpPr>
        <p:grpSpPr bwMode="auto">
          <a:xfrm>
            <a:off x="8255000" y="4641850"/>
            <a:ext cx="46038" cy="46038"/>
            <a:chOff x="0" y="0"/>
            <a:chExt cx="45719" cy="45719"/>
          </a:xfrm>
        </p:grpSpPr>
        <p:pic>
          <p:nvPicPr>
            <p:cNvPr id="5158" name="Picture 38"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9" name="Picture 39" descr="AN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60" name="Oval 40"/>
          <p:cNvSpPr>
            <a:spLocks/>
          </p:cNvSpPr>
          <p:nvPr/>
        </p:nvSpPr>
        <p:spPr bwMode="auto">
          <a:xfrm>
            <a:off x="8255001" y="4940300"/>
            <a:ext cx="73025" cy="63500"/>
          </a:xfrm>
          <a:prstGeom prst="ellipse">
            <a:avLst/>
          </a:prstGeom>
          <a:solidFill>
            <a:srgbClr val="FFFF0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61" name="Oval 41"/>
          <p:cNvSpPr>
            <a:spLocks/>
          </p:cNvSpPr>
          <p:nvPr/>
        </p:nvSpPr>
        <p:spPr bwMode="auto">
          <a:xfrm>
            <a:off x="7894639" y="4219575"/>
            <a:ext cx="73025"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62" name="Oval 42"/>
          <p:cNvSpPr>
            <a:spLocks/>
          </p:cNvSpPr>
          <p:nvPr/>
        </p:nvSpPr>
        <p:spPr bwMode="auto">
          <a:xfrm>
            <a:off x="8615364" y="4579938"/>
            <a:ext cx="71437" cy="63500"/>
          </a:xfrm>
          <a:prstGeom prst="ellipse">
            <a:avLst/>
          </a:prstGeom>
          <a:solidFill>
            <a:srgbClr val="00B05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latin typeface="Helvetica Light" charset="0"/>
              <a:ea typeface="Helvetica Light" charset="0"/>
              <a:cs typeface="Helvetica Light" charset="0"/>
              <a:sym typeface="Helvetica Light" charset="0"/>
            </a:endParaRPr>
          </a:p>
        </p:txBody>
      </p:sp>
      <p:sp>
        <p:nvSpPr>
          <p:cNvPr id="5163" name="Oval 43"/>
          <p:cNvSpPr>
            <a:spLocks/>
          </p:cNvSpPr>
          <p:nvPr/>
        </p:nvSpPr>
        <p:spPr bwMode="auto">
          <a:xfrm>
            <a:off x="8470901" y="4292600"/>
            <a:ext cx="73025" cy="63500"/>
          </a:xfrm>
          <a:prstGeom prst="ellipse">
            <a:avLst/>
          </a:prstGeom>
          <a:solidFill>
            <a:srgbClr val="00B05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64" name="Oval 44"/>
          <p:cNvSpPr>
            <a:spLocks/>
          </p:cNvSpPr>
          <p:nvPr/>
        </p:nvSpPr>
        <p:spPr bwMode="auto">
          <a:xfrm>
            <a:off x="8112125" y="4364038"/>
            <a:ext cx="71438" cy="63500"/>
          </a:xfrm>
          <a:prstGeom prst="ellipse">
            <a:avLst/>
          </a:prstGeom>
          <a:solidFill>
            <a:srgbClr val="00B05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65" name="Rectangle 45"/>
          <p:cNvSpPr>
            <a:spLocks/>
          </p:cNvSpPr>
          <p:nvPr/>
        </p:nvSpPr>
        <p:spPr bwMode="auto">
          <a:xfrm>
            <a:off x="8112126" y="5011738"/>
            <a:ext cx="358775" cy="144462"/>
          </a:xfrm>
          <a:prstGeom prst="rect">
            <a:avLst/>
          </a:prstGeom>
          <a:solidFill>
            <a:srgbClr val="FFFFFF"/>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5166" name="Oval 46"/>
          <p:cNvSpPr>
            <a:spLocks/>
          </p:cNvSpPr>
          <p:nvPr/>
        </p:nvSpPr>
        <p:spPr bwMode="auto">
          <a:xfrm>
            <a:off x="8543925" y="4003675"/>
            <a:ext cx="71438"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67" name="Oval 47"/>
          <p:cNvSpPr>
            <a:spLocks/>
          </p:cNvSpPr>
          <p:nvPr/>
        </p:nvSpPr>
        <p:spPr bwMode="auto">
          <a:xfrm>
            <a:off x="8183564" y="4724400"/>
            <a:ext cx="71437"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68" name="Oval 48"/>
          <p:cNvSpPr>
            <a:spLocks/>
          </p:cNvSpPr>
          <p:nvPr/>
        </p:nvSpPr>
        <p:spPr bwMode="auto">
          <a:xfrm>
            <a:off x="8183564" y="3571875"/>
            <a:ext cx="71437" cy="63500"/>
          </a:xfrm>
          <a:prstGeom prst="ellipse">
            <a:avLst/>
          </a:prstGeom>
          <a:solidFill>
            <a:srgbClr val="FFFF0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69" name="Rectangle 49"/>
          <p:cNvSpPr>
            <a:spLocks/>
          </p:cNvSpPr>
          <p:nvPr/>
        </p:nvSpPr>
        <p:spPr bwMode="auto">
          <a:xfrm>
            <a:off x="2135189" y="3644900"/>
            <a:ext cx="3671887"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3vs3 (+2 GK)</a:t>
            </a:r>
          </a:p>
          <a:p>
            <a:r>
              <a:rPr lang="it-IT" altLang="it-IT"/>
              <a:t>High intensity possession. quick pass, quick shot on goal. </a:t>
            </a:r>
          </a:p>
        </p:txBody>
      </p:sp>
      <p:grpSp>
        <p:nvGrpSpPr>
          <p:cNvPr id="5170" name="Group 50"/>
          <p:cNvGrpSpPr>
            <a:grpSpLocks/>
          </p:cNvGrpSpPr>
          <p:nvPr/>
        </p:nvGrpSpPr>
        <p:grpSpPr bwMode="auto">
          <a:xfrm>
            <a:off x="1998664" y="6500815"/>
            <a:ext cx="695229" cy="200055"/>
            <a:chOff x="0" y="0"/>
            <a:chExt cx="695550" cy="200988"/>
          </a:xfrm>
        </p:grpSpPr>
        <p:sp>
          <p:nvSpPr>
            <p:cNvPr id="5171" name="Rectangle 51"/>
            <p:cNvSpPr>
              <a:spLocks/>
            </p:cNvSpPr>
            <p:nvPr/>
          </p:nvSpPr>
          <p:spPr bwMode="auto">
            <a:xfrm>
              <a:off x="174975" y="0"/>
              <a:ext cx="520575"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Luca Ga Gai</a:t>
              </a:r>
            </a:p>
          </p:txBody>
        </p:sp>
        <p:pic>
          <p:nvPicPr>
            <p:cNvPr id="5172" name="Picture 52"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39191115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6146" name="Group 2"/>
          <p:cNvGrpSpPr>
            <a:grpSpLocks/>
          </p:cNvGrpSpPr>
          <p:nvPr/>
        </p:nvGrpSpPr>
        <p:grpSpPr bwMode="auto">
          <a:xfrm>
            <a:off x="7820025" y="3721100"/>
            <a:ext cx="89694" cy="99219"/>
            <a:chOff x="0" y="-2"/>
            <a:chExt cx="180006" cy="197479"/>
          </a:xfrm>
        </p:grpSpPr>
        <p:pic>
          <p:nvPicPr>
            <p:cNvPr id="6147" name="Picture 3"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8" name="Picture 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149" name="AutoShape 5"/>
          <p:cNvSpPr>
            <a:spLocks/>
          </p:cNvSpPr>
          <p:nvPr/>
        </p:nvSpPr>
        <p:spPr bwMode="auto">
          <a:xfrm>
            <a:off x="9776619" y="15279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6150" name="Group 6"/>
          <p:cNvGrpSpPr>
            <a:grpSpLocks/>
          </p:cNvGrpSpPr>
          <p:nvPr/>
        </p:nvGrpSpPr>
        <p:grpSpPr bwMode="auto">
          <a:xfrm>
            <a:off x="7794625" y="3790623"/>
            <a:ext cx="225425" cy="297517"/>
            <a:chOff x="-1" y="-5417"/>
            <a:chExt cx="450006" cy="595035"/>
          </a:xfrm>
        </p:grpSpPr>
        <p:sp>
          <p:nvSpPr>
            <p:cNvPr id="6151" name="Oval 7"/>
            <p:cNvSpPr>
              <a:spLocks/>
            </p:cNvSpPr>
            <p:nvPr/>
          </p:nvSpPr>
          <p:spPr bwMode="auto">
            <a:xfrm>
              <a:off x="-1" y="67099"/>
              <a:ext cx="450006" cy="45000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6152" name="Rectangle 8"/>
            <p:cNvSpPr>
              <a:spLocks/>
            </p:cNvSpPr>
            <p:nvPr/>
          </p:nvSpPr>
          <p:spPr bwMode="auto">
            <a:xfrm>
              <a:off x="65899" y="-5417"/>
              <a:ext cx="318201"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A</a:t>
              </a:r>
            </a:p>
          </p:txBody>
        </p:sp>
      </p:grpSp>
      <p:sp>
        <p:nvSpPr>
          <p:cNvPr id="6153" name="AutoShape 9"/>
          <p:cNvSpPr>
            <a:spLocks/>
          </p:cNvSpPr>
          <p:nvPr/>
        </p:nvSpPr>
        <p:spPr bwMode="auto">
          <a:xfrm>
            <a:off x="9054307" y="15089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6154" name="Group 10"/>
          <p:cNvGrpSpPr>
            <a:grpSpLocks/>
          </p:cNvGrpSpPr>
          <p:nvPr/>
        </p:nvGrpSpPr>
        <p:grpSpPr bwMode="auto">
          <a:xfrm>
            <a:off x="2880519" y="196850"/>
            <a:ext cx="1620044" cy="646113"/>
            <a:chOff x="-2" y="0"/>
            <a:chExt cx="3240007" cy="1292021"/>
          </a:xfrm>
        </p:grpSpPr>
        <p:sp>
          <p:nvSpPr>
            <p:cNvPr id="6155" name="Rectangle 11"/>
            <p:cNvSpPr>
              <a:spLocks/>
            </p:cNvSpPr>
            <p:nvPr/>
          </p:nvSpPr>
          <p:spPr bwMode="auto">
            <a:xfrm>
              <a:off x="-2" y="0"/>
              <a:ext cx="3240007" cy="1292021"/>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900">
                <a:solidFill>
                  <a:srgbClr val="FFFFFF"/>
                </a:solidFill>
                <a:latin typeface="Calibri" charset="0"/>
                <a:ea typeface="Calibri" charset="0"/>
                <a:cs typeface="Calibri" charset="0"/>
                <a:sym typeface="Calibri" charset="0"/>
              </a:endParaRPr>
            </a:p>
          </p:txBody>
        </p:sp>
        <p:sp>
          <p:nvSpPr>
            <p:cNvPr id="6156" name="Rectangle 12"/>
            <p:cNvSpPr>
              <a:spLocks/>
            </p:cNvSpPr>
            <p:nvPr/>
          </p:nvSpPr>
          <p:spPr bwMode="auto">
            <a:xfrm>
              <a:off x="305910" y="369055"/>
              <a:ext cx="2628180" cy="553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nchor="ctr">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r>
                <a:rPr lang="it-IT" altLang="it-IT" sz="1500" b="1" i="1">
                  <a:latin typeface="Calibri" charset="0"/>
                  <a:ea typeface="Calibri" charset="0"/>
                  <a:cs typeface="Calibri" charset="0"/>
                  <a:sym typeface="Calibri" charset="0"/>
                </a:rPr>
                <a:t>Technique</a:t>
              </a:r>
            </a:p>
          </p:txBody>
        </p:sp>
      </p:grpSp>
      <p:sp>
        <p:nvSpPr>
          <p:cNvPr id="6157" name="AutoShape 13"/>
          <p:cNvSpPr>
            <a:spLocks/>
          </p:cNvSpPr>
          <p:nvPr/>
        </p:nvSpPr>
        <p:spPr bwMode="auto">
          <a:xfrm>
            <a:off x="9040813" y="21185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6158" name="AutoShape 14"/>
          <p:cNvSpPr>
            <a:spLocks/>
          </p:cNvSpPr>
          <p:nvPr/>
        </p:nvSpPr>
        <p:spPr bwMode="auto">
          <a:xfrm>
            <a:off x="8374857" y="21185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6159" name="AutoShape 15"/>
          <p:cNvSpPr>
            <a:spLocks/>
          </p:cNvSpPr>
          <p:nvPr/>
        </p:nvSpPr>
        <p:spPr bwMode="auto">
          <a:xfrm>
            <a:off x="8320882" y="275272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6160" name="AutoShape 16"/>
          <p:cNvSpPr>
            <a:spLocks/>
          </p:cNvSpPr>
          <p:nvPr/>
        </p:nvSpPr>
        <p:spPr bwMode="auto">
          <a:xfrm>
            <a:off x="7702550" y="275272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6161" name="Group 17"/>
          <p:cNvGrpSpPr>
            <a:grpSpLocks/>
          </p:cNvGrpSpPr>
          <p:nvPr/>
        </p:nvGrpSpPr>
        <p:grpSpPr bwMode="auto">
          <a:xfrm>
            <a:off x="9040813" y="1736398"/>
            <a:ext cx="224632" cy="297517"/>
            <a:chOff x="-1" y="-5417"/>
            <a:chExt cx="450006" cy="595035"/>
          </a:xfrm>
        </p:grpSpPr>
        <p:sp>
          <p:nvSpPr>
            <p:cNvPr id="6162" name="Oval 18"/>
            <p:cNvSpPr>
              <a:spLocks/>
            </p:cNvSpPr>
            <p:nvPr/>
          </p:nvSpPr>
          <p:spPr bwMode="auto">
            <a:xfrm>
              <a:off x="-1" y="67099"/>
              <a:ext cx="450006" cy="45000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6163" name="Rectangle 19"/>
            <p:cNvSpPr>
              <a:spLocks/>
            </p:cNvSpPr>
            <p:nvPr/>
          </p:nvSpPr>
          <p:spPr bwMode="auto">
            <a:xfrm>
              <a:off x="65900" y="-5417"/>
              <a:ext cx="318203"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D</a:t>
              </a:r>
            </a:p>
          </p:txBody>
        </p:sp>
      </p:grpSp>
      <p:grpSp>
        <p:nvGrpSpPr>
          <p:cNvPr id="6164" name="Group 20"/>
          <p:cNvGrpSpPr>
            <a:grpSpLocks/>
          </p:cNvGrpSpPr>
          <p:nvPr/>
        </p:nvGrpSpPr>
        <p:grpSpPr bwMode="auto">
          <a:xfrm>
            <a:off x="8374857" y="2280911"/>
            <a:ext cx="224631" cy="297517"/>
            <a:chOff x="-1" y="-5417"/>
            <a:chExt cx="450006" cy="595035"/>
          </a:xfrm>
        </p:grpSpPr>
        <p:sp>
          <p:nvSpPr>
            <p:cNvPr id="6165" name="Oval 21"/>
            <p:cNvSpPr>
              <a:spLocks/>
            </p:cNvSpPr>
            <p:nvPr/>
          </p:nvSpPr>
          <p:spPr bwMode="auto">
            <a:xfrm>
              <a:off x="-1" y="67099"/>
              <a:ext cx="450006" cy="45000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6166" name="Rectangle 22"/>
            <p:cNvSpPr>
              <a:spLocks/>
            </p:cNvSpPr>
            <p:nvPr/>
          </p:nvSpPr>
          <p:spPr bwMode="auto">
            <a:xfrm>
              <a:off x="65900" y="-5417"/>
              <a:ext cx="318202"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C</a:t>
              </a:r>
            </a:p>
          </p:txBody>
        </p:sp>
      </p:grpSp>
      <p:grpSp>
        <p:nvGrpSpPr>
          <p:cNvPr id="6167" name="Group 23"/>
          <p:cNvGrpSpPr>
            <a:grpSpLocks/>
          </p:cNvGrpSpPr>
          <p:nvPr/>
        </p:nvGrpSpPr>
        <p:grpSpPr bwMode="auto">
          <a:xfrm>
            <a:off x="7639844" y="2915911"/>
            <a:ext cx="225425" cy="297517"/>
            <a:chOff x="-1" y="-5417"/>
            <a:chExt cx="450006" cy="595035"/>
          </a:xfrm>
        </p:grpSpPr>
        <p:sp>
          <p:nvSpPr>
            <p:cNvPr id="6168" name="Oval 24"/>
            <p:cNvSpPr>
              <a:spLocks/>
            </p:cNvSpPr>
            <p:nvPr/>
          </p:nvSpPr>
          <p:spPr bwMode="auto">
            <a:xfrm>
              <a:off x="-1" y="67099"/>
              <a:ext cx="450006" cy="45000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6169" name="Rectangle 25"/>
            <p:cNvSpPr>
              <a:spLocks/>
            </p:cNvSpPr>
            <p:nvPr/>
          </p:nvSpPr>
          <p:spPr bwMode="auto">
            <a:xfrm>
              <a:off x="65899" y="-5417"/>
              <a:ext cx="318201"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B</a:t>
              </a:r>
            </a:p>
          </p:txBody>
        </p:sp>
      </p:grpSp>
      <p:sp>
        <p:nvSpPr>
          <p:cNvPr id="6170" name="AutoShape 26"/>
          <p:cNvSpPr>
            <a:spLocks/>
          </p:cNvSpPr>
          <p:nvPr/>
        </p:nvSpPr>
        <p:spPr bwMode="auto">
          <a:xfrm>
            <a:off x="7794625" y="40513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6171" name="Group 27"/>
          <p:cNvGrpSpPr>
            <a:grpSpLocks/>
          </p:cNvGrpSpPr>
          <p:nvPr/>
        </p:nvGrpSpPr>
        <p:grpSpPr bwMode="auto">
          <a:xfrm>
            <a:off x="7945438" y="4503738"/>
            <a:ext cx="89694" cy="98425"/>
            <a:chOff x="0" y="-2"/>
            <a:chExt cx="180006" cy="197479"/>
          </a:xfrm>
        </p:grpSpPr>
        <p:pic>
          <p:nvPicPr>
            <p:cNvPr id="6172" name="Picture 28"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73" name="Picture 29"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174" name="Group 30"/>
          <p:cNvGrpSpPr>
            <a:grpSpLocks/>
          </p:cNvGrpSpPr>
          <p:nvPr/>
        </p:nvGrpSpPr>
        <p:grpSpPr bwMode="auto">
          <a:xfrm>
            <a:off x="7972425" y="4295775"/>
            <a:ext cx="89694" cy="98425"/>
            <a:chOff x="0" y="-2"/>
            <a:chExt cx="180006" cy="197479"/>
          </a:xfrm>
        </p:grpSpPr>
        <p:pic>
          <p:nvPicPr>
            <p:cNvPr id="6175" name="Picture 31"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76" name="Picture 32"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177" name="Group 33"/>
          <p:cNvGrpSpPr>
            <a:grpSpLocks/>
          </p:cNvGrpSpPr>
          <p:nvPr/>
        </p:nvGrpSpPr>
        <p:grpSpPr bwMode="auto">
          <a:xfrm>
            <a:off x="7820025" y="4394200"/>
            <a:ext cx="89694" cy="99219"/>
            <a:chOff x="0" y="-2"/>
            <a:chExt cx="180006" cy="197479"/>
          </a:xfrm>
        </p:grpSpPr>
        <p:pic>
          <p:nvPicPr>
            <p:cNvPr id="6178" name="Picture 34"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79" name="Picture 35"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180" name="Oval 36"/>
          <p:cNvSpPr>
            <a:spLocks/>
          </p:cNvSpPr>
          <p:nvPr/>
        </p:nvSpPr>
        <p:spPr bwMode="auto">
          <a:xfrm>
            <a:off x="8096250" y="4321969"/>
            <a:ext cx="224632"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6181" name="Oval 37"/>
          <p:cNvSpPr>
            <a:spLocks/>
          </p:cNvSpPr>
          <p:nvPr/>
        </p:nvSpPr>
        <p:spPr bwMode="auto">
          <a:xfrm>
            <a:off x="8096250" y="4602163"/>
            <a:ext cx="224632"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6182" name="Line 38"/>
          <p:cNvSpPr>
            <a:spLocks noChangeShapeType="1"/>
          </p:cNvSpPr>
          <p:nvPr/>
        </p:nvSpPr>
        <p:spPr bwMode="auto">
          <a:xfrm flipV="1">
            <a:off x="7794625" y="3185319"/>
            <a:ext cx="0" cy="565944"/>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83" name="AutoShape 39"/>
          <p:cNvSpPr>
            <a:spLocks/>
          </p:cNvSpPr>
          <p:nvPr/>
        </p:nvSpPr>
        <p:spPr bwMode="auto">
          <a:xfrm>
            <a:off x="7874000" y="2937669"/>
            <a:ext cx="736600" cy="313531"/>
          </a:xfrm>
          <a:custGeom>
            <a:avLst/>
            <a:gdLst>
              <a:gd name="T0" fmla="*/ 10666 w 21332"/>
              <a:gd name="T1" fmla="+- 0 11017 435"/>
              <a:gd name="T2" fmla="*/ 11017 h 21165"/>
              <a:gd name="T3" fmla="*/ 10666 w 21332"/>
              <a:gd name="T4" fmla="+- 0 11017 435"/>
              <a:gd name="T5" fmla="*/ 11017 h 21165"/>
              <a:gd name="T6" fmla="*/ 10666 w 21332"/>
              <a:gd name="T7" fmla="+- 0 11017 435"/>
              <a:gd name="T8" fmla="*/ 11017 h 21165"/>
              <a:gd name="T9" fmla="*/ 10666 w 21332"/>
              <a:gd name="T10" fmla="+- 0 11017 435"/>
              <a:gd name="T11" fmla="*/ 11017 h 21165"/>
            </a:gdLst>
            <a:ahLst/>
            <a:cxnLst>
              <a:cxn ang="0">
                <a:pos x="T0" y="T2"/>
              </a:cxn>
              <a:cxn ang="0">
                <a:pos x="T3" y="T5"/>
              </a:cxn>
              <a:cxn ang="0">
                <a:pos x="T6" y="T8"/>
              </a:cxn>
              <a:cxn ang="0">
                <a:pos x="T9" y="T11"/>
              </a:cxn>
            </a:cxnLst>
            <a:rect l="0" t="0" r="r" b="b"/>
            <a:pathLst>
              <a:path w="21332" h="21165">
                <a:moveTo>
                  <a:pt x="0" y="16462"/>
                </a:moveTo>
                <a:cubicBezTo>
                  <a:pt x="613" y="15678"/>
                  <a:pt x="1182" y="14320"/>
                  <a:pt x="1839" y="14110"/>
                </a:cubicBezTo>
                <a:cubicBezTo>
                  <a:pt x="4155" y="13370"/>
                  <a:pt x="3709" y="17671"/>
                  <a:pt x="5884" y="19989"/>
                </a:cubicBezTo>
                <a:lnTo>
                  <a:pt x="6988" y="21165"/>
                </a:lnTo>
                <a:cubicBezTo>
                  <a:pt x="7355" y="20773"/>
                  <a:pt x="7788" y="20763"/>
                  <a:pt x="8091" y="19989"/>
                </a:cubicBezTo>
                <a:cubicBezTo>
                  <a:pt x="8436" y="19106"/>
                  <a:pt x="8452" y="17211"/>
                  <a:pt x="8827" y="16462"/>
                </a:cubicBezTo>
                <a:cubicBezTo>
                  <a:pt x="9484" y="15148"/>
                  <a:pt x="11033" y="14110"/>
                  <a:pt x="11033" y="14110"/>
                </a:cubicBezTo>
                <a:cubicBezTo>
                  <a:pt x="11982" y="14543"/>
                  <a:pt x="13684" y="14820"/>
                  <a:pt x="14711" y="16462"/>
                </a:cubicBezTo>
                <a:cubicBezTo>
                  <a:pt x="15106" y="17094"/>
                  <a:pt x="15447" y="18029"/>
                  <a:pt x="15814" y="18813"/>
                </a:cubicBezTo>
                <a:cubicBezTo>
                  <a:pt x="16427" y="18421"/>
                  <a:pt x="17110" y="18629"/>
                  <a:pt x="17653" y="17637"/>
                </a:cubicBezTo>
                <a:cubicBezTo>
                  <a:pt x="18037" y="16936"/>
                  <a:pt x="18076" y="15109"/>
                  <a:pt x="18389" y="14110"/>
                </a:cubicBezTo>
                <a:cubicBezTo>
                  <a:pt x="18701" y="13111"/>
                  <a:pt x="19124" y="12542"/>
                  <a:pt x="19492" y="11758"/>
                </a:cubicBezTo>
                <a:cubicBezTo>
                  <a:pt x="21600" y="1649"/>
                  <a:pt x="19073" y="14440"/>
                  <a:pt x="20595" y="4703"/>
                </a:cubicBezTo>
                <a:cubicBezTo>
                  <a:pt x="21399" y="-435"/>
                  <a:pt x="21331" y="2945"/>
                  <a:pt x="21331" y="0"/>
                </a:cubicBezTo>
              </a:path>
            </a:pathLst>
          </a:custGeom>
          <a:solidFill>
            <a:srgbClr val="FFFFFF"/>
          </a:solidFill>
          <a:ln w="38100" cap="flat" cmpd="sng">
            <a:solidFill>
              <a:srgbClr val="000000"/>
            </a:solidFill>
            <a:prstDash val="dashDot"/>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6184" name="Line 40"/>
          <p:cNvSpPr>
            <a:spLocks noChangeShapeType="1"/>
          </p:cNvSpPr>
          <p:nvPr/>
        </p:nvSpPr>
        <p:spPr bwMode="auto">
          <a:xfrm flipV="1">
            <a:off x="8570119" y="2541588"/>
            <a:ext cx="0" cy="396082"/>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85" name="AutoShape 41"/>
          <p:cNvSpPr>
            <a:spLocks/>
          </p:cNvSpPr>
          <p:nvPr/>
        </p:nvSpPr>
        <p:spPr bwMode="auto">
          <a:xfrm>
            <a:off x="8624888" y="2385219"/>
            <a:ext cx="640557" cy="313531"/>
          </a:xfrm>
          <a:custGeom>
            <a:avLst/>
            <a:gdLst>
              <a:gd name="T0" fmla="*/ 10666 w 21332"/>
              <a:gd name="T1" fmla="+- 0 11017 435"/>
              <a:gd name="T2" fmla="*/ 11017 h 21165"/>
              <a:gd name="T3" fmla="*/ 10666 w 21332"/>
              <a:gd name="T4" fmla="+- 0 11017 435"/>
              <a:gd name="T5" fmla="*/ 11017 h 21165"/>
              <a:gd name="T6" fmla="*/ 10666 w 21332"/>
              <a:gd name="T7" fmla="+- 0 11017 435"/>
              <a:gd name="T8" fmla="*/ 11017 h 21165"/>
              <a:gd name="T9" fmla="*/ 10666 w 21332"/>
              <a:gd name="T10" fmla="+- 0 11017 435"/>
              <a:gd name="T11" fmla="*/ 11017 h 21165"/>
            </a:gdLst>
            <a:ahLst/>
            <a:cxnLst>
              <a:cxn ang="0">
                <a:pos x="T0" y="T2"/>
              </a:cxn>
              <a:cxn ang="0">
                <a:pos x="T3" y="T5"/>
              </a:cxn>
              <a:cxn ang="0">
                <a:pos x="T6" y="T8"/>
              </a:cxn>
              <a:cxn ang="0">
                <a:pos x="T9" y="T11"/>
              </a:cxn>
            </a:cxnLst>
            <a:rect l="0" t="0" r="r" b="b"/>
            <a:pathLst>
              <a:path w="21332" h="21165">
                <a:moveTo>
                  <a:pt x="0" y="16462"/>
                </a:moveTo>
                <a:cubicBezTo>
                  <a:pt x="613" y="15678"/>
                  <a:pt x="1182" y="14320"/>
                  <a:pt x="1839" y="14110"/>
                </a:cubicBezTo>
                <a:cubicBezTo>
                  <a:pt x="4155" y="13370"/>
                  <a:pt x="3709" y="17671"/>
                  <a:pt x="5884" y="19989"/>
                </a:cubicBezTo>
                <a:lnTo>
                  <a:pt x="6988" y="21165"/>
                </a:lnTo>
                <a:cubicBezTo>
                  <a:pt x="7355" y="20773"/>
                  <a:pt x="7788" y="20763"/>
                  <a:pt x="8091" y="19989"/>
                </a:cubicBezTo>
                <a:cubicBezTo>
                  <a:pt x="8436" y="19106"/>
                  <a:pt x="8452" y="17211"/>
                  <a:pt x="8827" y="16462"/>
                </a:cubicBezTo>
                <a:cubicBezTo>
                  <a:pt x="9484" y="15148"/>
                  <a:pt x="11033" y="14110"/>
                  <a:pt x="11033" y="14110"/>
                </a:cubicBezTo>
                <a:cubicBezTo>
                  <a:pt x="11982" y="14543"/>
                  <a:pt x="13684" y="14820"/>
                  <a:pt x="14711" y="16462"/>
                </a:cubicBezTo>
                <a:cubicBezTo>
                  <a:pt x="15106" y="17094"/>
                  <a:pt x="15447" y="18029"/>
                  <a:pt x="15814" y="18813"/>
                </a:cubicBezTo>
                <a:cubicBezTo>
                  <a:pt x="16427" y="18421"/>
                  <a:pt x="17110" y="18629"/>
                  <a:pt x="17653" y="17637"/>
                </a:cubicBezTo>
                <a:cubicBezTo>
                  <a:pt x="18037" y="16936"/>
                  <a:pt x="18076" y="15109"/>
                  <a:pt x="18389" y="14110"/>
                </a:cubicBezTo>
                <a:cubicBezTo>
                  <a:pt x="18701" y="13111"/>
                  <a:pt x="19124" y="12542"/>
                  <a:pt x="19492" y="11758"/>
                </a:cubicBezTo>
                <a:cubicBezTo>
                  <a:pt x="21600" y="1649"/>
                  <a:pt x="19073" y="14440"/>
                  <a:pt x="20595" y="4703"/>
                </a:cubicBezTo>
                <a:cubicBezTo>
                  <a:pt x="21399" y="-435"/>
                  <a:pt x="21331" y="2945"/>
                  <a:pt x="21331" y="0"/>
                </a:cubicBezTo>
              </a:path>
            </a:pathLst>
          </a:custGeom>
          <a:solidFill>
            <a:srgbClr val="FFFFFF"/>
          </a:solidFill>
          <a:ln w="38100" cap="flat" cmpd="sng">
            <a:solidFill>
              <a:srgbClr val="000000"/>
            </a:solidFill>
            <a:prstDash val="dashDot"/>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6186" name="AutoShape 42"/>
          <p:cNvSpPr>
            <a:spLocks/>
          </p:cNvSpPr>
          <p:nvPr/>
        </p:nvSpPr>
        <p:spPr bwMode="auto">
          <a:xfrm>
            <a:off x="9361488" y="1684338"/>
            <a:ext cx="736600" cy="313532"/>
          </a:xfrm>
          <a:custGeom>
            <a:avLst/>
            <a:gdLst>
              <a:gd name="T0" fmla="*/ 10666 w 21332"/>
              <a:gd name="T1" fmla="+- 0 11017 435"/>
              <a:gd name="T2" fmla="*/ 11017 h 21165"/>
              <a:gd name="T3" fmla="*/ 10666 w 21332"/>
              <a:gd name="T4" fmla="+- 0 11017 435"/>
              <a:gd name="T5" fmla="*/ 11017 h 21165"/>
              <a:gd name="T6" fmla="*/ 10666 w 21332"/>
              <a:gd name="T7" fmla="+- 0 11017 435"/>
              <a:gd name="T8" fmla="*/ 11017 h 21165"/>
              <a:gd name="T9" fmla="*/ 10666 w 21332"/>
              <a:gd name="T10" fmla="+- 0 11017 435"/>
              <a:gd name="T11" fmla="*/ 11017 h 21165"/>
            </a:gdLst>
            <a:ahLst/>
            <a:cxnLst>
              <a:cxn ang="0">
                <a:pos x="T0" y="T2"/>
              </a:cxn>
              <a:cxn ang="0">
                <a:pos x="T3" y="T5"/>
              </a:cxn>
              <a:cxn ang="0">
                <a:pos x="T6" y="T8"/>
              </a:cxn>
              <a:cxn ang="0">
                <a:pos x="T9" y="T11"/>
              </a:cxn>
            </a:cxnLst>
            <a:rect l="0" t="0" r="r" b="b"/>
            <a:pathLst>
              <a:path w="21332" h="21165">
                <a:moveTo>
                  <a:pt x="0" y="16462"/>
                </a:moveTo>
                <a:cubicBezTo>
                  <a:pt x="613" y="15678"/>
                  <a:pt x="1182" y="14320"/>
                  <a:pt x="1839" y="14110"/>
                </a:cubicBezTo>
                <a:cubicBezTo>
                  <a:pt x="4155" y="13370"/>
                  <a:pt x="3709" y="17671"/>
                  <a:pt x="5884" y="19989"/>
                </a:cubicBezTo>
                <a:lnTo>
                  <a:pt x="6988" y="21165"/>
                </a:lnTo>
                <a:cubicBezTo>
                  <a:pt x="7355" y="20773"/>
                  <a:pt x="7788" y="20763"/>
                  <a:pt x="8091" y="19989"/>
                </a:cubicBezTo>
                <a:cubicBezTo>
                  <a:pt x="8436" y="19106"/>
                  <a:pt x="8452" y="17211"/>
                  <a:pt x="8827" y="16462"/>
                </a:cubicBezTo>
                <a:cubicBezTo>
                  <a:pt x="9484" y="15148"/>
                  <a:pt x="11033" y="14110"/>
                  <a:pt x="11033" y="14110"/>
                </a:cubicBezTo>
                <a:cubicBezTo>
                  <a:pt x="11982" y="14543"/>
                  <a:pt x="13684" y="14820"/>
                  <a:pt x="14711" y="16462"/>
                </a:cubicBezTo>
                <a:cubicBezTo>
                  <a:pt x="15106" y="17094"/>
                  <a:pt x="15447" y="18029"/>
                  <a:pt x="15814" y="18813"/>
                </a:cubicBezTo>
                <a:cubicBezTo>
                  <a:pt x="16427" y="18421"/>
                  <a:pt x="17110" y="18629"/>
                  <a:pt x="17653" y="17637"/>
                </a:cubicBezTo>
                <a:cubicBezTo>
                  <a:pt x="18037" y="16936"/>
                  <a:pt x="18076" y="15109"/>
                  <a:pt x="18389" y="14110"/>
                </a:cubicBezTo>
                <a:cubicBezTo>
                  <a:pt x="18701" y="13111"/>
                  <a:pt x="19124" y="12542"/>
                  <a:pt x="19492" y="11758"/>
                </a:cubicBezTo>
                <a:cubicBezTo>
                  <a:pt x="21600" y="1649"/>
                  <a:pt x="19073" y="14440"/>
                  <a:pt x="20595" y="4703"/>
                </a:cubicBezTo>
                <a:cubicBezTo>
                  <a:pt x="21399" y="-435"/>
                  <a:pt x="21331" y="2945"/>
                  <a:pt x="21331" y="0"/>
                </a:cubicBezTo>
              </a:path>
            </a:pathLst>
          </a:custGeom>
          <a:solidFill>
            <a:srgbClr val="FFFFFF"/>
          </a:solidFill>
          <a:ln w="38100" cap="flat" cmpd="sng">
            <a:solidFill>
              <a:srgbClr val="000000"/>
            </a:solidFill>
            <a:prstDash val="dashDot"/>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6187" name="Line 43"/>
          <p:cNvSpPr>
            <a:spLocks noChangeShapeType="1"/>
          </p:cNvSpPr>
          <p:nvPr/>
        </p:nvSpPr>
        <p:spPr bwMode="auto">
          <a:xfrm flipV="1">
            <a:off x="9265444" y="1997869"/>
            <a:ext cx="0" cy="395288"/>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88" name="AutoShape 44"/>
          <p:cNvSpPr>
            <a:spLocks/>
          </p:cNvSpPr>
          <p:nvPr/>
        </p:nvSpPr>
        <p:spPr bwMode="auto">
          <a:xfrm rot="16200000" flipV="1">
            <a:off x="9242425" y="828675"/>
            <a:ext cx="1239838" cy="471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25400" cap="flat" cmpd="sng">
            <a:solidFill>
              <a:srgbClr val="000000"/>
            </a:solidFill>
            <a:prstDash val="solid"/>
            <a:miter lim="4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latin typeface="Helvetica Light" charset="0"/>
              <a:ea typeface="Helvetica Light" charset="0"/>
              <a:cs typeface="Helvetica Light" charset="0"/>
              <a:sym typeface="Helvetica Light" charset="0"/>
            </a:endParaRPr>
          </a:p>
        </p:txBody>
      </p:sp>
      <p:sp>
        <p:nvSpPr>
          <p:cNvPr id="6189" name="Rectangle 45"/>
          <p:cNvSpPr>
            <a:spLocks/>
          </p:cNvSpPr>
          <p:nvPr/>
        </p:nvSpPr>
        <p:spPr bwMode="auto">
          <a:xfrm>
            <a:off x="392907" y="977990"/>
            <a:ext cx="7005638" cy="4544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latin typeface="Helvetica Light" charset="0"/>
                <a:ea typeface="Helvetica Light" charset="0"/>
                <a:cs typeface="Helvetica Light" charset="0"/>
                <a:sym typeface="Helvetica Light" charset="0"/>
              </a:rPr>
              <a:t>Circuito di ricezioni dinamiche a scappare + push + tiro in porta.</a:t>
            </a:r>
          </a:p>
          <a:p>
            <a:pPr algn="l"/>
            <a:endParaRPr lang="it-IT" altLang="it-IT">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Svolgimento: A passa a B che scappa verso sinistra e passa a C che esegue lo stesso movimento e passa a D che scappa a sinistra e tira in porta.</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Distanze e persone coinvolte in base all’età, al livello e alla quantità di giocatori. Variare le tecniche di tiro in porta.</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Si può eseguire in contemporanea anche dall’altro lato, oppure farlo nell’altra area (con ricezioni verso destra).</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1:</a:t>
            </a:r>
          </a:p>
          <a:p>
            <a:pPr algn="l"/>
            <a:r>
              <a:rPr lang="it-IT" altLang="it-IT" sz="1600">
                <a:latin typeface="Helvetica Light" charset="0"/>
                <a:ea typeface="Helvetica Light" charset="0"/>
                <a:cs typeface="Helvetica Light" charset="0"/>
                <a:sym typeface="Helvetica Light" charset="0"/>
              </a:rPr>
              <a:t>B, C, D, partono da dietro il cono e per ricevere la palla devono anticipare e poi scappare.</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2:</a:t>
            </a:r>
          </a:p>
          <a:p>
            <a:pPr algn="l"/>
            <a:r>
              <a:rPr lang="it-IT" altLang="it-IT" sz="1600">
                <a:latin typeface="Helvetica Light" charset="0"/>
                <a:ea typeface="Helvetica Light" charset="0"/>
                <a:cs typeface="Helvetica Light" charset="0"/>
                <a:sym typeface="Helvetica Light" charset="0"/>
              </a:rPr>
              <a:t>Aggiungere dribbling e/o sollevamenti dopo la ricezione dinamica.</a:t>
            </a:r>
          </a:p>
        </p:txBody>
      </p:sp>
      <p:grpSp>
        <p:nvGrpSpPr>
          <p:cNvPr id="6190" name="Group 46"/>
          <p:cNvGrpSpPr>
            <a:grpSpLocks/>
          </p:cNvGrpSpPr>
          <p:nvPr/>
        </p:nvGrpSpPr>
        <p:grpSpPr bwMode="auto">
          <a:xfrm>
            <a:off x="392113" y="6454776"/>
            <a:ext cx="406161" cy="146194"/>
            <a:chOff x="0" y="0"/>
            <a:chExt cx="812358" cy="291489"/>
          </a:xfrm>
        </p:grpSpPr>
        <p:sp>
          <p:nvSpPr>
            <p:cNvPr id="6191" name="Rectangle 47"/>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6192" name="Picture 48"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991009168"/>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2976" y="331789"/>
            <a:ext cx="4391025" cy="309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6" name="Picture 2"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2976" y="3429001"/>
            <a:ext cx="4429125" cy="312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7" name="AutoShape 3"/>
          <p:cNvSpPr>
            <a:spLocks/>
          </p:cNvSpPr>
          <p:nvPr/>
        </p:nvSpPr>
        <p:spPr bwMode="auto">
          <a:xfrm>
            <a:off x="8399464" y="5372101"/>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48" name="AutoShape 4"/>
          <p:cNvSpPr>
            <a:spLocks/>
          </p:cNvSpPr>
          <p:nvPr/>
        </p:nvSpPr>
        <p:spPr bwMode="auto">
          <a:xfrm>
            <a:off x="8686801" y="5803901"/>
            <a:ext cx="1111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49" name="AutoShape 5"/>
          <p:cNvSpPr>
            <a:spLocks/>
          </p:cNvSpPr>
          <p:nvPr/>
        </p:nvSpPr>
        <p:spPr bwMode="auto">
          <a:xfrm>
            <a:off x="7535864" y="6019801"/>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0" name="AutoShape 6"/>
          <p:cNvSpPr>
            <a:spLocks/>
          </p:cNvSpPr>
          <p:nvPr/>
        </p:nvSpPr>
        <p:spPr bwMode="auto">
          <a:xfrm>
            <a:off x="6743700" y="5588001"/>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1" name="AutoShape 7"/>
          <p:cNvSpPr>
            <a:spLocks/>
          </p:cNvSpPr>
          <p:nvPr/>
        </p:nvSpPr>
        <p:spPr bwMode="auto">
          <a:xfrm>
            <a:off x="7104064" y="5588001"/>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2" name="AutoShape 8"/>
          <p:cNvSpPr>
            <a:spLocks/>
          </p:cNvSpPr>
          <p:nvPr/>
        </p:nvSpPr>
        <p:spPr bwMode="auto">
          <a:xfrm>
            <a:off x="8686801" y="5372101"/>
            <a:ext cx="1111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3" name="AutoShape 9"/>
          <p:cNvSpPr>
            <a:spLocks/>
          </p:cNvSpPr>
          <p:nvPr/>
        </p:nvSpPr>
        <p:spPr bwMode="auto">
          <a:xfrm>
            <a:off x="7678739" y="6164264"/>
            <a:ext cx="1111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4" name="AutoShape 10"/>
          <p:cNvSpPr>
            <a:spLocks/>
          </p:cNvSpPr>
          <p:nvPr/>
        </p:nvSpPr>
        <p:spPr bwMode="auto">
          <a:xfrm>
            <a:off x="8615364" y="6019801"/>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5" name="AutoShape 11"/>
          <p:cNvSpPr>
            <a:spLocks/>
          </p:cNvSpPr>
          <p:nvPr/>
        </p:nvSpPr>
        <p:spPr bwMode="auto">
          <a:xfrm>
            <a:off x="9839326" y="5803901"/>
            <a:ext cx="1111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6" name="AutoShape 12"/>
          <p:cNvSpPr>
            <a:spLocks/>
          </p:cNvSpPr>
          <p:nvPr/>
        </p:nvSpPr>
        <p:spPr bwMode="auto">
          <a:xfrm>
            <a:off x="6454776" y="6092825"/>
            <a:ext cx="111125"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7" name="AutoShape 13"/>
          <p:cNvSpPr>
            <a:spLocks/>
          </p:cNvSpPr>
          <p:nvPr/>
        </p:nvSpPr>
        <p:spPr bwMode="auto">
          <a:xfrm>
            <a:off x="6599239" y="6308725"/>
            <a:ext cx="1095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8" name="Oval 14"/>
          <p:cNvSpPr>
            <a:spLocks/>
          </p:cNvSpPr>
          <p:nvPr/>
        </p:nvSpPr>
        <p:spPr bwMode="auto">
          <a:xfrm>
            <a:off x="7104064" y="5803900"/>
            <a:ext cx="71437"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59" name="Oval 15"/>
          <p:cNvSpPr>
            <a:spLocks/>
          </p:cNvSpPr>
          <p:nvPr/>
        </p:nvSpPr>
        <p:spPr bwMode="auto">
          <a:xfrm>
            <a:off x="7967664" y="5588000"/>
            <a:ext cx="71437"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60" name="Oval 16"/>
          <p:cNvSpPr>
            <a:spLocks/>
          </p:cNvSpPr>
          <p:nvPr/>
        </p:nvSpPr>
        <p:spPr bwMode="auto">
          <a:xfrm>
            <a:off x="8831264" y="6237288"/>
            <a:ext cx="73025" cy="61912"/>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61" name="Oval 17"/>
          <p:cNvSpPr>
            <a:spLocks/>
          </p:cNvSpPr>
          <p:nvPr/>
        </p:nvSpPr>
        <p:spPr bwMode="auto">
          <a:xfrm>
            <a:off x="7462839" y="6164263"/>
            <a:ext cx="73025"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62" name="Oval 18"/>
          <p:cNvSpPr>
            <a:spLocks/>
          </p:cNvSpPr>
          <p:nvPr/>
        </p:nvSpPr>
        <p:spPr bwMode="auto">
          <a:xfrm>
            <a:off x="9191625" y="5588000"/>
            <a:ext cx="71438" cy="63500"/>
          </a:xfrm>
          <a:prstGeom prst="ellipse">
            <a:avLst/>
          </a:prstGeom>
          <a:solidFill>
            <a:srgbClr val="FFFF0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63" name="Oval 19"/>
          <p:cNvSpPr>
            <a:spLocks/>
          </p:cNvSpPr>
          <p:nvPr/>
        </p:nvSpPr>
        <p:spPr bwMode="auto">
          <a:xfrm>
            <a:off x="9407525" y="6019800"/>
            <a:ext cx="71438" cy="63500"/>
          </a:xfrm>
          <a:prstGeom prst="ellipse">
            <a:avLst/>
          </a:prstGeom>
          <a:solidFill>
            <a:srgbClr val="FFFF0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64" name="Oval 20"/>
          <p:cNvSpPr>
            <a:spLocks/>
          </p:cNvSpPr>
          <p:nvPr/>
        </p:nvSpPr>
        <p:spPr bwMode="auto">
          <a:xfrm>
            <a:off x="8543925" y="5948363"/>
            <a:ext cx="71438" cy="63500"/>
          </a:xfrm>
          <a:prstGeom prst="ellipse">
            <a:avLst/>
          </a:prstGeom>
          <a:solidFill>
            <a:srgbClr val="FFFF0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65" name="Oval 21"/>
          <p:cNvSpPr>
            <a:spLocks/>
          </p:cNvSpPr>
          <p:nvPr/>
        </p:nvSpPr>
        <p:spPr bwMode="auto">
          <a:xfrm>
            <a:off x="10055226" y="5876925"/>
            <a:ext cx="73025" cy="63500"/>
          </a:xfrm>
          <a:prstGeom prst="ellipse">
            <a:avLst/>
          </a:prstGeom>
          <a:solidFill>
            <a:srgbClr val="FFFF0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66" name="Rectangle 22"/>
          <p:cNvSpPr>
            <a:spLocks/>
          </p:cNvSpPr>
          <p:nvPr/>
        </p:nvSpPr>
        <p:spPr bwMode="auto">
          <a:xfrm>
            <a:off x="1919289" y="3716339"/>
            <a:ext cx="3887787" cy="203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4vs4 ; 5vs5 ; 6vs6</a:t>
            </a:r>
          </a:p>
          <a:p>
            <a:r>
              <a:rPr lang="it-IT" altLang="it-IT"/>
              <a:t>In a delimited part of the field two teams  have the aim to mantain the possession and score points with a pass trough de goals</a:t>
            </a:r>
          </a:p>
          <a:p>
            <a:r>
              <a:rPr lang="it-IT" altLang="it-IT"/>
              <a:t> it’s no possible to score in the same goal</a:t>
            </a:r>
          </a:p>
        </p:txBody>
      </p:sp>
      <p:sp>
        <p:nvSpPr>
          <p:cNvPr id="6167" name="AutoShape 23"/>
          <p:cNvSpPr>
            <a:spLocks/>
          </p:cNvSpPr>
          <p:nvPr/>
        </p:nvSpPr>
        <p:spPr bwMode="auto">
          <a:xfrm>
            <a:off x="6167438" y="2203451"/>
            <a:ext cx="190500" cy="1444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68" name="AutoShape 24"/>
          <p:cNvSpPr>
            <a:spLocks/>
          </p:cNvSpPr>
          <p:nvPr/>
        </p:nvSpPr>
        <p:spPr bwMode="auto">
          <a:xfrm>
            <a:off x="6527800" y="2203451"/>
            <a:ext cx="190500" cy="1444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69" name="AutoShape 25"/>
          <p:cNvSpPr>
            <a:spLocks/>
          </p:cNvSpPr>
          <p:nvPr/>
        </p:nvSpPr>
        <p:spPr bwMode="auto">
          <a:xfrm>
            <a:off x="6096000" y="3284539"/>
            <a:ext cx="190500"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0" name="AutoShape 26"/>
          <p:cNvSpPr>
            <a:spLocks/>
          </p:cNvSpPr>
          <p:nvPr/>
        </p:nvSpPr>
        <p:spPr bwMode="auto">
          <a:xfrm>
            <a:off x="6454775" y="3284539"/>
            <a:ext cx="190500"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1" name="AutoShape 27"/>
          <p:cNvSpPr>
            <a:spLocks/>
          </p:cNvSpPr>
          <p:nvPr/>
        </p:nvSpPr>
        <p:spPr bwMode="auto">
          <a:xfrm>
            <a:off x="7607300" y="2203451"/>
            <a:ext cx="190500" cy="1444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2" name="AutoShape 28"/>
          <p:cNvSpPr>
            <a:spLocks/>
          </p:cNvSpPr>
          <p:nvPr/>
        </p:nvSpPr>
        <p:spPr bwMode="auto">
          <a:xfrm>
            <a:off x="7967663" y="2203451"/>
            <a:ext cx="190500" cy="1444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3" name="AutoShape 29"/>
          <p:cNvSpPr>
            <a:spLocks/>
          </p:cNvSpPr>
          <p:nvPr/>
        </p:nvSpPr>
        <p:spPr bwMode="auto">
          <a:xfrm>
            <a:off x="7607300" y="3284539"/>
            <a:ext cx="190500"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4" name="AutoShape 30"/>
          <p:cNvSpPr>
            <a:spLocks/>
          </p:cNvSpPr>
          <p:nvPr/>
        </p:nvSpPr>
        <p:spPr bwMode="auto">
          <a:xfrm>
            <a:off x="8039100" y="3284539"/>
            <a:ext cx="190500"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5" name="Oval 31"/>
          <p:cNvSpPr>
            <a:spLocks/>
          </p:cNvSpPr>
          <p:nvPr/>
        </p:nvSpPr>
        <p:spPr bwMode="auto">
          <a:xfrm>
            <a:off x="7391401" y="2924176"/>
            <a:ext cx="144463" cy="144463"/>
          </a:xfrm>
          <a:prstGeom prst="ellipse">
            <a:avLst/>
          </a:prstGeom>
          <a:solidFill>
            <a:srgbClr val="0070C0"/>
          </a:solidFill>
          <a:ln w="25400" cap="flat" cmpd="sng">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6176" name="Oval 32"/>
          <p:cNvSpPr>
            <a:spLocks/>
          </p:cNvSpPr>
          <p:nvPr/>
        </p:nvSpPr>
        <p:spPr bwMode="auto">
          <a:xfrm>
            <a:off x="6670676" y="3140076"/>
            <a:ext cx="144463" cy="144463"/>
          </a:xfrm>
          <a:prstGeom prst="ellipse">
            <a:avLst/>
          </a:prstGeom>
          <a:solidFill>
            <a:srgbClr val="0070C0"/>
          </a:solidFill>
          <a:ln w="25400" cap="flat" cmpd="sng">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6177" name="Oval 33"/>
          <p:cNvSpPr>
            <a:spLocks/>
          </p:cNvSpPr>
          <p:nvPr/>
        </p:nvSpPr>
        <p:spPr bwMode="auto">
          <a:xfrm>
            <a:off x="7751764" y="2852739"/>
            <a:ext cx="142875" cy="142875"/>
          </a:xfrm>
          <a:prstGeom prst="ellipse">
            <a:avLst/>
          </a:prstGeom>
          <a:solidFill>
            <a:srgbClr val="0070C0"/>
          </a:solidFill>
          <a:ln w="25400" cap="flat" cmpd="sng">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6178" name="Oval 34"/>
          <p:cNvSpPr>
            <a:spLocks/>
          </p:cNvSpPr>
          <p:nvPr/>
        </p:nvSpPr>
        <p:spPr bwMode="auto">
          <a:xfrm>
            <a:off x="7472364" y="2644776"/>
            <a:ext cx="142875" cy="144463"/>
          </a:xfrm>
          <a:prstGeom prst="ellipse">
            <a:avLst/>
          </a:prstGeom>
          <a:solidFill>
            <a:srgbClr val="FFFF00"/>
          </a:solidFill>
          <a:ln w="25400" cap="flat" cmpd="sng">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6179" name="Oval 35"/>
          <p:cNvSpPr>
            <a:spLocks/>
          </p:cNvSpPr>
          <p:nvPr/>
        </p:nvSpPr>
        <p:spPr bwMode="auto">
          <a:xfrm>
            <a:off x="6599238" y="2708276"/>
            <a:ext cx="144462" cy="144463"/>
          </a:xfrm>
          <a:prstGeom prst="ellipse">
            <a:avLst/>
          </a:prstGeom>
          <a:solidFill>
            <a:srgbClr val="FFFF00"/>
          </a:solidFill>
          <a:ln w="25400" cap="flat" cmpd="sng">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6180" name="Oval 36"/>
          <p:cNvSpPr>
            <a:spLocks/>
          </p:cNvSpPr>
          <p:nvPr/>
        </p:nvSpPr>
        <p:spPr bwMode="auto">
          <a:xfrm>
            <a:off x="7751764" y="2492376"/>
            <a:ext cx="142875" cy="144463"/>
          </a:xfrm>
          <a:prstGeom prst="ellipse">
            <a:avLst/>
          </a:prstGeom>
          <a:solidFill>
            <a:srgbClr val="FFFF00"/>
          </a:solidFill>
          <a:ln w="25400" cap="flat" cmpd="sng">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6181" name="Line 37"/>
          <p:cNvSpPr>
            <a:spLocks noChangeShapeType="1"/>
          </p:cNvSpPr>
          <p:nvPr/>
        </p:nvSpPr>
        <p:spPr bwMode="auto">
          <a:xfrm>
            <a:off x="7104063" y="2347914"/>
            <a:ext cx="0" cy="1081087"/>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2" name="Line 38"/>
          <p:cNvSpPr>
            <a:spLocks noChangeShapeType="1"/>
          </p:cNvSpPr>
          <p:nvPr/>
        </p:nvSpPr>
        <p:spPr bwMode="auto">
          <a:xfrm>
            <a:off x="6311901" y="2347913"/>
            <a:ext cx="1871663" cy="0"/>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3" name="Line 39"/>
          <p:cNvSpPr>
            <a:spLocks noChangeShapeType="1"/>
          </p:cNvSpPr>
          <p:nvPr/>
        </p:nvSpPr>
        <p:spPr bwMode="auto">
          <a:xfrm>
            <a:off x="8183563" y="2347914"/>
            <a:ext cx="0" cy="1081087"/>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4" name="Rectangle 40"/>
          <p:cNvSpPr>
            <a:spLocks/>
          </p:cNvSpPr>
          <p:nvPr/>
        </p:nvSpPr>
        <p:spPr bwMode="auto">
          <a:xfrm>
            <a:off x="1919289" y="476251"/>
            <a:ext cx="3887787"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3vs3</a:t>
            </a:r>
          </a:p>
          <a:p>
            <a:r>
              <a:rPr lang="it-IT" altLang="it-IT"/>
              <a:t>Game with 4 goals </a:t>
            </a:r>
          </a:p>
          <a:p>
            <a:r>
              <a:rPr lang="it-IT" altLang="it-IT"/>
              <a:t>1 player of each team can’t pass the line , play wide</a:t>
            </a:r>
          </a:p>
        </p:txBody>
      </p:sp>
      <p:sp>
        <p:nvSpPr>
          <p:cNvPr id="6185" name="AutoShape 41"/>
          <p:cNvSpPr>
            <a:spLocks/>
          </p:cNvSpPr>
          <p:nvPr/>
        </p:nvSpPr>
        <p:spPr bwMode="auto">
          <a:xfrm>
            <a:off x="9991726" y="5956301"/>
            <a:ext cx="1111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86" name="Line 42"/>
          <p:cNvSpPr>
            <a:spLocks noChangeShapeType="1"/>
          </p:cNvSpPr>
          <p:nvPr/>
        </p:nvSpPr>
        <p:spPr bwMode="auto">
          <a:xfrm>
            <a:off x="6815139" y="2779713"/>
            <a:ext cx="504825" cy="0"/>
          </a:xfrm>
          <a:prstGeom prst="line">
            <a:avLst/>
          </a:prstGeom>
          <a:noFill/>
          <a:ln w="9525" cap="flat" cmpd="sng">
            <a:solidFill>
              <a:srgbClr val="4A7EBB"/>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7" name="Line 43"/>
          <p:cNvSpPr>
            <a:spLocks noChangeShapeType="1"/>
          </p:cNvSpPr>
          <p:nvPr/>
        </p:nvSpPr>
        <p:spPr bwMode="auto">
          <a:xfrm>
            <a:off x="6886576" y="3211513"/>
            <a:ext cx="288925" cy="0"/>
          </a:xfrm>
          <a:prstGeom prst="line">
            <a:avLst/>
          </a:prstGeom>
          <a:noFill/>
          <a:ln w="9525" cap="flat" cmpd="sng">
            <a:solidFill>
              <a:srgbClr val="4A7EBB"/>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8" name="AutoShape 44"/>
          <p:cNvSpPr>
            <a:spLocks/>
          </p:cNvSpPr>
          <p:nvPr/>
        </p:nvSpPr>
        <p:spPr bwMode="auto">
          <a:xfrm>
            <a:off x="6910389" y="2730501"/>
            <a:ext cx="98425" cy="98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237"/>
                </a:moveTo>
                <a:lnTo>
                  <a:pt x="5237" y="0"/>
                </a:lnTo>
                <a:lnTo>
                  <a:pt x="10800" y="5563"/>
                </a:lnTo>
                <a:lnTo>
                  <a:pt x="16363" y="0"/>
                </a:lnTo>
                <a:lnTo>
                  <a:pt x="21600" y="5237"/>
                </a:lnTo>
                <a:lnTo>
                  <a:pt x="16037" y="10800"/>
                </a:lnTo>
                <a:lnTo>
                  <a:pt x="21600" y="16363"/>
                </a:lnTo>
                <a:lnTo>
                  <a:pt x="16363" y="21600"/>
                </a:lnTo>
                <a:lnTo>
                  <a:pt x="10800" y="16037"/>
                </a:lnTo>
                <a:lnTo>
                  <a:pt x="5237" y="21600"/>
                </a:lnTo>
                <a:lnTo>
                  <a:pt x="0" y="16363"/>
                </a:lnTo>
                <a:lnTo>
                  <a:pt x="5563" y="10800"/>
                </a:lnTo>
                <a:close/>
              </a:path>
            </a:pathLst>
          </a:custGeom>
          <a:solidFill>
            <a:srgbClr val="FF0000"/>
          </a:solidFill>
          <a:ln w="25400"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6189" name="AutoShape 45"/>
          <p:cNvSpPr>
            <a:spLocks/>
          </p:cNvSpPr>
          <p:nvPr/>
        </p:nvSpPr>
        <p:spPr bwMode="auto">
          <a:xfrm>
            <a:off x="6981826" y="3162301"/>
            <a:ext cx="98425" cy="100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237"/>
                </a:moveTo>
                <a:lnTo>
                  <a:pt x="5237" y="0"/>
                </a:lnTo>
                <a:lnTo>
                  <a:pt x="10800" y="5563"/>
                </a:lnTo>
                <a:lnTo>
                  <a:pt x="16363" y="0"/>
                </a:lnTo>
                <a:lnTo>
                  <a:pt x="21600" y="5237"/>
                </a:lnTo>
                <a:lnTo>
                  <a:pt x="16037" y="10800"/>
                </a:lnTo>
                <a:lnTo>
                  <a:pt x="21600" y="16363"/>
                </a:lnTo>
                <a:lnTo>
                  <a:pt x="16363" y="21600"/>
                </a:lnTo>
                <a:lnTo>
                  <a:pt x="10800" y="16037"/>
                </a:lnTo>
                <a:lnTo>
                  <a:pt x="5237" y="21600"/>
                </a:lnTo>
                <a:lnTo>
                  <a:pt x="0" y="16363"/>
                </a:lnTo>
                <a:lnTo>
                  <a:pt x="5563" y="10800"/>
                </a:lnTo>
                <a:close/>
              </a:path>
            </a:pathLst>
          </a:custGeom>
          <a:solidFill>
            <a:srgbClr val="FF0000"/>
          </a:solidFill>
          <a:ln w="25400"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grpSp>
        <p:nvGrpSpPr>
          <p:cNvPr id="6190" name="Group 46"/>
          <p:cNvGrpSpPr>
            <a:grpSpLocks/>
          </p:cNvGrpSpPr>
          <p:nvPr/>
        </p:nvGrpSpPr>
        <p:grpSpPr bwMode="auto">
          <a:xfrm>
            <a:off x="1998664" y="6500815"/>
            <a:ext cx="695229" cy="200055"/>
            <a:chOff x="0" y="0"/>
            <a:chExt cx="695550" cy="200988"/>
          </a:xfrm>
        </p:grpSpPr>
        <p:sp>
          <p:nvSpPr>
            <p:cNvPr id="6191" name="Rectangle 47"/>
            <p:cNvSpPr>
              <a:spLocks/>
            </p:cNvSpPr>
            <p:nvPr/>
          </p:nvSpPr>
          <p:spPr bwMode="auto">
            <a:xfrm>
              <a:off x="174975" y="0"/>
              <a:ext cx="520575"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Luca Ga Gai</a:t>
              </a:r>
            </a:p>
          </p:txBody>
        </p:sp>
        <p:pic>
          <p:nvPicPr>
            <p:cNvPr id="6192" name="Picture 48"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311432121"/>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2976" y="187326"/>
            <a:ext cx="4391025" cy="309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0" name="Picture 2"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1539" y="3429001"/>
            <a:ext cx="4429125" cy="312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1" name="AutoShape 3"/>
          <p:cNvSpPr>
            <a:spLocks/>
          </p:cNvSpPr>
          <p:nvPr/>
        </p:nvSpPr>
        <p:spPr bwMode="auto">
          <a:xfrm>
            <a:off x="7535864" y="547689"/>
            <a:ext cx="1095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2" name="AutoShape 4"/>
          <p:cNvSpPr>
            <a:spLocks/>
          </p:cNvSpPr>
          <p:nvPr/>
        </p:nvSpPr>
        <p:spPr bwMode="auto">
          <a:xfrm>
            <a:off x="7535864" y="979489"/>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3" name="AutoShape 5"/>
          <p:cNvSpPr>
            <a:spLocks/>
          </p:cNvSpPr>
          <p:nvPr/>
        </p:nvSpPr>
        <p:spPr bwMode="auto">
          <a:xfrm>
            <a:off x="7535864" y="1195389"/>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4" name="AutoShape 6"/>
          <p:cNvSpPr>
            <a:spLocks/>
          </p:cNvSpPr>
          <p:nvPr/>
        </p:nvSpPr>
        <p:spPr bwMode="auto">
          <a:xfrm>
            <a:off x="7535864" y="1411289"/>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5" name="AutoShape 7"/>
          <p:cNvSpPr>
            <a:spLocks/>
          </p:cNvSpPr>
          <p:nvPr/>
        </p:nvSpPr>
        <p:spPr bwMode="auto">
          <a:xfrm>
            <a:off x="7535864" y="1628775"/>
            <a:ext cx="1095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6" name="AutoShape 8"/>
          <p:cNvSpPr>
            <a:spLocks/>
          </p:cNvSpPr>
          <p:nvPr/>
        </p:nvSpPr>
        <p:spPr bwMode="auto">
          <a:xfrm>
            <a:off x="7535864" y="763589"/>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7" name="AutoShape 9"/>
          <p:cNvSpPr>
            <a:spLocks/>
          </p:cNvSpPr>
          <p:nvPr/>
        </p:nvSpPr>
        <p:spPr bwMode="auto">
          <a:xfrm>
            <a:off x="8759825" y="547689"/>
            <a:ext cx="1095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8" name="AutoShape 10"/>
          <p:cNvSpPr>
            <a:spLocks/>
          </p:cNvSpPr>
          <p:nvPr/>
        </p:nvSpPr>
        <p:spPr bwMode="auto">
          <a:xfrm>
            <a:off x="8759825" y="763589"/>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9" name="AutoShape 11"/>
          <p:cNvSpPr>
            <a:spLocks/>
          </p:cNvSpPr>
          <p:nvPr/>
        </p:nvSpPr>
        <p:spPr bwMode="auto">
          <a:xfrm>
            <a:off x="8759825" y="979489"/>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80" name="AutoShape 12"/>
          <p:cNvSpPr>
            <a:spLocks/>
          </p:cNvSpPr>
          <p:nvPr/>
        </p:nvSpPr>
        <p:spPr bwMode="auto">
          <a:xfrm>
            <a:off x="8759825" y="1195389"/>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81" name="AutoShape 13"/>
          <p:cNvSpPr>
            <a:spLocks/>
          </p:cNvSpPr>
          <p:nvPr/>
        </p:nvSpPr>
        <p:spPr bwMode="auto">
          <a:xfrm>
            <a:off x="8759825" y="1411289"/>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82" name="AutoShape 14"/>
          <p:cNvSpPr>
            <a:spLocks/>
          </p:cNvSpPr>
          <p:nvPr/>
        </p:nvSpPr>
        <p:spPr bwMode="auto">
          <a:xfrm>
            <a:off x="8759825" y="1628775"/>
            <a:ext cx="1095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grpSp>
        <p:nvGrpSpPr>
          <p:cNvPr id="7183" name="Group 15"/>
          <p:cNvGrpSpPr>
            <a:grpSpLocks/>
          </p:cNvGrpSpPr>
          <p:nvPr/>
        </p:nvGrpSpPr>
        <p:grpSpPr bwMode="auto">
          <a:xfrm>
            <a:off x="8255000" y="1195389"/>
            <a:ext cx="46038" cy="46037"/>
            <a:chOff x="0" y="0"/>
            <a:chExt cx="45719" cy="45719"/>
          </a:xfrm>
        </p:grpSpPr>
        <p:pic>
          <p:nvPicPr>
            <p:cNvPr id="7184" name="Picture 16"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85" name="Picture 17" descr="AN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186" name="Oval 18"/>
          <p:cNvSpPr>
            <a:spLocks/>
          </p:cNvSpPr>
          <p:nvPr/>
        </p:nvSpPr>
        <p:spPr bwMode="auto">
          <a:xfrm flipH="1" flipV="1">
            <a:off x="8183564" y="1700213"/>
            <a:ext cx="71437" cy="80962"/>
          </a:xfrm>
          <a:prstGeom prst="ellipse">
            <a:avLst/>
          </a:prstGeom>
          <a:solidFill>
            <a:srgbClr val="FFFF0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87" name="Oval 19"/>
          <p:cNvSpPr>
            <a:spLocks/>
          </p:cNvSpPr>
          <p:nvPr/>
        </p:nvSpPr>
        <p:spPr bwMode="auto">
          <a:xfrm>
            <a:off x="7751764" y="763588"/>
            <a:ext cx="71437" cy="63500"/>
          </a:xfrm>
          <a:prstGeom prst="ellipse">
            <a:avLst/>
          </a:prstGeom>
          <a:solidFill>
            <a:srgbClr val="0070C0"/>
          </a:solidFill>
          <a:ln w="12700" cap="flat" cmpd="sng">
            <a:solidFill>
              <a:srgbClr val="0070C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88" name="Oval 20"/>
          <p:cNvSpPr>
            <a:spLocks/>
          </p:cNvSpPr>
          <p:nvPr/>
        </p:nvSpPr>
        <p:spPr bwMode="auto">
          <a:xfrm>
            <a:off x="8543925" y="692150"/>
            <a:ext cx="71438" cy="63500"/>
          </a:xfrm>
          <a:prstGeom prst="ellipse">
            <a:avLst/>
          </a:prstGeom>
          <a:solidFill>
            <a:srgbClr val="0070C0"/>
          </a:solidFill>
          <a:ln w="12700" cap="flat" cmpd="sng">
            <a:solidFill>
              <a:srgbClr val="0070C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0000"/>
              </a:solidFill>
              <a:latin typeface="Helvetica Light" charset="0"/>
              <a:ea typeface="Helvetica Light" charset="0"/>
              <a:cs typeface="Helvetica Light" charset="0"/>
              <a:sym typeface="Helvetica Light" charset="0"/>
            </a:endParaRPr>
          </a:p>
        </p:txBody>
      </p:sp>
      <p:sp>
        <p:nvSpPr>
          <p:cNvPr id="7189" name="Oval 21"/>
          <p:cNvSpPr>
            <a:spLocks/>
          </p:cNvSpPr>
          <p:nvPr/>
        </p:nvSpPr>
        <p:spPr bwMode="auto">
          <a:xfrm>
            <a:off x="8255001" y="908050"/>
            <a:ext cx="73025" cy="63500"/>
          </a:xfrm>
          <a:prstGeom prst="ellipse">
            <a:avLst/>
          </a:prstGeom>
          <a:solidFill>
            <a:srgbClr val="00B05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90" name="Rectangle 22"/>
          <p:cNvSpPr>
            <a:spLocks/>
          </p:cNvSpPr>
          <p:nvPr/>
        </p:nvSpPr>
        <p:spPr bwMode="auto">
          <a:xfrm>
            <a:off x="8039101" y="1771651"/>
            <a:ext cx="360363" cy="144463"/>
          </a:xfrm>
          <a:prstGeom prst="rect">
            <a:avLst/>
          </a:prstGeom>
          <a:solidFill>
            <a:srgbClr val="FFFFFF"/>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7191" name="Oval 23"/>
          <p:cNvSpPr>
            <a:spLocks/>
          </p:cNvSpPr>
          <p:nvPr/>
        </p:nvSpPr>
        <p:spPr bwMode="auto">
          <a:xfrm>
            <a:off x="8255001" y="1268413"/>
            <a:ext cx="73025" cy="63500"/>
          </a:xfrm>
          <a:prstGeom prst="ellipse">
            <a:avLst/>
          </a:prstGeom>
          <a:solidFill>
            <a:srgbClr val="0070C0"/>
          </a:solidFill>
          <a:ln w="12700" cap="flat" cmpd="sng">
            <a:solidFill>
              <a:srgbClr val="0070C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92" name="Oval 24"/>
          <p:cNvSpPr>
            <a:spLocks/>
          </p:cNvSpPr>
          <p:nvPr/>
        </p:nvSpPr>
        <p:spPr bwMode="auto">
          <a:xfrm>
            <a:off x="8183564" y="403225"/>
            <a:ext cx="71437" cy="63500"/>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93" name="Rectangle 25"/>
          <p:cNvSpPr>
            <a:spLocks/>
          </p:cNvSpPr>
          <p:nvPr/>
        </p:nvSpPr>
        <p:spPr bwMode="auto">
          <a:xfrm>
            <a:off x="1990725" y="403226"/>
            <a:ext cx="3816350" cy="2585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3vs1  (4vs4)</a:t>
            </a:r>
          </a:p>
          <a:p>
            <a:r>
              <a:rPr lang="it-IT" altLang="it-IT"/>
              <a:t>3 vs 1 the team in 3 has ball possession. They must score without that the defender touch the ball</a:t>
            </a:r>
          </a:p>
          <a:p>
            <a:r>
              <a:rPr lang="it-IT" altLang="it-IT"/>
              <a:t>If the defender touches the ball, possession change , two players of his team came in to attack,and  the 3 players who are attacking go out and one going in to defend</a:t>
            </a:r>
          </a:p>
        </p:txBody>
      </p:sp>
      <p:sp>
        <p:nvSpPr>
          <p:cNvPr id="7194" name="Oval 26"/>
          <p:cNvSpPr>
            <a:spLocks/>
          </p:cNvSpPr>
          <p:nvPr/>
        </p:nvSpPr>
        <p:spPr bwMode="auto">
          <a:xfrm>
            <a:off x="8904289" y="619125"/>
            <a:ext cx="71437" cy="63500"/>
          </a:xfrm>
          <a:prstGeom prst="ellipse">
            <a:avLst/>
          </a:prstGeom>
          <a:solidFill>
            <a:srgbClr val="00B05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95" name="Oval 27"/>
          <p:cNvSpPr>
            <a:spLocks/>
          </p:cNvSpPr>
          <p:nvPr/>
        </p:nvSpPr>
        <p:spPr bwMode="auto">
          <a:xfrm>
            <a:off x="8975725" y="763588"/>
            <a:ext cx="71438" cy="63500"/>
          </a:xfrm>
          <a:prstGeom prst="ellipse">
            <a:avLst/>
          </a:prstGeom>
          <a:solidFill>
            <a:srgbClr val="00B05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96" name="Oval 28"/>
          <p:cNvSpPr>
            <a:spLocks/>
          </p:cNvSpPr>
          <p:nvPr/>
        </p:nvSpPr>
        <p:spPr bwMode="auto">
          <a:xfrm>
            <a:off x="9047164" y="908050"/>
            <a:ext cx="73025" cy="63500"/>
          </a:xfrm>
          <a:prstGeom prst="ellipse">
            <a:avLst/>
          </a:prstGeom>
          <a:solidFill>
            <a:srgbClr val="00B05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97" name="Oval 29"/>
          <p:cNvSpPr>
            <a:spLocks/>
          </p:cNvSpPr>
          <p:nvPr/>
        </p:nvSpPr>
        <p:spPr bwMode="auto">
          <a:xfrm>
            <a:off x="7319964" y="1555750"/>
            <a:ext cx="71437" cy="63500"/>
          </a:xfrm>
          <a:prstGeom prst="ellipse">
            <a:avLst/>
          </a:prstGeom>
          <a:solidFill>
            <a:srgbClr val="0070C0"/>
          </a:solidFill>
          <a:ln w="12700" cap="flat" cmpd="sng">
            <a:solidFill>
              <a:srgbClr val="0070C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98" name="AutoShape 30"/>
          <p:cNvSpPr>
            <a:spLocks/>
          </p:cNvSpPr>
          <p:nvPr/>
        </p:nvSpPr>
        <p:spPr bwMode="auto">
          <a:xfrm>
            <a:off x="8615364" y="6380164"/>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99" name="AutoShape 31"/>
          <p:cNvSpPr>
            <a:spLocks/>
          </p:cNvSpPr>
          <p:nvPr/>
        </p:nvSpPr>
        <p:spPr bwMode="auto">
          <a:xfrm>
            <a:off x="7319964" y="5227639"/>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200" name="AutoShape 32"/>
          <p:cNvSpPr>
            <a:spLocks/>
          </p:cNvSpPr>
          <p:nvPr/>
        </p:nvSpPr>
        <p:spPr bwMode="auto">
          <a:xfrm>
            <a:off x="7319964" y="5588001"/>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201" name="AutoShape 33"/>
          <p:cNvSpPr>
            <a:spLocks/>
          </p:cNvSpPr>
          <p:nvPr/>
        </p:nvSpPr>
        <p:spPr bwMode="auto">
          <a:xfrm>
            <a:off x="8615364" y="5948364"/>
            <a:ext cx="1095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202" name="AutoShape 34"/>
          <p:cNvSpPr>
            <a:spLocks/>
          </p:cNvSpPr>
          <p:nvPr/>
        </p:nvSpPr>
        <p:spPr bwMode="auto">
          <a:xfrm>
            <a:off x="7319964" y="5948364"/>
            <a:ext cx="1095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203" name="AutoShape 35"/>
          <p:cNvSpPr>
            <a:spLocks/>
          </p:cNvSpPr>
          <p:nvPr/>
        </p:nvSpPr>
        <p:spPr bwMode="auto">
          <a:xfrm>
            <a:off x="7319964" y="6308725"/>
            <a:ext cx="1095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204" name="AutoShape 36"/>
          <p:cNvSpPr>
            <a:spLocks/>
          </p:cNvSpPr>
          <p:nvPr/>
        </p:nvSpPr>
        <p:spPr bwMode="auto">
          <a:xfrm>
            <a:off x="8615364" y="5588001"/>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205" name="AutoShape 37"/>
          <p:cNvSpPr>
            <a:spLocks/>
          </p:cNvSpPr>
          <p:nvPr/>
        </p:nvSpPr>
        <p:spPr bwMode="auto">
          <a:xfrm>
            <a:off x="8615364" y="5227639"/>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206" name="Oval 38"/>
          <p:cNvSpPr>
            <a:spLocks/>
          </p:cNvSpPr>
          <p:nvPr/>
        </p:nvSpPr>
        <p:spPr bwMode="auto">
          <a:xfrm>
            <a:off x="6599239" y="5445125"/>
            <a:ext cx="71437" cy="63500"/>
          </a:xfrm>
          <a:prstGeom prst="ellipse">
            <a:avLst/>
          </a:prstGeom>
          <a:solidFill>
            <a:srgbClr val="0070C0"/>
          </a:solidFill>
          <a:ln w="12700" cap="flat" cmpd="sng">
            <a:solidFill>
              <a:srgbClr val="0070C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07" name="Oval 39"/>
          <p:cNvSpPr>
            <a:spLocks/>
          </p:cNvSpPr>
          <p:nvPr/>
        </p:nvSpPr>
        <p:spPr bwMode="auto">
          <a:xfrm>
            <a:off x="6311900" y="5803900"/>
            <a:ext cx="71438" cy="63500"/>
          </a:xfrm>
          <a:prstGeom prst="ellipse">
            <a:avLst/>
          </a:prstGeom>
          <a:solidFill>
            <a:srgbClr val="0070C0"/>
          </a:solidFill>
          <a:ln w="12700" cap="flat" cmpd="sng">
            <a:solidFill>
              <a:srgbClr val="0070C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08" name="Oval 40"/>
          <p:cNvSpPr>
            <a:spLocks/>
          </p:cNvSpPr>
          <p:nvPr/>
        </p:nvSpPr>
        <p:spPr bwMode="auto">
          <a:xfrm>
            <a:off x="6454776" y="6237288"/>
            <a:ext cx="73025" cy="61912"/>
          </a:xfrm>
          <a:prstGeom prst="ellipse">
            <a:avLst/>
          </a:prstGeom>
          <a:solidFill>
            <a:srgbClr val="0070C0"/>
          </a:solidFill>
          <a:ln w="12700" cap="flat" cmpd="sng">
            <a:solidFill>
              <a:srgbClr val="0070C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09" name="Oval 41"/>
          <p:cNvSpPr>
            <a:spLocks/>
          </p:cNvSpPr>
          <p:nvPr/>
        </p:nvSpPr>
        <p:spPr bwMode="auto">
          <a:xfrm>
            <a:off x="6815139" y="5876925"/>
            <a:ext cx="71437" cy="63500"/>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10" name="Oval 42"/>
          <p:cNvSpPr>
            <a:spLocks/>
          </p:cNvSpPr>
          <p:nvPr/>
        </p:nvSpPr>
        <p:spPr bwMode="auto">
          <a:xfrm>
            <a:off x="7175500" y="6092825"/>
            <a:ext cx="71438" cy="63500"/>
          </a:xfrm>
          <a:prstGeom prst="ellipse">
            <a:avLst/>
          </a:prstGeom>
          <a:solidFill>
            <a:srgbClr val="0070C0"/>
          </a:solidFill>
          <a:ln w="12700" cap="flat" cmpd="sng">
            <a:solidFill>
              <a:srgbClr val="0070C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11" name="Oval 43"/>
          <p:cNvSpPr>
            <a:spLocks/>
          </p:cNvSpPr>
          <p:nvPr/>
        </p:nvSpPr>
        <p:spPr bwMode="auto">
          <a:xfrm>
            <a:off x="6886576" y="5732463"/>
            <a:ext cx="73025" cy="63500"/>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12" name="Oval 44"/>
          <p:cNvSpPr>
            <a:spLocks/>
          </p:cNvSpPr>
          <p:nvPr/>
        </p:nvSpPr>
        <p:spPr bwMode="auto">
          <a:xfrm>
            <a:off x="8255001" y="5516563"/>
            <a:ext cx="73025" cy="63500"/>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13" name="Oval 45"/>
          <p:cNvSpPr>
            <a:spLocks/>
          </p:cNvSpPr>
          <p:nvPr/>
        </p:nvSpPr>
        <p:spPr bwMode="auto">
          <a:xfrm>
            <a:off x="8183564" y="6164263"/>
            <a:ext cx="71437" cy="63500"/>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14" name="Rectangle 46"/>
          <p:cNvSpPr>
            <a:spLocks/>
          </p:cNvSpPr>
          <p:nvPr/>
        </p:nvSpPr>
        <p:spPr bwMode="auto">
          <a:xfrm>
            <a:off x="2135188" y="3571876"/>
            <a:ext cx="3948112"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4vs4</a:t>
            </a:r>
          </a:p>
          <a:p>
            <a:r>
              <a:rPr lang="it-IT" altLang="it-IT"/>
              <a:t>2 box 4 vs 2 defenders, if defenders take</a:t>
            </a:r>
          </a:p>
          <a:p>
            <a:r>
              <a:rPr lang="it-IT" altLang="it-IT"/>
              <a:t>Ball they pass in the other box and keep possession</a:t>
            </a:r>
          </a:p>
        </p:txBody>
      </p:sp>
      <p:grpSp>
        <p:nvGrpSpPr>
          <p:cNvPr id="7215" name="Group 47"/>
          <p:cNvGrpSpPr>
            <a:grpSpLocks/>
          </p:cNvGrpSpPr>
          <p:nvPr/>
        </p:nvGrpSpPr>
        <p:grpSpPr bwMode="auto">
          <a:xfrm>
            <a:off x="1998664" y="6500815"/>
            <a:ext cx="695229" cy="200055"/>
            <a:chOff x="0" y="0"/>
            <a:chExt cx="695550" cy="200988"/>
          </a:xfrm>
        </p:grpSpPr>
        <p:sp>
          <p:nvSpPr>
            <p:cNvPr id="7216" name="Rectangle 48"/>
            <p:cNvSpPr>
              <a:spLocks/>
            </p:cNvSpPr>
            <p:nvPr/>
          </p:nvSpPr>
          <p:spPr bwMode="auto">
            <a:xfrm>
              <a:off x="174975" y="0"/>
              <a:ext cx="520575"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Luca Ga Gai</a:t>
              </a:r>
            </a:p>
          </p:txBody>
        </p:sp>
        <p:pic>
          <p:nvPicPr>
            <p:cNvPr id="7217" name="Picture 49"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614988486"/>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215152" y="1909483"/>
            <a:ext cx="1896035" cy="646331"/>
          </a:xfrm>
          <a:prstGeom prst="rect">
            <a:avLst/>
          </a:prstGeom>
          <a:noFill/>
        </p:spPr>
        <p:txBody>
          <a:bodyPr wrap="square" rtlCol="0">
            <a:spAutoFit/>
          </a:bodyPr>
          <a:lstStyle/>
          <a:p>
            <a:pPr algn="ctr"/>
            <a:r>
              <a:rPr lang="it-IT" dirty="0" smtClean="0"/>
              <a:t>Tecnico Federale</a:t>
            </a:r>
          </a:p>
          <a:p>
            <a:pPr algn="ctr"/>
            <a:r>
              <a:rPr lang="it-IT" dirty="0" smtClean="0"/>
              <a:t>Andrea </a:t>
            </a:r>
            <a:r>
              <a:rPr lang="it-IT" dirty="0" err="1" smtClean="0"/>
              <a:t>Lagori</a:t>
            </a:r>
            <a:endParaRPr lang="it-IT" dirty="0"/>
          </a:p>
        </p:txBody>
      </p:sp>
    </p:spTree>
    <p:extLst>
      <p:ext uri="{BB962C8B-B14F-4D97-AF65-F5344CB8AC3E}">
        <p14:creationId xmlns:p14="http://schemas.microsoft.com/office/powerpoint/2010/main" val="1006274780"/>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30603" y="1268016"/>
            <a:ext cx="4479354" cy="4320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4104" name="Group 8"/>
          <p:cNvGrpSpPr>
            <a:grpSpLocks/>
          </p:cNvGrpSpPr>
          <p:nvPr/>
        </p:nvGrpSpPr>
        <p:grpSpPr bwMode="auto">
          <a:xfrm>
            <a:off x="4662785" y="187524"/>
            <a:ext cx="2054945" cy="819299"/>
            <a:chOff x="-1" y="0"/>
            <a:chExt cx="2922449" cy="1165543"/>
          </a:xfrm>
        </p:grpSpPr>
        <p:sp>
          <p:nvSpPr>
            <p:cNvPr id="4105" name="Rectangle 9"/>
            <p:cNvSpPr>
              <a:spLocks/>
            </p:cNvSpPr>
            <p:nvPr/>
          </p:nvSpPr>
          <p:spPr bwMode="auto">
            <a:xfrm>
              <a:off x="-1" y="0"/>
              <a:ext cx="2922449" cy="1165543"/>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35719" tIns="35719" rIns="35719" bIns="35719"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1266">
                <a:solidFill>
                  <a:srgbClr val="FFFFFF"/>
                </a:solidFill>
                <a:latin typeface="Calibri" charset="0"/>
                <a:ea typeface="Calibri" charset="0"/>
                <a:cs typeface="Calibri" charset="0"/>
                <a:sym typeface="Calibri" charset="0"/>
              </a:endParaRPr>
            </a:p>
          </p:txBody>
        </p:sp>
        <p:sp>
          <p:nvSpPr>
            <p:cNvPr id="4106" name="Rectangle 10"/>
            <p:cNvSpPr>
              <a:spLocks/>
            </p:cNvSpPr>
            <p:nvPr/>
          </p:nvSpPr>
          <p:spPr bwMode="auto">
            <a:xfrm>
              <a:off x="275927" y="341071"/>
              <a:ext cx="2370592" cy="48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7" rIns="32147"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it-IT" altLang="it-IT" sz="2109" b="1" i="1">
                  <a:latin typeface="Calibri" charset="0"/>
                  <a:ea typeface="Calibri" charset="0"/>
                  <a:cs typeface="Calibri" charset="0"/>
                  <a:sym typeface="Calibri" charset="0"/>
                </a:rPr>
                <a:t>Technique</a:t>
              </a:r>
            </a:p>
          </p:txBody>
        </p:sp>
      </p:grpSp>
      <p:sp>
        <p:nvSpPr>
          <p:cNvPr id="4107" name="AutoShape 11"/>
          <p:cNvSpPr>
            <a:spLocks/>
          </p:cNvSpPr>
          <p:nvPr/>
        </p:nvSpPr>
        <p:spPr bwMode="auto">
          <a:xfrm>
            <a:off x="7497961" y="3989338"/>
            <a:ext cx="149572" cy="160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08" name="AutoShape 12"/>
          <p:cNvSpPr>
            <a:spLocks/>
          </p:cNvSpPr>
          <p:nvPr/>
        </p:nvSpPr>
        <p:spPr bwMode="auto">
          <a:xfrm>
            <a:off x="7497961" y="3668986"/>
            <a:ext cx="149572" cy="161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09" name="AutoShape 13"/>
          <p:cNvSpPr>
            <a:spLocks/>
          </p:cNvSpPr>
          <p:nvPr/>
        </p:nvSpPr>
        <p:spPr bwMode="auto">
          <a:xfrm>
            <a:off x="7497961" y="3349750"/>
            <a:ext cx="149572" cy="160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10" name="AutoShape 14"/>
          <p:cNvSpPr>
            <a:spLocks/>
          </p:cNvSpPr>
          <p:nvPr/>
        </p:nvSpPr>
        <p:spPr bwMode="auto">
          <a:xfrm>
            <a:off x="7497961" y="3091904"/>
            <a:ext cx="149572" cy="161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11" name="AutoShape 15"/>
          <p:cNvSpPr>
            <a:spLocks/>
          </p:cNvSpPr>
          <p:nvPr/>
        </p:nvSpPr>
        <p:spPr bwMode="auto">
          <a:xfrm>
            <a:off x="8393162" y="2432224"/>
            <a:ext cx="150689" cy="161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12" name="AutoShape 16"/>
          <p:cNvSpPr>
            <a:spLocks/>
          </p:cNvSpPr>
          <p:nvPr/>
        </p:nvSpPr>
        <p:spPr bwMode="auto">
          <a:xfrm>
            <a:off x="8721329" y="2691185"/>
            <a:ext cx="149572" cy="161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13" name="AutoShape 17"/>
          <p:cNvSpPr>
            <a:spLocks/>
          </p:cNvSpPr>
          <p:nvPr/>
        </p:nvSpPr>
        <p:spPr bwMode="auto">
          <a:xfrm>
            <a:off x="9203532" y="4002732"/>
            <a:ext cx="149572" cy="161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14" name="AutoShape 18"/>
          <p:cNvSpPr>
            <a:spLocks/>
          </p:cNvSpPr>
          <p:nvPr/>
        </p:nvSpPr>
        <p:spPr bwMode="auto">
          <a:xfrm>
            <a:off x="9203532" y="3699123"/>
            <a:ext cx="149572" cy="161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15" name="AutoShape 19"/>
          <p:cNvSpPr>
            <a:spLocks/>
          </p:cNvSpPr>
          <p:nvPr/>
        </p:nvSpPr>
        <p:spPr bwMode="auto">
          <a:xfrm>
            <a:off x="9203532" y="3395514"/>
            <a:ext cx="149572" cy="161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16" name="AutoShape 20"/>
          <p:cNvSpPr>
            <a:spLocks/>
          </p:cNvSpPr>
          <p:nvPr/>
        </p:nvSpPr>
        <p:spPr bwMode="auto">
          <a:xfrm>
            <a:off x="9203532" y="3091904"/>
            <a:ext cx="149572" cy="161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17" name="AutoShape 21"/>
          <p:cNvSpPr>
            <a:spLocks/>
          </p:cNvSpPr>
          <p:nvPr/>
        </p:nvSpPr>
        <p:spPr bwMode="auto">
          <a:xfrm>
            <a:off x="7890868" y="2691185"/>
            <a:ext cx="149572" cy="161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18" name="AutoShape 22"/>
          <p:cNvSpPr>
            <a:spLocks/>
          </p:cNvSpPr>
          <p:nvPr/>
        </p:nvSpPr>
        <p:spPr bwMode="auto">
          <a:xfrm>
            <a:off x="8114110" y="2432224"/>
            <a:ext cx="149572" cy="161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19" name="Line 23"/>
          <p:cNvSpPr>
            <a:spLocks noChangeShapeType="1"/>
          </p:cNvSpPr>
          <p:nvPr/>
        </p:nvSpPr>
        <p:spPr bwMode="auto">
          <a:xfrm flipV="1">
            <a:off x="7939981" y="2552775"/>
            <a:ext cx="863947" cy="43085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4120" name="Line 24"/>
          <p:cNvSpPr>
            <a:spLocks noChangeShapeType="1"/>
          </p:cNvSpPr>
          <p:nvPr/>
        </p:nvSpPr>
        <p:spPr bwMode="auto">
          <a:xfrm flipH="1" flipV="1">
            <a:off x="8568408" y="1636365"/>
            <a:ext cx="315887" cy="815951"/>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4121" name="Oval 25"/>
          <p:cNvSpPr>
            <a:spLocks/>
          </p:cNvSpPr>
          <p:nvPr/>
        </p:nvSpPr>
        <p:spPr bwMode="auto">
          <a:xfrm>
            <a:off x="7523635" y="4382244"/>
            <a:ext cx="149572" cy="162967"/>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22" name="Oval 26"/>
          <p:cNvSpPr>
            <a:spLocks/>
          </p:cNvSpPr>
          <p:nvPr/>
        </p:nvSpPr>
        <p:spPr bwMode="auto">
          <a:xfrm>
            <a:off x="7523635" y="4983882"/>
            <a:ext cx="149572" cy="162967"/>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23" name="Oval 27"/>
          <p:cNvSpPr>
            <a:spLocks/>
          </p:cNvSpPr>
          <p:nvPr/>
        </p:nvSpPr>
        <p:spPr bwMode="auto">
          <a:xfrm>
            <a:off x="7523635" y="4650135"/>
            <a:ext cx="149572" cy="162967"/>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4124" name="Group 28"/>
          <p:cNvGrpSpPr>
            <a:grpSpLocks/>
          </p:cNvGrpSpPr>
          <p:nvPr/>
        </p:nvGrpSpPr>
        <p:grpSpPr bwMode="auto">
          <a:xfrm>
            <a:off x="7559353" y="4246067"/>
            <a:ext cx="79251" cy="87064"/>
            <a:chOff x="0" y="0"/>
            <a:chExt cx="113155" cy="123081"/>
          </a:xfrm>
        </p:grpSpPr>
        <p:pic>
          <p:nvPicPr>
            <p:cNvPr id="4125" name="Picture 29"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26" name="Picture 30"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27" name="Group 31"/>
          <p:cNvGrpSpPr>
            <a:grpSpLocks/>
          </p:cNvGrpSpPr>
          <p:nvPr/>
        </p:nvGrpSpPr>
        <p:grpSpPr bwMode="auto">
          <a:xfrm>
            <a:off x="9238134" y="4246067"/>
            <a:ext cx="79251" cy="87064"/>
            <a:chOff x="0" y="0"/>
            <a:chExt cx="113155" cy="123081"/>
          </a:xfrm>
        </p:grpSpPr>
        <p:pic>
          <p:nvPicPr>
            <p:cNvPr id="4128" name="Picture 32"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29" name="Picture 33"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30" name="Oval 34"/>
          <p:cNvSpPr>
            <a:spLocks/>
          </p:cNvSpPr>
          <p:nvPr/>
        </p:nvSpPr>
        <p:spPr bwMode="auto">
          <a:xfrm>
            <a:off x="9203532" y="4406801"/>
            <a:ext cx="149572" cy="161851"/>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31" name="Oval 35"/>
          <p:cNvSpPr>
            <a:spLocks/>
          </p:cNvSpPr>
          <p:nvPr/>
        </p:nvSpPr>
        <p:spPr bwMode="auto">
          <a:xfrm>
            <a:off x="9203532" y="4660181"/>
            <a:ext cx="149572" cy="161850"/>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32" name="Oval 36"/>
          <p:cNvSpPr>
            <a:spLocks/>
          </p:cNvSpPr>
          <p:nvPr/>
        </p:nvSpPr>
        <p:spPr bwMode="auto">
          <a:xfrm>
            <a:off x="9203532" y="4886772"/>
            <a:ext cx="149572" cy="160734"/>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33" name="Line 37"/>
          <p:cNvSpPr>
            <a:spLocks noChangeShapeType="1"/>
          </p:cNvSpPr>
          <p:nvPr/>
        </p:nvSpPr>
        <p:spPr bwMode="auto">
          <a:xfrm flipH="1" flipV="1">
            <a:off x="7859614" y="2557240"/>
            <a:ext cx="1372939" cy="43309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4134" name="Line 38"/>
          <p:cNvSpPr>
            <a:spLocks noChangeShapeType="1"/>
          </p:cNvSpPr>
          <p:nvPr/>
        </p:nvSpPr>
        <p:spPr bwMode="auto">
          <a:xfrm flipV="1">
            <a:off x="7744644" y="1664271"/>
            <a:ext cx="584895" cy="68423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4135" name="Rectangle 39"/>
          <p:cNvSpPr>
            <a:spLocks/>
          </p:cNvSpPr>
          <p:nvPr/>
        </p:nvSpPr>
        <p:spPr bwMode="auto">
          <a:xfrm>
            <a:off x="8144248" y="1466334"/>
            <a:ext cx="452065" cy="212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914" b="1">
                <a:latin typeface="Helvetica" charset="0"/>
                <a:ea typeface="Helvetica" charset="0"/>
                <a:cs typeface="Helvetica" charset="0"/>
                <a:sym typeface="Helvetica" charset="0"/>
              </a:rPr>
              <a:t>GK</a:t>
            </a:r>
          </a:p>
        </p:txBody>
      </p:sp>
      <p:sp>
        <p:nvSpPr>
          <p:cNvPr id="4136" name="Rectangle 40"/>
          <p:cNvSpPr>
            <a:spLocks/>
          </p:cNvSpPr>
          <p:nvPr/>
        </p:nvSpPr>
        <p:spPr bwMode="auto">
          <a:xfrm>
            <a:off x="1843237" y="1284512"/>
            <a:ext cx="916919" cy="28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06" b="1">
                <a:latin typeface="Helvetica" charset="0"/>
                <a:ea typeface="Helvetica" charset="0"/>
                <a:cs typeface="Helvetica" charset="0"/>
                <a:sym typeface="Helvetica" charset="0"/>
              </a:rPr>
              <a:t>Exercise I</a:t>
            </a:r>
          </a:p>
        </p:txBody>
      </p:sp>
      <p:sp>
        <p:nvSpPr>
          <p:cNvPr id="4137" name="Rectangle 41"/>
          <p:cNvSpPr>
            <a:spLocks/>
          </p:cNvSpPr>
          <p:nvPr/>
        </p:nvSpPr>
        <p:spPr bwMode="auto">
          <a:xfrm>
            <a:off x="7351738" y="4284278"/>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1</a:t>
            </a:r>
          </a:p>
        </p:txBody>
      </p:sp>
      <p:sp>
        <p:nvSpPr>
          <p:cNvPr id="4138" name="Rectangle 42"/>
          <p:cNvSpPr>
            <a:spLocks/>
          </p:cNvSpPr>
          <p:nvPr/>
        </p:nvSpPr>
        <p:spPr bwMode="auto">
          <a:xfrm>
            <a:off x="9351988" y="4398131"/>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2</a:t>
            </a:r>
          </a:p>
        </p:txBody>
      </p:sp>
      <p:sp>
        <p:nvSpPr>
          <p:cNvPr id="4139" name="Rectangle 43"/>
          <p:cNvSpPr>
            <a:spLocks/>
          </p:cNvSpPr>
          <p:nvPr/>
        </p:nvSpPr>
        <p:spPr bwMode="auto">
          <a:xfrm>
            <a:off x="9351988" y="4641465"/>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3</a:t>
            </a:r>
          </a:p>
        </p:txBody>
      </p:sp>
      <p:sp>
        <p:nvSpPr>
          <p:cNvPr id="4140" name="Rectangle 44"/>
          <p:cNvSpPr>
            <a:spLocks/>
          </p:cNvSpPr>
          <p:nvPr/>
        </p:nvSpPr>
        <p:spPr bwMode="auto">
          <a:xfrm>
            <a:off x="7351738" y="4641465"/>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4</a:t>
            </a:r>
          </a:p>
        </p:txBody>
      </p:sp>
      <p:sp>
        <p:nvSpPr>
          <p:cNvPr id="4141" name="Rectangle 45"/>
          <p:cNvSpPr>
            <a:spLocks/>
          </p:cNvSpPr>
          <p:nvPr/>
        </p:nvSpPr>
        <p:spPr bwMode="auto">
          <a:xfrm>
            <a:off x="1634506" y="2326051"/>
            <a:ext cx="4243834" cy="1435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266"/>
              <a:t>Player 1 and players 2 starts making a slalom through the cones, using indian dribble.</a:t>
            </a:r>
          </a:p>
          <a:p>
            <a:r>
              <a:rPr lang="it-IT" altLang="it-IT" sz="1266"/>
              <a:t>At the end of the cones, player 2 leave the ball and runs to receive the ball from player 1 .</a:t>
            </a:r>
          </a:p>
          <a:p>
            <a:r>
              <a:rPr lang="it-IT" altLang="it-IT" sz="1266"/>
              <a:t>Player 1 must try to pass the ball  between the two cones.</a:t>
            </a:r>
          </a:p>
          <a:p>
            <a:r>
              <a:rPr lang="it-IT" altLang="it-IT" sz="1266"/>
              <a:t>After the turn player 4 will receive the ball and player 3 will pass the ball.</a:t>
            </a:r>
          </a:p>
        </p:txBody>
      </p:sp>
      <p:grpSp>
        <p:nvGrpSpPr>
          <p:cNvPr id="4142" name="Group 46"/>
          <p:cNvGrpSpPr>
            <a:grpSpLocks/>
          </p:cNvGrpSpPr>
          <p:nvPr/>
        </p:nvGrpSpPr>
        <p:grpSpPr bwMode="auto">
          <a:xfrm>
            <a:off x="8854157" y="2470176"/>
            <a:ext cx="79251" cy="87064"/>
            <a:chOff x="0" y="0"/>
            <a:chExt cx="113155" cy="123081"/>
          </a:xfrm>
        </p:grpSpPr>
        <p:pic>
          <p:nvPicPr>
            <p:cNvPr id="4143" name="Picture 47"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44" name="Picture 48"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45" name="Rectangle 49"/>
          <p:cNvSpPr>
            <a:spLocks/>
          </p:cNvSpPr>
          <p:nvPr/>
        </p:nvSpPr>
        <p:spPr bwMode="auto">
          <a:xfrm>
            <a:off x="9141023" y="2467086"/>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2</a:t>
            </a:r>
          </a:p>
        </p:txBody>
      </p:sp>
      <p:sp>
        <p:nvSpPr>
          <p:cNvPr id="4146" name="Oval 50"/>
          <p:cNvSpPr>
            <a:spLocks/>
          </p:cNvSpPr>
          <p:nvPr/>
        </p:nvSpPr>
        <p:spPr bwMode="auto">
          <a:xfrm>
            <a:off x="8897690" y="2542728"/>
            <a:ext cx="149572" cy="161851"/>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47" name="Oval 51"/>
          <p:cNvSpPr>
            <a:spLocks/>
          </p:cNvSpPr>
          <p:nvPr/>
        </p:nvSpPr>
        <p:spPr bwMode="auto">
          <a:xfrm>
            <a:off x="7693299" y="2962424"/>
            <a:ext cx="149572" cy="162967"/>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48" name="Rectangle 52"/>
          <p:cNvSpPr>
            <a:spLocks/>
          </p:cNvSpPr>
          <p:nvPr/>
        </p:nvSpPr>
        <p:spPr bwMode="auto">
          <a:xfrm>
            <a:off x="7543726" y="2808647"/>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1</a:t>
            </a:r>
          </a:p>
        </p:txBody>
      </p:sp>
      <p:sp>
        <p:nvSpPr>
          <p:cNvPr id="4149" name="Rectangle 53"/>
          <p:cNvSpPr>
            <a:spLocks/>
          </p:cNvSpPr>
          <p:nvPr/>
        </p:nvSpPr>
        <p:spPr bwMode="auto">
          <a:xfrm>
            <a:off x="1512838" y="1620278"/>
            <a:ext cx="3782839" cy="418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125" b="1">
                <a:latin typeface="Helvetica" charset="0"/>
                <a:ea typeface="Helvetica" charset="0"/>
                <a:cs typeface="Helvetica" charset="0"/>
                <a:sym typeface="Helvetica" charset="0"/>
              </a:rPr>
              <a:t>Passages and reception on move, after slalom through the cones.</a:t>
            </a:r>
          </a:p>
        </p:txBody>
      </p:sp>
    </p:spTree>
    <p:extLst>
      <p:ext uri="{BB962C8B-B14F-4D97-AF65-F5344CB8AC3E}">
        <p14:creationId xmlns:p14="http://schemas.microsoft.com/office/powerpoint/2010/main" val="1026507335"/>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4885" y="1078260"/>
            <a:ext cx="4479354" cy="4320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5122" name="Group 2"/>
          <p:cNvGrpSpPr>
            <a:grpSpLocks/>
          </p:cNvGrpSpPr>
          <p:nvPr/>
        </p:nvGrpSpPr>
        <p:grpSpPr bwMode="auto">
          <a:xfrm>
            <a:off x="4639345" y="116086"/>
            <a:ext cx="2054944" cy="819299"/>
            <a:chOff x="-1" y="0"/>
            <a:chExt cx="2922449" cy="1165543"/>
          </a:xfrm>
        </p:grpSpPr>
        <p:sp>
          <p:nvSpPr>
            <p:cNvPr id="5123" name="Rectangle 3"/>
            <p:cNvSpPr>
              <a:spLocks/>
            </p:cNvSpPr>
            <p:nvPr/>
          </p:nvSpPr>
          <p:spPr bwMode="auto">
            <a:xfrm>
              <a:off x="-1" y="0"/>
              <a:ext cx="2922449" cy="1165543"/>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35719" tIns="35719" rIns="35719" bIns="35719"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1266">
                <a:solidFill>
                  <a:srgbClr val="FFFFFF"/>
                </a:solidFill>
                <a:latin typeface="Calibri" charset="0"/>
                <a:ea typeface="Calibri" charset="0"/>
                <a:cs typeface="Calibri" charset="0"/>
                <a:sym typeface="Calibri" charset="0"/>
              </a:endParaRPr>
            </a:p>
          </p:txBody>
        </p:sp>
        <p:sp>
          <p:nvSpPr>
            <p:cNvPr id="5124" name="Rectangle 4"/>
            <p:cNvSpPr>
              <a:spLocks/>
            </p:cNvSpPr>
            <p:nvPr/>
          </p:nvSpPr>
          <p:spPr bwMode="auto">
            <a:xfrm>
              <a:off x="275927" y="341071"/>
              <a:ext cx="2370592" cy="48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7" rIns="32147"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it-IT" altLang="it-IT" sz="2109" b="1" i="1">
                  <a:latin typeface="Calibri" charset="0"/>
                  <a:ea typeface="Calibri" charset="0"/>
                  <a:cs typeface="Calibri" charset="0"/>
                  <a:sym typeface="Calibri" charset="0"/>
                </a:rPr>
                <a:t>Technique</a:t>
              </a:r>
            </a:p>
          </p:txBody>
        </p:sp>
      </p:grpSp>
      <p:sp>
        <p:nvSpPr>
          <p:cNvPr id="5125" name="Rectangle 5"/>
          <p:cNvSpPr>
            <a:spLocks/>
          </p:cNvSpPr>
          <p:nvPr/>
        </p:nvSpPr>
        <p:spPr bwMode="auto">
          <a:xfrm>
            <a:off x="1801937" y="1141637"/>
            <a:ext cx="1016305" cy="28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06" b="1">
                <a:latin typeface="Helvetica" charset="0"/>
                <a:ea typeface="Helvetica" charset="0"/>
                <a:cs typeface="Helvetica" charset="0"/>
                <a:sym typeface="Helvetica" charset="0"/>
              </a:rPr>
              <a:t>Exercise III</a:t>
            </a:r>
          </a:p>
        </p:txBody>
      </p:sp>
      <p:sp>
        <p:nvSpPr>
          <p:cNvPr id="5126" name="AutoShape 6"/>
          <p:cNvSpPr>
            <a:spLocks/>
          </p:cNvSpPr>
          <p:nvPr/>
        </p:nvSpPr>
        <p:spPr bwMode="auto">
          <a:xfrm>
            <a:off x="7837289" y="3461370"/>
            <a:ext cx="103808"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27" name="AutoShape 7"/>
          <p:cNvSpPr>
            <a:spLocks/>
          </p:cNvSpPr>
          <p:nvPr/>
        </p:nvSpPr>
        <p:spPr bwMode="auto">
          <a:xfrm>
            <a:off x="8717980" y="3461370"/>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28" name="AutoShape 8"/>
          <p:cNvSpPr>
            <a:spLocks/>
          </p:cNvSpPr>
          <p:nvPr/>
        </p:nvSpPr>
        <p:spPr bwMode="auto">
          <a:xfrm>
            <a:off x="8717980" y="2831827"/>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29" name="AutoShape 9"/>
          <p:cNvSpPr>
            <a:spLocks/>
          </p:cNvSpPr>
          <p:nvPr/>
        </p:nvSpPr>
        <p:spPr bwMode="auto">
          <a:xfrm>
            <a:off x="7873008" y="2831827"/>
            <a:ext cx="103808"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30" name="AutoShape 10"/>
          <p:cNvSpPr>
            <a:spLocks/>
          </p:cNvSpPr>
          <p:nvPr/>
        </p:nvSpPr>
        <p:spPr bwMode="auto">
          <a:xfrm>
            <a:off x="6515695" y="2559472"/>
            <a:ext cx="103808"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31" name="AutoShape 11"/>
          <p:cNvSpPr>
            <a:spLocks/>
          </p:cNvSpPr>
          <p:nvPr/>
        </p:nvSpPr>
        <p:spPr bwMode="auto">
          <a:xfrm>
            <a:off x="6676430" y="2639839"/>
            <a:ext cx="103808"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32" name="AutoShape 12"/>
          <p:cNvSpPr>
            <a:spLocks/>
          </p:cNvSpPr>
          <p:nvPr/>
        </p:nvSpPr>
        <p:spPr bwMode="auto">
          <a:xfrm>
            <a:off x="6837164" y="2711277"/>
            <a:ext cx="103808"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33" name="AutoShape 13"/>
          <p:cNvSpPr>
            <a:spLocks/>
          </p:cNvSpPr>
          <p:nvPr/>
        </p:nvSpPr>
        <p:spPr bwMode="auto">
          <a:xfrm>
            <a:off x="9569648" y="2711277"/>
            <a:ext cx="103808"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34" name="AutoShape 14"/>
          <p:cNvSpPr>
            <a:spLocks/>
          </p:cNvSpPr>
          <p:nvPr/>
        </p:nvSpPr>
        <p:spPr bwMode="auto">
          <a:xfrm>
            <a:off x="10167937" y="3382119"/>
            <a:ext cx="103808"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35" name="AutoShape 15"/>
          <p:cNvSpPr>
            <a:spLocks/>
          </p:cNvSpPr>
          <p:nvPr/>
        </p:nvSpPr>
        <p:spPr bwMode="auto">
          <a:xfrm>
            <a:off x="6444258" y="3382119"/>
            <a:ext cx="103808"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36" name="AutoShape 16"/>
          <p:cNvSpPr>
            <a:spLocks/>
          </p:cNvSpPr>
          <p:nvPr/>
        </p:nvSpPr>
        <p:spPr bwMode="auto">
          <a:xfrm>
            <a:off x="9810750" y="2559472"/>
            <a:ext cx="103808"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37" name="AutoShape 17"/>
          <p:cNvSpPr>
            <a:spLocks/>
          </p:cNvSpPr>
          <p:nvPr/>
        </p:nvSpPr>
        <p:spPr bwMode="auto">
          <a:xfrm>
            <a:off x="9685734" y="2639839"/>
            <a:ext cx="103808"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5138" name="Group 18"/>
          <p:cNvGrpSpPr>
            <a:grpSpLocks/>
          </p:cNvGrpSpPr>
          <p:nvPr/>
        </p:nvGrpSpPr>
        <p:grpSpPr bwMode="auto">
          <a:xfrm>
            <a:off x="6456536" y="3562946"/>
            <a:ext cx="79251" cy="87064"/>
            <a:chOff x="0" y="0"/>
            <a:chExt cx="113155" cy="123081"/>
          </a:xfrm>
        </p:grpSpPr>
        <p:pic>
          <p:nvPicPr>
            <p:cNvPr id="5139" name="Picture 19"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0" name="Picture 20"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41" name="Group 21"/>
          <p:cNvGrpSpPr>
            <a:grpSpLocks/>
          </p:cNvGrpSpPr>
          <p:nvPr/>
        </p:nvGrpSpPr>
        <p:grpSpPr bwMode="auto">
          <a:xfrm>
            <a:off x="6456536" y="3652243"/>
            <a:ext cx="79251" cy="87064"/>
            <a:chOff x="0" y="0"/>
            <a:chExt cx="113155" cy="123081"/>
          </a:xfrm>
        </p:grpSpPr>
        <p:pic>
          <p:nvPicPr>
            <p:cNvPr id="5142" name="Picture 22"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3" name="Picture 23"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44" name="Group 24"/>
          <p:cNvGrpSpPr>
            <a:grpSpLocks/>
          </p:cNvGrpSpPr>
          <p:nvPr/>
        </p:nvGrpSpPr>
        <p:grpSpPr bwMode="auto">
          <a:xfrm>
            <a:off x="6456536" y="3206875"/>
            <a:ext cx="79251" cy="87064"/>
            <a:chOff x="0" y="0"/>
            <a:chExt cx="113155" cy="123081"/>
          </a:xfrm>
        </p:grpSpPr>
        <p:pic>
          <p:nvPicPr>
            <p:cNvPr id="5145" name="Picture 25"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6" name="Picture 26"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47" name="Group 27"/>
          <p:cNvGrpSpPr>
            <a:grpSpLocks/>
          </p:cNvGrpSpPr>
          <p:nvPr/>
        </p:nvGrpSpPr>
        <p:grpSpPr bwMode="auto">
          <a:xfrm>
            <a:off x="7965653" y="3652243"/>
            <a:ext cx="79251" cy="87064"/>
            <a:chOff x="0" y="0"/>
            <a:chExt cx="113155" cy="123081"/>
          </a:xfrm>
        </p:grpSpPr>
        <p:pic>
          <p:nvPicPr>
            <p:cNvPr id="5148" name="Picture 28"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9" name="Picture 29"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50" name="Group 30"/>
          <p:cNvGrpSpPr>
            <a:grpSpLocks/>
          </p:cNvGrpSpPr>
          <p:nvPr/>
        </p:nvGrpSpPr>
        <p:grpSpPr bwMode="auto">
          <a:xfrm>
            <a:off x="10278443" y="3562946"/>
            <a:ext cx="79251" cy="87064"/>
            <a:chOff x="0" y="0"/>
            <a:chExt cx="113155" cy="123081"/>
          </a:xfrm>
        </p:grpSpPr>
        <p:pic>
          <p:nvPicPr>
            <p:cNvPr id="5151" name="Picture 31"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2" name="Picture 32"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53" name="Group 33"/>
          <p:cNvGrpSpPr>
            <a:grpSpLocks/>
          </p:cNvGrpSpPr>
          <p:nvPr/>
        </p:nvGrpSpPr>
        <p:grpSpPr bwMode="auto">
          <a:xfrm>
            <a:off x="10180216" y="3195713"/>
            <a:ext cx="79251" cy="87064"/>
            <a:chOff x="0" y="0"/>
            <a:chExt cx="113155" cy="123081"/>
          </a:xfrm>
        </p:grpSpPr>
        <p:pic>
          <p:nvPicPr>
            <p:cNvPr id="5154" name="Picture 34"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5" name="Picture 35"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56" name="Group 36"/>
          <p:cNvGrpSpPr>
            <a:grpSpLocks/>
          </p:cNvGrpSpPr>
          <p:nvPr/>
        </p:nvGrpSpPr>
        <p:grpSpPr bwMode="auto">
          <a:xfrm>
            <a:off x="8463484" y="3571876"/>
            <a:ext cx="1795983" cy="1801564"/>
            <a:chOff x="35212" y="-2476500"/>
            <a:chExt cx="2554443" cy="2562474"/>
          </a:xfrm>
        </p:grpSpPr>
        <p:pic>
          <p:nvPicPr>
            <p:cNvPr id="5157" name="Picture 37"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247650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8" name="Picture 38"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59" name="Group 39"/>
          <p:cNvGrpSpPr>
            <a:grpSpLocks/>
          </p:cNvGrpSpPr>
          <p:nvPr/>
        </p:nvGrpSpPr>
        <p:grpSpPr bwMode="auto">
          <a:xfrm>
            <a:off x="8731374" y="2135312"/>
            <a:ext cx="79251" cy="85948"/>
            <a:chOff x="0" y="0"/>
            <a:chExt cx="113155" cy="123081"/>
          </a:xfrm>
        </p:grpSpPr>
        <p:pic>
          <p:nvPicPr>
            <p:cNvPr id="5160" name="Picture 40"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61" name="Picture 41"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62" name="Group 42"/>
          <p:cNvGrpSpPr>
            <a:grpSpLocks/>
          </p:cNvGrpSpPr>
          <p:nvPr/>
        </p:nvGrpSpPr>
        <p:grpSpPr bwMode="auto">
          <a:xfrm>
            <a:off x="8731374" y="3730378"/>
            <a:ext cx="79251" cy="87064"/>
            <a:chOff x="0" y="0"/>
            <a:chExt cx="113155" cy="123081"/>
          </a:xfrm>
        </p:grpSpPr>
        <p:pic>
          <p:nvPicPr>
            <p:cNvPr id="5163" name="Picture 43"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64" name="Picture 44"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65" name="Group 45"/>
          <p:cNvGrpSpPr>
            <a:grpSpLocks/>
          </p:cNvGrpSpPr>
          <p:nvPr/>
        </p:nvGrpSpPr>
        <p:grpSpPr bwMode="auto">
          <a:xfrm>
            <a:off x="8731374" y="3837534"/>
            <a:ext cx="79251" cy="87064"/>
            <a:chOff x="0" y="0"/>
            <a:chExt cx="113155" cy="123081"/>
          </a:xfrm>
        </p:grpSpPr>
        <p:pic>
          <p:nvPicPr>
            <p:cNvPr id="5166" name="Picture 46"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67" name="Picture 47"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68" name="Oval 48"/>
          <p:cNvSpPr>
            <a:spLocks/>
          </p:cNvSpPr>
          <p:nvPr/>
        </p:nvSpPr>
        <p:spPr bwMode="auto">
          <a:xfrm>
            <a:off x="7841754" y="3648894"/>
            <a:ext cx="87064"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69" name="Oval 49"/>
          <p:cNvSpPr>
            <a:spLocks/>
          </p:cNvSpPr>
          <p:nvPr/>
        </p:nvSpPr>
        <p:spPr bwMode="auto">
          <a:xfrm>
            <a:off x="6385099" y="3291706"/>
            <a:ext cx="79251"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70" name="Rectangle 50"/>
          <p:cNvSpPr>
            <a:spLocks/>
          </p:cNvSpPr>
          <p:nvPr/>
        </p:nvSpPr>
        <p:spPr bwMode="auto">
          <a:xfrm>
            <a:off x="7683252" y="3605621"/>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1</a:t>
            </a:r>
          </a:p>
        </p:txBody>
      </p:sp>
      <p:sp>
        <p:nvSpPr>
          <p:cNvPr id="5171" name="Rectangle 51"/>
          <p:cNvSpPr>
            <a:spLocks/>
          </p:cNvSpPr>
          <p:nvPr/>
        </p:nvSpPr>
        <p:spPr bwMode="auto">
          <a:xfrm>
            <a:off x="6280175" y="3160253"/>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3</a:t>
            </a:r>
          </a:p>
        </p:txBody>
      </p:sp>
      <p:sp>
        <p:nvSpPr>
          <p:cNvPr id="5172" name="Oval 52"/>
          <p:cNvSpPr>
            <a:spLocks/>
          </p:cNvSpPr>
          <p:nvPr/>
        </p:nvSpPr>
        <p:spPr bwMode="auto">
          <a:xfrm>
            <a:off x="8751466" y="3648894"/>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73" name="Oval 53"/>
          <p:cNvSpPr>
            <a:spLocks/>
          </p:cNvSpPr>
          <p:nvPr/>
        </p:nvSpPr>
        <p:spPr bwMode="auto">
          <a:xfrm>
            <a:off x="10273978" y="3291706"/>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74" name="Rectangle 54"/>
          <p:cNvSpPr>
            <a:spLocks/>
          </p:cNvSpPr>
          <p:nvPr/>
        </p:nvSpPr>
        <p:spPr bwMode="auto">
          <a:xfrm>
            <a:off x="10252770" y="3149091"/>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4</a:t>
            </a:r>
          </a:p>
        </p:txBody>
      </p:sp>
      <p:sp>
        <p:nvSpPr>
          <p:cNvPr id="5175" name="Rectangle 55"/>
          <p:cNvSpPr>
            <a:spLocks/>
          </p:cNvSpPr>
          <p:nvPr/>
        </p:nvSpPr>
        <p:spPr bwMode="auto">
          <a:xfrm>
            <a:off x="8853041" y="3553159"/>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2</a:t>
            </a:r>
          </a:p>
        </p:txBody>
      </p:sp>
      <p:sp>
        <p:nvSpPr>
          <p:cNvPr id="5176" name="Line 56"/>
          <p:cNvSpPr>
            <a:spLocks noChangeShapeType="1"/>
          </p:cNvSpPr>
          <p:nvPr/>
        </p:nvSpPr>
        <p:spPr bwMode="auto">
          <a:xfrm>
            <a:off x="8078391" y="3643313"/>
            <a:ext cx="664146"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177" name="Line 57"/>
          <p:cNvSpPr>
            <a:spLocks noChangeShapeType="1"/>
          </p:cNvSpPr>
          <p:nvPr/>
        </p:nvSpPr>
        <p:spPr bwMode="auto">
          <a:xfrm flipV="1">
            <a:off x="8024813" y="2476872"/>
            <a:ext cx="740048" cy="1071563"/>
          </a:xfrm>
          <a:prstGeom prst="line">
            <a:avLst/>
          </a:prstGeom>
          <a:noFill/>
          <a:ln w="38100" cap="flat" cmpd="sng">
            <a:solidFill>
              <a:srgbClr val="000000"/>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178" name="Line 58"/>
          <p:cNvSpPr>
            <a:spLocks noChangeShapeType="1"/>
          </p:cNvSpPr>
          <p:nvPr/>
        </p:nvSpPr>
        <p:spPr bwMode="auto">
          <a:xfrm flipH="1" flipV="1">
            <a:off x="8531572" y="1758033"/>
            <a:ext cx="194221" cy="370582"/>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179" name="Rectangle 59"/>
          <p:cNvSpPr>
            <a:spLocks/>
          </p:cNvSpPr>
          <p:nvPr/>
        </p:nvSpPr>
        <p:spPr bwMode="auto">
          <a:xfrm>
            <a:off x="8853041" y="2069715"/>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1</a:t>
            </a:r>
          </a:p>
        </p:txBody>
      </p:sp>
      <p:sp>
        <p:nvSpPr>
          <p:cNvPr id="5180" name="Oval 60"/>
          <p:cNvSpPr>
            <a:spLocks/>
          </p:cNvSpPr>
          <p:nvPr/>
        </p:nvSpPr>
        <p:spPr bwMode="auto">
          <a:xfrm>
            <a:off x="8691191" y="2273722"/>
            <a:ext cx="79251"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81" name="Line 61"/>
          <p:cNvSpPr>
            <a:spLocks noChangeShapeType="1"/>
          </p:cNvSpPr>
          <p:nvPr/>
        </p:nvSpPr>
        <p:spPr bwMode="auto">
          <a:xfrm flipH="1" flipV="1">
            <a:off x="8503667" y="1468934"/>
            <a:ext cx="256729" cy="608335"/>
          </a:xfrm>
          <a:prstGeom prst="line">
            <a:avLst/>
          </a:prstGeom>
          <a:noFill/>
          <a:ln w="38100" cap="flat" cmpd="sng">
            <a:solidFill>
              <a:srgbClr val="000000"/>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182" name="Oval 62"/>
          <p:cNvSpPr>
            <a:spLocks/>
          </p:cNvSpPr>
          <p:nvPr/>
        </p:nvSpPr>
        <p:spPr bwMode="auto">
          <a:xfrm>
            <a:off x="8416603" y="1328291"/>
            <a:ext cx="80367"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83" name="Rectangle 63"/>
          <p:cNvSpPr>
            <a:spLocks/>
          </p:cNvSpPr>
          <p:nvPr/>
        </p:nvSpPr>
        <p:spPr bwMode="auto">
          <a:xfrm>
            <a:off x="8502551" y="1285018"/>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1</a:t>
            </a:r>
          </a:p>
        </p:txBody>
      </p:sp>
      <p:sp>
        <p:nvSpPr>
          <p:cNvPr id="5184" name="Line 64"/>
          <p:cNvSpPr>
            <a:spLocks noChangeShapeType="1"/>
          </p:cNvSpPr>
          <p:nvPr/>
        </p:nvSpPr>
        <p:spPr bwMode="auto">
          <a:xfrm flipV="1">
            <a:off x="6423050" y="2740298"/>
            <a:ext cx="112737" cy="544711"/>
          </a:xfrm>
          <a:prstGeom prst="line">
            <a:avLst/>
          </a:prstGeom>
          <a:noFill/>
          <a:ln w="38100" cap="flat" cmpd="sng">
            <a:solidFill>
              <a:srgbClr val="000000"/>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185" name="AutoShape 65"/>
          <p:cNvSpPr>
            <a:spLocks/>
          </p:cNvSpPr>
          <p:nvPr/>
        </p:nvSpPr>
        <p:spPr bwMode="auto">
          <a:xfrm>
            <a:off x="6506766" y="2629793"/>
            <a:ext cx="818183" cy="311423"/>
          </a:xfrm>
          <a:custGeom>
            <a:avLst/>
            <a:gdLst>
              <a:gd name="T0" fmla="*/ 10800 w 21600"/>
              <a:gd name="T1" fmla="*/ 10664 h 21328"/>
              <a:gd name="T2" fmla="*/ 10800 w 21600"/>
              <a:gd name="T3" fmla="*/ 10664 h 21328"/>
              <a:gd name="T4" fmla="*/ 10800 w 21600"/>
              <a:gd name="T5" fmla="*/ 10664 h 21328"/>
              <a:gd name="T6" fmla="*/ 10800 w 21600"/>
              <a:gd name="T7" fmla="*/ 10664 h 21328"/>
            </a:gdLst>
            <a:ahLst/>
            <a:cxnLst>
              <a:cxn ang="0">
                <a:pos x="T0" y="T1"/>
              </a:cxn>
              <a:cxn ang="0">
                <a:pos x="T2" y="T3"/>
              </a:cxn>
              <a:cxn ang="0">
                <a:pos x="T4" y="T5"/>
              </a:cxn>
              <a:cxn ang="0">
                <a:pos x="T6" y="T7"/>
              </a:cxn>
            </a:cxnLst>
            <a:rect l="0" t="0" r="r" b="b"/>
            <a:pathLst>
              <a:path w="21600" h="21328">
                <a:moveTo>
                  <a:pt x="0" y="6948"/>
                </a:moveTo>
                <a:cubicBezTo>
                  <a:pt x="2135" y="15713"/>
                  <a:pt x="5821" y="21111"/>
                  <a:pt x="9814" y="21321"/>
                </a:cubicBezTo>
                <a:cubicBezTo>
                  <a:pt x="15107" y="21600"/>
                  <a:pt x="19867" y="12990"/>
                  <a:pt x="21600"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186" name="Line 66"/>
          <p:cNvSpPr>
            <a:spLocks noChangeShapeType="1"/>
          </p:cNvSpPr>
          <p:nvPr/>
        </p:nvSpPr>
        <p:spPr bwMode="auto">
          <a:xfrm flipV="1">
            <a:off x="7321600" y="1428750"/>
            <a:ext cx="1007939" cy="117760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grpSp>
        <p:nvGrpSpPr>
          <p:cNvPr id="5187" name="Group 67"/>
          <p:cNvGrpSpPr>
            <a:grpSpLocks/>
          </p:cNvGrpSpPr>
          <p:nvPr/>
        </p:nvGrpSpPr>
        <p:grpSpPr bwMode="auto">
          <a:xfrm>
            <a:off x="7357319" y="2562821"/>
            <a:ext cx="79251" cy="87064"/>
            <a:chOff x="0" y="0"/>
            <a:chExt cx="113155" cy="123081"/>
          </a:xfrm>
        </p:grpSpPr>
        <p:pic>
          <p:nvPicPr>
            <p:cNvPr id="5188" name="Picture 68"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89" name="Picture 69"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90" name="Oval 70"/>
          <p:cNvSpPr>
            <a:spLocks/>
          </p:cNvSpPr>
          <p:nvPr/>
        </p:nvSpPr>
        <p:spPr bwMode="auto">
          <a:xfrm>
            <a:off x="7247930" y="2559472"/>
            <a:ext cx="79251"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91" name="Rectangle 71"/>
          <p:cNvSpPr>
            <a:spLocks/>
          </p:cNvSpPr>
          <p:nvPr/>
        </p:nvSpPr>
        <p:spPr bwMode="auto">
          <a:xfrm>
            <a:off x="7089428" y="2516199"/>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3</a:t>
            </a:r>
          </a:p>
        </p:txBody>
      </p:sp>
      <p:sp>
        <p:nvSpPr>
          <p:cNvPr id="5192" name="Line 72"/>
          <p:cNvSpPr>
            <a:spLocks noChangeShapeType="1"/>
          </p:cNvSpPr>
          <p:nvPr/>
        </p:nvSpPr>
        <p:spPr bwMode="auto">
          <a:xfrm flipH="1">
            <a:off x="8078391" y="3699123"/>
            <a:ext cx="623962"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193" name="Line 73"/>
          <p:cNvSpPr>
            <a:spLocks noChangeShapeType="1"/>
          </p:cNvSpPr>
          <p:nvPr/>
        </p:nvSpPr>
        <p:spPr bwMode="auto">
          <a:xfrm flipH="1" flipV="1">
            <a:off x="8015883" y="2475756"/>
            <a:ext cx="668611" cy="1074911"/>
          </a:xfrm>
          <a:prstGeom prst="line">
            <a:avLst/>
          </a:prstGeom>
          <a:noFill/>
          <a:ln w="38100" cap="flat" cmpd="sng">
            <a:solidFill>
              <a:srgbClr val="000000"/>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grpSp>
        <p:nvGrpSpPr>
          <p:cNvPr id="5194" name="Group 74"/>
          <p:cNvGrpSpPr>
            <a:grpSpLocks/>
          </p:cNvGrpSpPr>
          <p:nvPr/>
        </p:nvGrpSpPr>
        <p:grpSpPr bwMode="auto">
          <a:xfrm>
            <a:off x="7965653" y="2205633"/>
            <a:ext cx="79251" cy="85949"/>
            <a:chOff x="0" y="0"/>
            <a:chExt cx="113155" cy="123081"/>
          </a:xfrm>
        </p:grpSpPr>
        <p:pic>
          <p:nvPicPr>
            <p:cNvPr id="5195" name="Picture 75"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96" name="Picture 76"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97" name="Oval 77"/>
          <p:cNvSpPr>
            <a:spLocks/>
          </p:cNvSpPr>
          <p:nvPr/>
        </p:nvSpPr>
        <p:spPr bwMode="auto">
          <a:xfrm>
            <a:off x="8050486" y="2279303"/>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98" name="Rectangle 78"/>
          <p:cNvSpPr>
            <a:spLocks/>
          </p:cNvSpPr>
          <p:nvPr/>
        </p:nvSpPr>
        <p:spPr bwMode="auto">
          <a:xfrm>
            <a:off x="8155410" y="2273981"/>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2</a:t>
            </a:r>
          </a:p>
        </p:txBody>
      </p:sp>
      <p:sp>
        <p:nvSpPr>
          <p:cNvPr id="5199" name="Line 79"/>
          <p:cNvSpPr>
            <a:spLocks noChangeShapeType="1"/>
          </p:cNvSpPr>
          <p:nvPr/>
        </p:nvSpPr>
        <p:spPr bwMode="auto">
          <a:xfrm flipV="1">
            <a:off x="7982396" y="1832818"/>
            <a:ext cx="224359" cy="37169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200" name="Line 80"/>
          <p:cNvSpPr>
            <a:spLocks noChangeShapeType="1"/>
          </p:cNvSpPr>
          <p:nvPr/>
        </p:nvSpPr>
        <p:spPr bwMode="auto">
          <a:xfrm flipV="1">
            <a:off x="7951142" y="1370707"/>
            <a:ext cx="108273" cy="804788"/>
          </a:xfrm>
          <a:prstGeom prst="line">
            <a:avLst/>
          </a:prstGeom>
          <a:noFill/>
          <a:ln w="38100" cap="flat" cmpd="sng">
            <a:solidFill>
              <a:srgbClr val="000000"/>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201" name="Oval 81"/>
          <p:cNvSpPr>
            <a:spLocks/>
          </p:cNvSpPr>
          <p:nvPr/>
        </p:nvSpPr>
        <p:spPr bwMode="auto">
          <a:xfrm>
            <a:off x="8050486" y="1319361"/>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202" name="Rectangle 82"/>
          <p:cNvSpPr>
            <a:spLocks/>
          </p:cNvSpPr>
          <p:nvPr/>
        </p:nvSpPr>
        <p:spPr bwMode="auto">
          <a:xfrm>
            <a:off x="7939981" y="1241487"/>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2</a:t>
            </a:r>
          </a:p>
        </p:txBody>
      </p:sp>
      <p:sp>
        <p:nvSpPr>
          <p:cNvPr id="5203" name="Line 83"/>
          <p:cNvSpPr>
            <a:spLocks noChangeShapeType="1"/>
          </p:cNvSpPr>
          <p:nvPr/>
        </p:nvSpPr>
        <p:spPr bwMode="auto">
          <a:xfrm flipH="1" flipV="1">
            <a:off x="9676805" y="2863082"/>
            <a:ext cx="497830" cy="300260"/>
          </a:xfrm>
          <a:prstGeom prst="line">
            <a:avLst/>
          </a:prstGeom>
          <a:noFill/>
          <a:ln w="38100" cap="flat" cmpd="sng">
            <a:solidFill>
              <a:srgbClr val="000000"/>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204" name="AutoShape 84"/>
          <p:cNvSpPr>
            <a:spLocks/>
          </p:cNvSpPr>
          <p:nvPr/>
        </p:nvSpPr>
        <p:spPr bwMode="auto">
          <a:xfrm>
            <a:off x="9700246" y="2342927"/>
            <a:ext cx="351606" cy="530200"/>
          </a:xfrm>
          <a:custGeom>
            <a:avLst/>
            <a:gdLst>
              <a:gd name="T0" fmla="*/ 10384 w 20769"/>
              <a:gd name="T1" fmla="*/ 10800 h 21600"/>
              <a:gd name="T2" fmla="*/ 10384 w 20769"/>
              <a:gd name="T3" fmla="*/ 10800 h 21600"/>
              <a:gd name="T4" fmla="*/ 10384 w 20769"/>
              <a:gd name="T5" fmla="*/ 10800 h 21600"/>
              <a:gd name="T6" fmla="*/ 10384 w 20769"/>
              <a:gd name="T7" fmla="*/ 10800 h 21600"/>
            </a:gdLst>
            <a:ahLst/>
            <a:cxnLst>
              <a:cxn ang="0">
                <a:pos x="T0" y="T1"/>
              </a:cxn>
              <a:cxn ang="0">
                <a:pos x="T2" y="T3"/>
              </a:cxn>
              <a:cxn ang="0">
                <a:pos x="T4" y="T5"/>
              </a:cxn>
              <a:cxn ang="0">
                <a:pos x="T6" y="T7"/>
              </a:cxn>
            </a:cxnLst>
            <a:rect l="0" t="0" r="r" b="b"/>
            <a:pathLst>
              <a:path w="20769" h="21600">
                <a:moveTo>
                  <a:pt x="0" y="21600"/>
                </a:moveTo>
                <a:cubicBezTo>
                  <a:pt x="8850" y="21480"/>
                  <a:pt x="16663" y="17586"/>
                  <a:pt x="19601" y="11829"/>
                </a:cubicBezTo>
                <a:cubicBezTo>
                  <a:pt x="21600" y="7913"/>
                  <a:pt x="21012" y="3591"/>
                  <a:pt x="17992"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205" name="Line 85"/>
          <p:cNvSpPr>
            <a:spLocks noChangeShapeType="1"/>
          </p:cNvSpPr>
          <p:nvPr/>
        </p:nvSpPr>
        <p:spPr bwMode="auto">
          <a:xfrm flipH="1" flipV="1">
            <a:off x="8159875" y="1347267"/>
            <a:ext cx="1737940" cy="101128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206" name="Rectangle 86"/>
          <p:cNvSpPr>
            <a:spLocks/>
          </p:cNvSpPr>
          <p:nvPr/>
        </p:nvSpPr>
        <p:spPr bwMode="auto">
          <a:xfrm>
            <a:off x="9989344" y="2157895"/>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4</a:t>
            </a:r>
          </a:p>
        </p:txBody>
      </p:sp>
      <p:grpSp>
        <p:nvGrpSpPr>
          <p:cNvPr id="5207" name="Group 87"/>
          <p:cNvGrpSpPr>
            <a:grpSpLocks/>
          </p:cNvGrpSpPr>
          <p:nvPr/>
        </p:nvGrpSpPr>
        <p:grpSpPr bwMode="auto">
          <a:xfrm>
            <a:off x="9885536" y="2277071"/>
            <a:ext cx="79251" cy="87064"/>
            <a:chOff x="0" y="0"/>
            <a:chExt cx="113155" cy="123081"/>
          </a:xfrm>
        </p:grpSpPr>
        <p:pic>
          <p:nvPicPr>
            <p:cNvPr id="5208" name="Picture 88"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209" name="Picture 89"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210" name="Oval 90"/>
          <p:cNvSpPr>
            <a:spLocks/>
          </p:cNvSpPr>
          <p:nvPr/>
        </p:nvSpPr>
        <p:spPr bwMode="auto">
          <a:xfrm>
            <a:off x="9989344" y="2317254"/>
            <a:ext cx="87064"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211" name="Oval 91"/>
          <p:cNvSpPr>
            <a:spLocks/>
          </p:cNvSpPr>
          <p:nvPr/>
        </p:nvSpPr>
        <p:spPr bwMode="auto">
          <a:xfrm>
            <a:off x="7845103" y="3834185"/>
            <a:ext cx="88180"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212" name="Rectangle 92"/>
          <p:cNvSpPr>
            <a:spLocks/>
          </p:cNvSpPr>
          <p:nvPr/>
        </p:nvSpPr>
        <p:spPr bwMode="auto">
          <a:xfrm>
            <a:off x="7683252" y="3790912"/>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5</a:t>
            </a:r>
          </a:p>
        </p:txBody>
      </p:sp>
      <p:sp>
        <p:nvSpPr>
          <p:cNvPr id="5213" name="Rectangle 93"/>
          <p:cNvSpPr>
            <a:spLocks/>
          </p:cNvSpPr>
          <p:nvPr/>
        </p:nvSpPr>
        <p:spPr bwMode="auto">
          <a:xfrm>
            <a:off x="8108529" y="1225233"/>
            <a:ext cx="452065" cy="212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914" b="1">
                <a:latin typeface="Helvetica" charset="0"/>
                <a:ea typeface="Helvetica" charset="0"/>
                <a:cs typeface="Helvetica" charset="0"/>
                <a:sym typeface="Helvetica" charset="0"/>
              </a:rPr>
              <a:t>GK</a:t>
            </a:r>
          </a:p>
        </p:txBody>
      </p:sp>
      <p:sp>
        <p:nvSpPr>
          <p:cNvPr id="5214" name="Rectangle 94"/>
          <p:cNvSpPr>
            <a:spLocks/>
          </p:cNvSpPr>
          <p:nvPr/>
        </p:nvSpPr>
        <p:spPr bwMode="auto">
          <a:xfrm>
            <a:off x="1708175" y="1709407"/>
            <a:ext cx="4337596" cy="937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it-IT" altLang="it-IT" sz="1125">
                <a:solidFill>
                  <a:srgbClr val="212121"/>
                </a:solidFill>
                <a:latin typeface="Arial" charset="0"/>
                <a:ea typeface="Arial" charset="0"/>
                <a:cs typeface="Arial" charset="0"/>
                <a:sym typeface="Arial" charset="0"/>
              </a:rPr>
              <a:t>Player 1 passes to player 2 and receives offensively and shoot on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goal, attacks the door for a deflection on the player3's cross .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The exercise is done  both on the left and right side.</a:t>
            </a:r>
          </a:p>
        </p:txBody>
      </p:sp>
    </p:spTree>
    <p:extLst>
      <p:ext uri="{BB962C8B-B14F-4D97-AF65-F5344CB8AC3E}">
        <p14:creationId xmlns:p14="http://schemas.microsoft.com/office/powerpoint/2010/main" val="1772642994"/>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1"/>
          <p:cNvGrpSpPr>
            <a:grpSpLocks/>
          </p:cNvGrpSpPr>
          <p:nvPr/>
        </p:nvGrpSpPr>
        <p:grpSpPr bwMode="auto">
          <a:xfrm>
            <a:off x="4662785" y="187524"/>
            <a:ext cx="2054945" cy="819299"/>
            <a:chOff x="-1" y="0"/>
            <a:chExt cx="2922449" cy="1165543"/>
          </a:xfrm>
        </p:grpSpPr>
        <p:sp>
          <p:nvSpPr>
            <p:cNvPr id="6146" name="Rectangle 2"/>
            <p:cNvSpPr>
              <a:spLocks/>
            </p:cNvSpPr>
            <p:nvPr/>
          </p:nvSpPr>
          <p:spPr bwMode="auto">
            <a:xfrm>
              <a:off x="-1" y="0"/>
              <a:ext cx="2922449" cy="1165543"/>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35719" tIns="35719" rIns="35719" bIns="35719"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1266">
                <a:solidFill>
                  <a:srgbClr val="FFFFFF"/>
                </a:solidFill>
                <a:latin typeface="Calibri" charset="0"/>
                <a:ea typeface="Calibri" charset="0"/>
                <a:cs typeface="Calibri" charset="0"/>
                <a:sym typeface="Calibri" charset="0"/>
              </a:endParaRPr>
            </a:p>
          </p:txBody>
        </p:sp>
        <p:sp>
          <p:nvSpPr>
            <p:cNvPr id="6147" name="Rectangle 3"/>
            <p:cNvSpPr>
              <a:spLocks/>
            </p:cNvSpPr>
            <p:nvPr/>
          </p:nvSpPr>
          <p:spPr bwMode="auto">
            <a:xfrm>
              <a:off x="275927" y="341071"/>
              <a:ext cx="2370592" cy="48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7" rIns="32147"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it-IT" altLang="it-IT" sz="2109" b="1" i="1">
                  <a:latin typeface="Calibri" charset="0"/>
                  <a:ea typeface="Calibri" charset="0"/>
                  <a:cs typeface="Calibri" charset="0"/>
                  <a:sym typeface="Calibri" charset="0"/>
                </a:rPr>
                <a:t>Technique</a:t>
              </a:r>
            </a:p>
          </p:txBody>
        </p:sp>
      </p:grpSp>
      <p:sp>
        <p:nvSpPr>
          <p:cNvPr id="6148" name="Rectangle 4"/>
          <p:cNvSpPr>
            <a:spLocks/>
          </p:cNvSpPr>
          <p:nvPr/>
        </p:nvSpPr>
        <p:spPr bwMode="auto">
          <a:xfrm>
            <a:off x="1793007" y="1079129"/>
            <a:ext cx="1037143" cy="28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06" b="1">
                <a:latin typeface="Helvetica" charset="0"/>
                <a:ea typeface="Helvetica" charset="0"/>
                <a:cs typeface="Helvetica" charset="0"/>
                <a:sym typeface="Helvetica" charset="0"/>
              </a:rPr>
              <a:t>Exercise IV</a:t>
            </a:r>
          </a:p>
        </p:txBody>
      </p:sp>
      <p:pic>
        <p:nvPicPr>
          <p:cNvPr id="6150" name="Picture 6"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1535" y="1078260"/>
            <a:ext cx="4479355" cy="4320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51" name="AutoShape 7"/>
          <p:cNvSpPr>
            <a:spLocks/>
          </p:cNvSpPr>
          <p:nvPr/>
        </p:nvSpPr>
        <p:spPr bwMode="auto">
          <a:xfrm>
            <a:off x="6631781" y="1800449"/>
            <a:ext cx="103808" cy="92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1E42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52" name="AutoShape 8"/>
          <p:cNvSpPr>
            <a:spLocks/>
          </p:cNvSpPr>
          <p:nvPr/>
        </p:nvSpPr>
        <p:spPr bwMode="auto">
          <a:xfrm>
            <a:off x="6993434" y="1800449"/>
            <a:ext cx="104924" cy="92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2D852"/>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53" name="AutoShape 9" descr="tile_paper_medgray.jpeg"/>
          <p:cNvSpPr>
            <a:spLocks/>
          </p:cNvSpPr>
          <p:nvPr/>
        </p:nvSpPr>
        <p:spPr bwMode="auto">
          <a:xfrm>
            <a:off x="7618512" y="1800449"/>
            <a:ext cx="103808" cy="92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blipFill dpi="0" rotWithShape="0">
            <a:blip r:embed="rId3"/>
            <a:srcRect/>
            <a:tile tx="0" ty="0" sx="100000" sy="100000" flip="none" algn="tl"/>
          </a:blipFill>
          <a:ln>
            <a:noFill/>
          </a:ln>
          <a:effectLst>
            <a:outerShdw blurRad="50800" dist="127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p>
            <a:endParaRPr lang="it-IT" altLang="it-IT" sz="1687">
              <a:solidFill>
                <a:srgbClr val="FFFFFF"/>
              </a:solidFill>
            </a:endParaRPr>
          </a:p>
        </p:txBody>
      </p:sp>
      <p:sp>
        <p:nvSpPr>
          <p:cNvPr id="6154" name="AutoShape 10" descr="tile_paper_medgray.jpeg"/>
          <p:cNvSpPr>
            <a:spLocks/>
          </p:cNvSpPr>
          <p:nvPr/>
        </p:nvSpPr>
        <p:spPr bwMode="auto">
          <a:xfrm>
            <a:off x="7957840" y="1800449"/>
            <a:ext cx="104924" cy="92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blipFill dpi="0" rotWithShape="0">
            <a:blip r:embed="rId3"/>
            <a:srcRect/>
            <a:tile tx="0" ty="0" sx="100000" sy="100000" flip="none" algn="tl"/>
          </a:blipFill>
          <a:ln>
            <a:noFill/>
          </a:ln>
          <a:effectLst>
            <a:outerShdw blurRad="50800" dist="127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p>
            <a:endParaRPr lang="it-IT" altLang="it-IT" sz="1687">
              <a:solidFill>
                <a:srgbClr val="FFFFFF"/>
              </a:solidFill>
            </a:endParaRPr>
          </a:p>
        </p:txBody>
      </p:sp>
      <p:sp>
        <p:nvSpPr>
          <p:cNvPr id="6155" name="AutoShape 11" descr="tile_paper_medgray.jpeg"/>
          <p:cNvSpPr>
            <a:spLocks/>
          </p:cNvSpPr>
          <p:nvPr/>
        </p:nvSpPr>
        <p:spPr bwMode="auto">
          <a:xfrm>
            <a:off x="8605242" y="1800449"/>
            <a:ext cx="103808" cy="92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blipFill dpi="0" rotWithShape="0">
            <a:blip r:embed="rId4"/>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p>
            <a:endParaRPr lang="it-IT" altLang="it-IT" sz="1687">
              <a:solidFill>
                <a:srgbClr val="FFFFFF"/>
              </a:solidFill>
            </a:endParaRPr>
          </a:p>
        </p:txBody>
      </p:sp>
      <p:sp>
        <p:nvSpPr>
          <p:cNvPr id="6156" name="AutoShape 12" descr="tile_paper_medgray.jpeg"/>
          <p:cNvSpPr>
            <a:spLocks/>
          </p:cNvSpPr>
          <p:nvPr/>
        </p:nvSpPr>
        <p:spPr bwMode="auto">
          <a:xfrm>
            <a:off x="8917781" y="1800449"/>
            <a:ext cx="103808" cy="92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blipFill dpi="0" rotWithShape="0">
            <a:blip r:embed="rId4"/>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p>
            <a:endParaRPr lang="it-IT" altLang="it-IT" sz="1687">
              <a:solidFill>
                <a:srgbClr val="FFFFFF"/>
              </a:solidFill>
            </a:endParaRPr>
          </a:p>
        </p:txBody>
      </p:sp>
      <p:sp>
        <p:nvSpPr>
          <p:cNvPr id="6157" name="AutoShape 13" descr="tile_paper_medgray.jpeg"/>
          <p:cNvSpPr>
            <a:spLocks/>
          </p:cNvSpPr>
          <p:nvPr/>
        </p:nvSpPr>
        <p:spPr bwMode="auto">
          <a:xfrm>
            <a:off x="9591973" y="1800449"/>
            <a:ext cx="103808" cy="92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blipFill dpi="0" rotWithShape="0">
            <a:blip r:embed="rId5"/>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p>
            <a:endParaRPr lang="it-IT" altLang="it-IT" sz="1687">
              <a:solidFill>
                <a:srgbClr val="FFFFFF"/>
              </a:solidFill>
            </a:endParaRPr>
          </a:p>
        </p:txBody>
      </p:sp>
      <p:sp>
        <p:nvSpPr>
          <p:cNvPr id="6158" name="AutoShape 14" descr="tile_paper_medgray.jpeg"/>
          <p:cNvSpPr>
            <a:spLocks/>
          </p:cNvSpPr>
          <p:nvPr/>
        </p:nvSpPr>
        <p:spPr bwMode="auto">
          <a:xfrm>
            <a:off x="9882187" y="1800449"/>
            <a:ext cx="103808" cy="92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blipFill dpi="0" rotWithShape="0">
            <a:blip r:embed="rId5"/>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p>
            <a:endParaRPr lang="it-IT" altLang="it-IT" sz="1687">
              <a:solidFill>
                <a:srgbClr val="FFFFFF"/>
              </a:solidFill>
            </a:endParaRPr>
          </a:p>
        </p:txBody>
      </p:sp>
      <p:sp>
        <p:nvSpPr>
          <p:cNvPr id="6159" name="Rectangle 15"/>
          <p:cNvSpPr>
            <a:spLocks/>
          </p:cNvSpPr>
          <p:nvPr/>
        </p:nvSpPr>
        <p:spPr bwMode="auto">
          <a:xfrm>
            <a:off x="6695406" y="1345588"/>
            <a:ext cx="133050" cy="202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844" b="1">
                <a:latin typeface="Helvetica" charset="0"/>
                <a:ea typeface="Helvetica" charset="0"/>
                <a:cs typeface="Helvetica" charset="0"/>
                <a:sym typeface="Helvetica" charset="0"/>
              </a:rPr>
              <a:t>1</a:t>
            </a:r>
          </a:p>
        </p:txBody>
      </p:sp>
      <p:sp>
        <p:nvSpPr>
          <p:cNvPr id="6160" name="Rectangle 16"/>
          <p:cNvSpPr>
            <a:spLocks/>
          </p:cNvSpPr>
          <p:nvPr/>
        </p:nvSpPr>
        <p:spPr bwMode="auto">
          <a:xfrm>
            <a:off x="7740179" y="1345588"/>
            <a:ext cx="133050" cy="202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844" b="1">
                <a:latin typeface="Helvetica" charset="0"/>
                <a:ea typeface="Helvetica" charset="0"/>
                <a:cs typeface="Helvetica" charset="0"/>
                <a:sym typeface="Helvetica" charset="0"/>
              </a:rPr>
              <a:t>2</a:t>
            </a:r>
          </a:p>
        </p:txBody>
      </p:sp>
      <p:sp>
        <p:nvSpPr>
          <p:cNvPr id="6161" name="Rectangle 17"/>
          <p:cNvSpPr>
            <a:spLocks/>
          </p:cNvSpPr>
          <p:nvPr/>
        </p:nvSpPr>
        <p:spPr bwMode="auto">
          <a:xfrm>
            <a:off x="8781604" y="1345588"/>
            <a:ext cx="133050" cy="202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844" b="1">
                <a:latin typeface="Helvetica" charset="0"/>
                <a:ea typeface="Helvetica" charset="0"/>
                <a:cs typeface="Helvetica" charset="0"/>
                <a:sym typeface="Helvetica" charset="0"/>
              </a:rPr>
              <a:t>3</a:t>
            </a:r>
          </a:p>
        </p:txBody>
      </p:sp>
      <p:sp>
        <p:nvSpPr>
          <p:cNvPr id="6162" name="Rectangle 18"/>
          <p:cNvSpPr>
            <a:spLocks/>
          </p:cNvSpPr>
          <p:nvPr/>
        </p:nvSpPr>
        <p:spPr bwMode="auto">
          <a:xfrm>
            <a:off x="9680154" y="1345588"/>
            <a:ext cx="133050" cy="202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844" b="1">
                <a:latin typeface="Helvetica" charset="0"/>
                <a:ea typeface="Helvetica" charset="0"/>
                <a:cs typeface="Helvetica" charset="0"/>
                <a:sym typeface="Helvetica" charset="0"/>
              </a:rPr>
              <a:t>4</a:t>
            </a:r>
          </a:p>
        </p:txBody>
      </p:sp>
      <p:sp>
        <p:nvSpPr>
          <p:cNvPr id="6163" name="AutoShape 19"/>
          <p:cNvSpPr>
            <a:spLocks/>
          </p:cNvSpPr>
          <p:nvPr/>
        </p:nvSpPr>
        <p:spPr bwMode="auto">
          <a:xfrm>
            <a:off x="6515695" y="2582912"/>
            <a:ext cx="103808"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64" name="AutoShape 20"/>
          <p:cNvSpPr>
            <a:spLocks/>
          </p:cNvSpPr>
          <p:nvPr/>
        </p:nvSpPr>
        <p:spPr bwMode="auto">
          <a:xfrm>
            <a:off x="6872883" y="2761506"/>
            <a:ext cx="103808"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65" name="AutoShape 21"/>
          <p:cNvSpPr>
            <a:spLocks/>
          </p:cNvSpPr>
          <p:nvPr/>
        </p:nvSpPr>
        <p:spPr bwMode="auto">
          <a:xfrm>
            <a:off x="6713265" y="3100834"/>
            <a:ext cx="103807"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66" name="AutoShape 22"/>
          <p:cNvSpPr>
            <a:spLocks/>
          </p:cNvSpPr>
          <p:nvPr/>
        </p:nvSpPr>
        <p:spPr bwMode="auto">
          <a:xfrm>
            <a:off x="7118449" y="3192363"/>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67" name="AutoShape 23"/>
          <p:cNvSpPr>
            <a:spLocks/>
          </p:cNvSpPr>
          <p:nvPr/>
        </p:nvSpPr>
        <p:spPr bwMode="auto">
          <a:xfrm>
            <a:off x="6984504" y="3484811"/>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68" name="AutoShape 24"/>
          <p:cNvSpPr>
            <a:spLocks/>
          </p:cNvSpPr>
          <p:nvPr/>
        </p:nvSpPr>
        <p:spPr bwMode="auto">
          <a:xfrm>
            <a:off x="8282658" y="4440287"/>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69" name="AutoShape 25"/>
          <p:cNvSpPr>
            <a:spLocks/>
          </p:cNvSpPr>
          <p:nvPr/>
        </p:nvSpPr>
        <p:spPr bwMode="auto">
          <a:xfrm>
            <a:off x="8282658" y="3797350"/>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44EC2C"/>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70" name="AutoShape 26"/>
          <p:cNvSpPr>
            <a:spLocks/>
          </p:cNvSpPr>
          <p:nvPr/>
        </p:nvSpPr>
        <p:spPr bwMode="auto">
          <a:xfrm>
            <a:off x="8395395" y="3797350"/>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66EC2B"/>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71" name="AutoShape 27"/>
          <p:cNvSpPr>
            <a:spLocks/>
          </p:cNvSpPr>
          <p:nvPr/>
        </p:nvSpPr>
        <p:spPr bwMode="auto">
          <a:xfrm>
            <a:off x="8282658" y="3529459"/>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5DEC4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72" name="AutoShape 28"/>
          <p:cNvSpPr>
            <a:spLocks/>
          </p:cNvSpPr>
          <p:nvPr/>
        </p:nvSpPr>
        <p:spPr bwMode="auto">
          <a:xfrm>
            <a:off x="8395395" y="3529459"/>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52EC42"/>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73" name="AutoShape 29"/>
          <p:cNvSpPr>
            <a:spLocks/>
          </p:cNvSpPr>
          <p:nvPr/>
        </p:nvSpPr>
        <p:spPr bwMode="auto">
          <a:xfrm>
            <a:off x="8282658" y="3261569"/>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84EC3D"/>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74" name="AutoShape 30"/>
          <p:cNvSpPr>
            <a:spLocks/>
          </p:cNvSpPr>
          <p:nvPr/>
        </p:nvSpPr>
        <p:spPr bwMode="auto">
          <a:xfrm>
            <a:off x="8395395" y="3261569"/>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4EEC2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6175" name="Group 31"/>
          <p:cNvGrpSpPr>
            <a:grpSpLocks/>
          </p:cNvGrpSpPr>
          <p:nvPr/>
        </p:nvGrpSpPr>
        <p:grpSpPr bwMode="auto">
          <a:xfrm>
            <a:off x="6445374" y="2462362"/>
            <a:ext cx="79251" cy="87064"/>
            <a:chOff x="0" y="0"/>
            <a:chExt cx="113155" cy="123081"/>
          </a:xfrm>
        </p:grpSpPr>
        <p:pic>
          <p:nvPicPr>
            <p:cNvPr id="6176" name="Picture 32" descr="pasted-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77" name="Picture 33" descr="ANH.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178" name="Oval 34"/>
          <p:cNvSpPr>
            <a:spLocks/>
          </p:cNvSpPr>
          <p:nvPr/>
        </p:nvSpPr>
        <p:spPr bwMode="auto">
          <a:xfrm>
            <a:off x="6440910" y="2335113"/>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79" name="AutoShape 35"/>
          <p:cNvSpPr>
            <a:spLocks/>
          </p:cNvSpPr>
          <p:nvPr/>
        </p:nvSpPr>
        <p:spPr bwMode="auto">
          <a:xfrm>
            <a:off x="6395145" y="2544961"/>
            <a:ext cx="1058168" cy="1208857"/>
          </a:xfrm>
          <a:custGeom>
            <a:avLst/>
            <a:gdLst>
              <a:gd name="T0" fmla="+- 0 10352 316"/>
              <a:gd name="T1" fmla="*/ T0 w 20073"/>
              <a:gd name="T2" fmla="*/ 10800 h 21600"/>
              <a:gd name="T3" fmla="+- 0 10352 316"/>
              <a:gd name="T4" fmla="*/ T3 w 20073"/>
              <a:gd name="T5" fmla="*/ 10800 h 21600"/>
              <a:gd name="T6" fmla="+- 0 10352 316"/>
              <a:gd name="T7" fmla="*/ T6 w 20073"/>
              <a:gd name="T8" fmla="*/ 10800 h 21600"/>
              <a:gd name="T9" fmla="+- 0 10352 316"/>
              <a:gd name="T10" fmla="*/ T9 w 20073"/>
              <a:gd name="T11" fmla="*/ 10800 h 21600"/>
            </a:gdLst>
            <a:ahLst/>
            <a:cxnLst>
              <a:cxn ang="0">
                <a:pos x="T1" y="T2"/>
              </a:cxn>
              <a:cxn ang="0">
                <a:pos x="T4" y="T5"/>
              </a:cxn>
              <a:cxn ang="0">
                <a:pos x="T7" y="T8"/>
              </a:cxn>
              <a:cxn ang="0">
                <a:pos x="T10" y="T11"/>
              </a:cxn>
            </a:cxnLst>
            <a:rect l="0" t="0" r="r" b="b"/>
            <a:pathLst>
              <a:path w="20073" h="21600">
                <a:moveTo>
                  <a:pt x="1176" y="0"/>
                </a:moveTo>
                <a:cubicBezTo>
                  <a:pt x="41" y="926"/>
                  <a:pt x="-316" y="2443"/>
                  <a:pt x="296" y="3734"/>
                </a:cubicBezTo>
                <a:cubicBezTo>
                  <a:pt x="1028" y="5278"/>
                  <a:pt x="2886" y="6047"/>
                  <a:pt x="4589" y="5511"/>
                </a:cubicBezTo>
                <a:cubicBezTo>
                  <a:pt x="5661" y="4233"/>
                  <a:pt x="7298" y="3492"/>
                  <a:pt x="9027" y="3499"/>
                </a:cubicBezTo>
                <a:cubicBezTo>
                  <a:pt x="11913" y="3510"/>
                  <a:pt x="14368" y="5484"/>
                  <a:pt x="14834" y="8166"/>
                </a:cubicBezTo>
                <a:cubicBezTo>
                  <a:pt x="10959" y="6303"/>
                  <a:pt x="6217" y="7869"/>
                  <a:pt x="4426" y="11603"/>
                </a:cubicBezTo>
                <a:cubicBezTo>
                  <a:pt x="4152" y="12174"/>
                  <a:pt x="3968" y="12780"/>
                  <a:pt x="3880" y="13402"/>
                </a:cubicBezTo>
                <a:cubicBezTo>
                  <a:pt x="5493" y="14228"/>
                  <a:pt x="7420" y="14308"/>
                  <a:pt x="9105" y="13620"/>
                </a:cubicBezTo>
                <a:cubicBezTo>
                  <a:pt x="11166" y="12778"/>
                  <a:pt x="12688" y="10793"/>
                  <a:pt x="15029" y="10577"/>
                </a:cubicBezTo>
                <a:cubicBezTo>
                  <a:pt x="18710" y="10237"/>
                  <a:pt x="21284" y="13939"/>
                  <a:pt x="19487" y="16984"/>
                </a:cubicBezTo>
                <a:cubicBezTo>
                  <a:pt x="16086" y="13999"/>
                  <a:pt x="10857" y="13870"/>
                  <a:pt x="7295" y="16684"/>
                </a:cubicBezTo>
                <a:cubicBezTo>
                  <a:pt x="5712" y="17934"/>
                  <a:pt x="4660" y="19679"/>
                  <a:pt x="4331" y="2160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6180" name="Oval 36"/>
          <p:cNvSpPr>
            <a:spLocks/>
          </p:cNvSpPr>
          <p:nvPr/>
        </p:nvSpPr>
        <p:spPr bwMode="auto">
          <a:xfrm>
            <a:off x="8290471" y="4755058"/>
            <a:ext cx="88181"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81" name="Oval 37"/>
          <p:cNvSpPr>
            <a:spLocks/>
          </p:cNvSpPr>
          <p:nvPr/>
        </p:nvSpPr>
        <p:spPr bwMode="auto">
          <a:xfrm>
            <a:off x="6646293" y="3710285"/>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6182" name="Group 38"/>
          <p:cNvGrpSpPr>
            <a:grpSpLocks/>
          </p:cNvGrpSpPr>
          <p:nvPr/>
        </p:nvGrpSpPr>
        <p:grpSpPr bwMode="auto">
          <a:xfrm>
            <a:off x="6725543" y="3800699"/>
            <a:ext cx="79251" cy="85948"/>
            <a:chOff x="0" y="0"/>
            <a:chExt cx="113155" cy="123081"/>
          </a:xfrm>
        </p:grpSpPr>
        <p:pic>
          <p:nvPicPr>
            <p:cNvPr id="6183" name="Picture 39" descr="pasted-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84" name="Picture 40" descr="ANH.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185" name="Line 41"/>
          <p:cNvSpPr>
            <a:spLocks noChangeShapeType="1"/>
          </p:cNvSpPr>
          <p:nvPr/>
        </p:nvSpPr>
        <p:spPr bwMode="auto">
          <a:xfrm>
            <a:off x="6785818" y="3873252"/>
            <a:ext cx="1384102" cy="811486"/>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6186" name="Line 42"/>
          <p:cNvSpPr>
            <a:spLocks noChangeShapeType="1"/>
          </p:cNvSpPr>
          <p:nvPr/>
        </p:nvSpPr>
        <p:spPr bwMode="auto">
          <a:xfrm flipV="1">
            <a:off x="8408789" y="4254996"/>
            <a:ext cx="0" cy="46322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6187" name="Oval 43"/>
          <p:cNvSpPr>
            <a:spLocks/>
          </p:cNvSpPr>
          <p:nvPr/>
        </p:nvSpPr>
        <p:spPr bwMode="auto">
          <a:xfrm>
            <a:off x="8365258" y="4142259"/>
            <a:ext cx="87064"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6188" name="Group 44"/>
          <p:cNvGrpSpPr>
            <a:grpSpLocks/>
          </p:cNvGrpSpPr>
          <p:nvPr/>
        </p:nvGrpSpPr>
        <p:grpSpPr bwMode="auto">
          <a:xfrm>
            <a:off x="8368606" y="4631160"/>
            <a:ext cx="80367" cy="87064"/>
            <a:chOff x="0" y="0"/>
            <a:chExt cx="113155" cy="123081"/>
          </a:xfrm>
        </p:grpSpPr>
        <p:pic>
          <p:nvPicPr>
            <p:cNvPr id="6189" name="Picture 45" descr="pasted-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90" name="Picture 46" descr="ANH.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191" name="Group 47"/>
          <p:cNvGrpSpPr>
            <a:grpSpLocks/>
          </p:cNvGrpSpPr>
          <p:nvPr/>
        </p:nvGrpSpPr>
        <p:grpSpPr bwMode="auto">
          <a:xfrm>
            <a:off x="8368606" y="4065240"/>
            <a:ext cx="80367" cy="85949"/>
            <a:chOff x="0" y="0"/>
            <a:chExt cx="113155" cy="123081"/>
          </a:xfrm>
        </p:grpSpPr>
        <p:pic>
          <p:nvPicPr>
            <p:cNvPr id="6192" name="Picture 48" descr="pasted-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93" name="Picture 49" descr="ANH.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194" name="Line 50"/>
          <p:cNvSpPr>
            <a:spLocks noChangeShapeType="1"/>
          </p:cNvSpPr>
          <p:nvPr/>
        </p:nvSpPr>
        <p:spPr bwMode="auto">
          <a:xfrm flipV="1">
            <a:off x="8405441" y="3146599"/>
            <a:ext cx="0" cy="985614"/>
          </a:xfrm>
          <a:prstGeom prst="line">
            <a:avLst/>
          </a:prstGeom>
          <a:noFill/>
          <a:ln w="38100" cap="rnd" cmpd="sng">
            <a:solidFill>
              <a:srgbClr val="000000"/>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6195" name="Rectangle 51"/>
          <p:cNvSpPr>
            <a:spLocks/>
          </p:cNvSpPr>
          <p:nvPr/>
        </p:nvSpPr>
        <p:spPr bwMode="auto">
          <a:xfrm>
            <a:off x="8245822" y="1441972"/>
            <a:ext cx="163507"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984" b="1">
                <a:latin typeface="Helvetica" charset="0"/>
                <a:ea typeface="Helvetica" charset="0"/>
                <a:cs typeface="Helvetica" charset="0"/>
                <a:sym typeface="Helvetica" charset="0"/>
              </a:rPr>
              <a:t>C</a:t>
            </a:r>
          </a:p>
        </p:txBody>
      </p:sp>
      <p:sp>
        <p:nvSpPr>
          <p:cNvPr id="6196" name="AutoShape 52"/>
          <p:cNvSpPr>
            <a:spLocks/>
          </p:cNvSpPr>
          <p:nvPr/>
        </p:nvSpPr>
        <p:spPr bwMode="auto">
          <a:xfrm>
            <a:off x="8368606" y="1323826"/>
            <a:ext cx="350490" cy="3047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40" y="0"/>
                </a:moveTo>
                <a:cubicBezTo>
                  <a:pt x="7776" y="0"/>
                  <a:pt x="6988" y="906"/>
                  <a:pt x="6988" y="2016"/>
                </a:cubicBezTo>
                <a:lnTo>
                  <a:pt x="6988" y="8597"/>
                </a:lnTo>
                <a:lnTo>
                  <a:pt x="0" y="21600"/>
                </a:lnTo>
                <a:lnTo>
                  <a:pt x="16277" y="15829"/>
                </a:lnTo>
                <a:lnTo>
                  <a:pt x="19849" y="15829"/>
                </a:lnTo>
                <a:cubicBezTo>
                  <a:pt x="20813" y="15829"/>
                  <a:pt x="21600" y="14943"/>
                  <a:pt x="21600" y="13833"/>
                </a:cubicBezTo>
                <a:lnTo>
                  <a:pt x="21600" y="2016"/>
                </a:lnTo>
                <a:cubicBezTo>
                  <a:pt x="21600" y="906"/>
                  <a:pt x="20813" y="0"/>
                  <a:pt x="19849" y="0"/>
                </a:cubicBezTo>
                <a:lnTo>
                  <a:pt x="8740" y="0"/>
                </a:lnTo>
                <a:close/>
              </a:path>
            </a:pathLst>
          </a:custGeom>
          <a:noFill/>
          <a:ln w="25400" cap="flat" cmpd="sng">
            <a:solidFill>
              <a:srgbClr val="85888D"/>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6197" name="Rectangle 53"/>
          <p:cNvSpPr>
            <a:spLocks/>
          </p:cNvSpPr>
          <p:nvPr/>
        </p:nvSpPr>
        <p:spPr bwMode="auto">
          <a:xfrm>
            <a:off x="8452322" y="1355340"/>
            <a:ext cx="286938"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3/red</a:t>
            </a:r>
          </a:p>
        </p:txBody>
      </p:sp>
      <p:sp>
        <p:nvSpPr>
          <p:cNvPr id="6198" name="Oval 54"/>
          <p:cNvSpPr>
            <a:spLocks/>
          </p:cNvSpPr>
          <p:nvPr/>
        </p:nvSpPr>
        <p:spPr bwMode="auto">
          <a:xfrm>
            <a:off x="8365258" y="3005956"/>
            <a:ext cx="87064" cy="92645"/>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6199" name="Group 55"/>
          <p:cNvGrpSpPr>
            <a:grpSpLocks/>
          </p:cNvGrpSpPr>
          <p:nvPr/>
        </p:nvGrpSpPr>
        <p:grpSpPr bwMode="auto">
          <a:xfrm>
            <a:off x="8407673" y="2918893"/>
            <a:ext cx="80367" cy="87064"/>
            <a:chOff x="0" y="0"/>
            <a:chExt cx="113155" cy="123081"/>
          </a:xfrm>
        </p:grpSpPr>
        <p:pic>
          <p:nvPicPr>
            <p:cNvPr id="6200" name="Picture 56" descr="pasted-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01" name="Picture 57" descr="ANH.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202" name="Line 58"/>
          <p:cNvSpPr>
            <a:spLocks noChangeShapeType="1"/>
          </p:cNvSpPr>
          <p:nvPr/>
        </p:nvSpPr>
        <p:spPr bwMode="auto">
          <a:xfrm flipV="1">
            <a:off x="8408789" y="1679898"/>
            <a:ext cx="371699" cy="126243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grpSp>
        <p:nvGrpSpPr>
          <p:cNvPr id="6203" name="Group 59"/>
          <p:cNvGrpSpPr>
            <a:grpSpLocks/>
          </p:cNvGrpSpPr>
          <p:nvPr/>
        </p:nvGrpSpPr>
        <p:grpSpPr bwMode="auto">
          <a:xfrm>
            <a:off x="8811742" y="1598414"/>
            <a:ext cx="80367" cy="85949"/>
            <a:chOff x="0" y="0"/>
            <a:chExt cx="113155" cy="123081"/>
          </a:xfrm>
        </p:grpSpPr>
        <p:pic>
          <p:nvPicPr>
            <p:cNvPr id="6204" name="Picture 60" descr="pasted-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05" name="Picture 61" descr="ANH.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206" name="Rectangle 62"/>
          <p:cNvSpPr>
            <a:spLocks/>
          </p:cNvSpPr>
          <p:nvPr/>
        </p:nvSpPr>
        <p:spPr bwMode="auto">
          <a:xfrm>
            <a:off x="6419701" y="2159012"/>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1</a:t>
            </a:r>
          </a:p>
        </p:txBody>
      </p:sp>
      <p:sp>
        <p:nvSpPr>
          <p:cNvPr id="6207" name="Rectangle 63"/>
          <p:cNvSpPr>
            <a:spLocks/>
          </p:cNvSpPr>
          <p:nvPr/>
        </p:nvSpPr>
        <p:spPr bwMode="auto">
          <a:xfrm>
            <a:off x="8383117" y="4711786"/>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2</a:t>
            </a:r>
          </a:p>
        </p:txBody>
      </p:sp>
      <p:sp>
        <p:nvSpPr>
          <p:cNvPr id="6208" name="Rectangle 64"/>
          <p:cNvSpPr>
            <a:spLocks/>
          </p:cNvSpPr>
          <p:nvPr/>
        </p:nvSpPr>
        <p:spPr bwMode="auto">
          <a:xfrm>
            <a:off x="1670224" y="1562778"/>
            <a:ext cx="4276204" cy="2799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266"/>
              <a:t>Player 1 starts with a slalom between cones, at the end of </a:t>
            </a:r>
          </a:p>
          <a:p>
            <a:endParaRPr lang="it-IT" altLang="it-IT" sz="1266"/>
          </a:p>
          <a:p>
            <a:r>
              <a:rPr lang="it-IT" altLang="it-IT" sz="1266"/>
              <a:t>the slalom passes the ball to player 2 who by lifting the </a:t>
            </a:r>
          </a:p>
          <a:p>
            <a:endParaRPr lang="it-IT" altLang="it-IT" sz="1266"/>
          </a:p>
          <a:p>
            <a:r>
              <a:rPr lang="it-IT" altLang="it-IT" sz="1266"/>
              <a:t>ball pass the cones.</a:t>
            </a:r>
          </a:p>
          <a:p>
            <a:endParaRPr lang="it-IT" altLang="it-IT" sz="1266"/>
          </a:p>
          <a:p>
            <a:r>
              <a:rPr lang="it-IT" altLang="it-IT" sz="1266"/>
              <a:t>When the player 2 gets to the line 23 must look at the </a:t>
            </a:r>
          </a:p>
          <a:p>
            <a:endParaRPr lang="it-IT" altLang="it-IT" sz="1266"/>
          </a:p>
          <a:p>
            <a:r>
              <a:rPr lang="it-IT" altLang="it-IT" sz="1266"/>
              <a:t>number that the coach mark and pull the ball in that door.</a:t>
            </a:r>
          </a:p>
          <a:p>
            <a:endParaRPr lang="it-IT" altLang="it-IT" sz="1266"/>
          </a:p>
          <a:p>
            <a:r>
              <a:rPr lang="it-IT" altLang="it-IT" sz="1266"/>
              <a:t>the coach's signal can be both visual and sound.</a:t>
            </a:r>
          </a:p>
          <a:p>
            <a:endParaRPr lang="it-IT" altLang="it-IT" sz="1266"/>
          </a:p>
          <a:p>
            <a:r>
              <a:rPr lang="it-IT" altLang="it-IT" sz="1266"/>
              <a:t>Every five minutes can change the type of shot to center the small goal.</a:t>
            </a:r>
          </a:p>
        </p:txBody>
      </p:sp>
    </p:spTree>
    <p:extLst>
      <p:ext uri="{BB962C8B-B14F-4D97-AF65-F5344CB8AC3E}">
        <p14:creationId xmlns:p14="http://schemas.microsoft.com/office/powerpoint/2010/main" val="770165327"/>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p:cNvSpPr>
          <p:nvPr/>
        </p:nvSpPr>
        <p:spPr bwMode="auto">
          <a:xfrm>
            <a:off x="2058666" y="1230934"/>
            <a:ext cx="987451" cy="28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06" b="1">
                <a:latin typeface="Helvetica" charset="0"/>
                <a:ea typeface="Helvetica" charset="0"/>
                <a:cs typeface="Helvetica" charset="0"/>
                <a:sym typeface="Helvetica" charset="0"/>
              </a:rPr>
              <a:t>Exercise V</a:t>
            </a:r>
          </a:p>
        </p:txBody>
      </p:sp>
      <p:pic>
        <p:nvPicPr>
          <p:cNvPr id="7170" name="Picture 2" descr="PC Area.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3190" y="1173138"/>
            <a:ext cx="2867546" cy="20225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1" name="AutoShape 3"/>
          <p:cNvSpPr>
            <a:spLocks/>
          </p:cNvSpPr>
          <p:nvPr/>
        </p:nvSpPr>
        <p:spPr bwMode="auto">
          <a:xfrm>
            <a:off x="8466832" y="2665512"/>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72" name="AutoShape 4"/>
          <p:cNvSpPr>
            <a:spLocks/>
          </p:cNvSpPr>
          <p:nvPr/>
        </p:nvSpPr>
        <p:spPr bwMode="auto">
          <a:xfrm>
            <a:off x="8645426" y="2665512"/>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73" name="AutoShape 5"/>
          <p:cNvSpPr>
            <a:spLocks/>
          </p:cNvSpPr>
          <p:nvPr/>
        </p:nvSpPr>
        <p:spPr bwMode="auto">
          <a:xfrm>
            <a:off x="8466832" y="2484686"/>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74" name="AutoShape 6"/>
          <p:cNvSpPr>
            <a:spLocks/>
          </p:cNvSpPr>
          <p:nvPr/>
        </p:nvSpPr>
        <p:spPr bwMode="auto">
          <a:xfrm>
            <a:off x="8645426" y="2484686"/>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75" name="AutoShape 7"/>
          <p:cNvSpPr>
            <a:spLocks/>
          </p:cNvSpPr>
          <p:nvPr/>
        </p:nvSpPr>
        <p:spPr bwMode="auto">
          <a:xfrm>
            <a:off x="8466832" y="2265908"/>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76" name="AutoShape 8"/>
          <p:cNvSpPr>
            <a:spLocks/>
          </p:cNvSpPr>
          <p:nvPr/>
        </p:nvSpPr>
        <p:spPr bwMode="auto">
          <a:xfrm>
            <a:off x="8645426" y="2265908"/>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77" name="AutoShape 9"/>
          <p:cNvSpPr>
            <a:spLocks/>
          </p:cNvSpPr>
          <p:nvPr/>
        </p:nvSpPr>
        <p:spPr bwMode="auto">
          <a:xfrm>
            <a:off x="8466832" y="2047131"/>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78" name="AutoShape 10"/>
          <p:cNvSpPr>
            <a:spLocks/>
          </p:cNvSpPr>
          <p:nvPr/>
        </p:nvSpPr>
        <p:spPr bwMode="auto">
          <a:xfrm>
            <a:off x="8645426" y="2047131"/>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79" name="Oval 11"/>
          <p:cNvSpPr>
            <a:spLocks/>
          </p:cNvSpPr>
          <p:nvPr/>
        </p:nvSpPr>
        <p:spPr bwMode="auto">
          <a:xfrm>
            <a:off x="8369722" y="2808387"/>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80" name="Oval 12"/>
          <p:cNvSpPr>
            <a:spLocks/>
          </p:cNvSpPr>
          <p:nvPr/>
        </p:nvSpPr>
        <p:spPr bwMode="auto">
          <a:xfrm>
            <a:off x="8764861" y="2808387"/>
            <a:ext cx="88180"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81" name="Oval 13"/>
          <p:cNvSpPr>
            <a:spLocks/>
          </p:cNvSpPr>
          <p:nvPr/>
        </p:nvSpPr>
        <p:spPr bwMode="auto">
          <a:xfrm>
            <a:off x="8764861" y="3003724"/>
            <a:ext cx="88180"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82" name="Oval 14"/>
          <p:cNvSpPr>
            <a:spLocks/>
          </p:cNvSpPr>
          <p:nvPr/>
        </p:nvSpPr>
        <p:spPr bwMode="auto">
          <a:xfrm>
            <a:off x="8369722" y="3020467"/>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83" name="Rectangle 15"/>
          <p:cNvSpPr>
            <a:spLocks/>
          </p:cNvSpPr>
          <p:nvPr/>
        </p:nvSpPr>
        <p:spPr bwMode="auto">
          <a:xfrm>
            <a:off x="2034109" y="3865192"/>
            <a:ext cx="1037143" cy="28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06" b="1">
                <a:latin typeface="Helvetica" charset="0"/>
                <a:ea typeface="Helvetica" charset="0"/>
                <a:cs typeface="Helvetica" charset="0"/>
                <a:sym typeface="Helvetica" charset="0"/>
              </a:rPr>
              <a:t>Exercise VI</a:t>
            </a:r>
          </a:p>
        </p:txBody>
      </p:sp>
      <p:pic>
        <p:nvPicPr>
          <p:cNvPr id="7184" name="Picture 16" descr="PC Area.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6080" y="3382119"/>
            <a:ext cx="3010421" cy="212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85" name="Rectangle 17" descr="tile_paper_medgray.png"/>
          <p:cNvSpPr>
            <a:spLocks/>
          </p:cNvSpPr>
          <p:nvPr/>
        </p:nvSpPr>
        <p:spPr bwMode="auto">
          <a:xfrm>
            <a:off x="8676680" y="1891978"/>
            <a:ext cx="264542" cy="66973"/>
          </a:xfrm>
          <a:prstGeom prst="rect">
            <a:avLst/>
          </a:prstGeom>
          <a:blipFill dpi="0" rotWithShape="0">
            <a:blip r:embed="rId3"/>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p>
            <a:endParaRPr lang="it-IT" altLang="it-IT" sz="1687">
              <a:solidFill>
                <a:srgbClr val="FFFFFF"/>
              </a:solidFill>
            </a:endParaRPr>
          </a:p>
        </p:txBody>
      </p:sp>
      <p:sp>
        <p:nvSpPr>
          <p:cNvPr id="7186" name="Rectangle 18" descr="tile_paper_medgray.jpeg"/>
          <p:cNvSpPr>
            <a:spLocks/>
          </p:cNvSpPr>
          <p:nvPr/>
        </p:nvSpPr>
        <p:spPr bwMode="auto">
          <a:xfrm>
            <a:off x="8280426" y="1891978"/>
            <a:ext cx="265658" cy="66973"/>
          </a:xfrm>
          <a:prstGeom prst="rect">
            <a:avLst/>
          </a:prstGeom>
          <a:blipFill dpi="0" rotWithShape="0">
            <a:blip r:embed="rId3"/>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p>
            <a:endParaRPr lang="it-IT" altLang="it-IT" sz="1687">
              <a:solidFill>
                <a:srgbClr val="FFFFFF"/>
              </a:solidFill>
            </a:endParaRPr>
          </a:p>
        </p:txBody>
      </p:sp>
      <p:sp>
        <p:nvSpPr>
          <p:cNvPr id="7187" name="Rectangle 19"/>
          <p:cNvSpPr>
            <a:spLocks/>
          </p:cNvSpPr>
          <p:nvPr/>
        </p:nvSpPr>
        <p:spPr bwMode="auto">
          <a:xfrm>
            <a:off x="8390930" y="1153795"/>
            <a:ext cx="453182" cy="212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914" b="1">
                <a:latin typeface="Helvetica" charset="0"/>
                <a:ea typeface="Helvetica" charset="0"/>
                <a:cs typeface="Helvetica" charset="0"/>
                <a:sym typeface="Helvetica" charset="0"/>
              </a:rPr>
              <a:t>GK</a:t>
            </a:r>
          </a:p>
        </p:txBody>
      </p:sp>
      <p:sp>
        <p:nvSpPr>
          <p:cNvPr id="7188" name="AutoShape 20"/>
          <p:cNvSpPr>
            <a:spLocks/>
          </p:cNvSpPr>
          <p:nvPr/>
        </p:nvSpPr>
        <p:spPr bwMode="auto">
          <a:xfrm>
            <a:off x="8270379" y="5094387"/>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89" name="AutoShape 21"/>
          <p:cNvSpPr>
            <a:spLocks/>
          </p:cNvSpPr>
          <p:nvPr/>
        </p:nvSpPr>
        <p:spPr bwMode="auto">
          <a:xfrm>
            <a:off x="8645426" y="4397871"/>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90" name="AutoShape 22"/>
          <p:cNvSpPr>
            <a:spLocks/>
          </p:cNvSpPr>
          <p:nvPr/>
        </p:nvSpPr>
        <p:spPr bwMode="auto">
          <a:xfrm>
            <a:off x="8371955" y="4655716"/>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91" name="AutoShape 23"/>
          <p:cNvSpPr>
            <a:spLocks/>
          </p:cNvSpPr>
          <p:nvPr/>
        </p:nvSpPr>
        <p:spPr bwMode="auto">
          <a:xfrm>
            <a:off x="8645426" y="4826496"/>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92" name="Oval 24"/>
          <p:cNvSpPr>
            <a:spLocks/>
          </p:cNvSpPr>
          <p:nvPr/>
        </p:nvSpPr>
        <p:spPr bwMode="auto">
          <a:xfrm>
            <a:off x="8185547" y="4655716"/>
            <a:ext cx="88181"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93" name="Oval 25"/>
          <p:cNvSpPr>
            <a:spLocks/>
          </p:cNvSpPr>
          <p:nvPr/>
        </p:nvSpPr>
        <p:spPr bwMode="auto">
          <a:xfrm>
            <a:off x="8764861" y="4960441"/>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94" name="Oval 26"/>
          <p:cNvSpPr>
            <a:spLocks/>
          </p:cNvSpPr>
          <p:nvPr/>
        </p:nvSpPr>
        <p:spPr bwMode="auto">
          <a:xfrm>
            <a:off x="8279309" y="5237262"/>
            <a:ext cx="87064"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95" name="Oval 27"/>
          <p:cNvSpPr>
            <a:spLocks/>
          </p:cNvSpPr>
          <p:nvPr/>
        </p:nvSpPr>
        <p:spPr bwMode="auto">
          <a:xfrm>
            <a:off x="8772674" y="4496098"/>
            <a:ext cx="88181" cy="92646"/>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96" name="Rectangle 28" descr="tile_paper_medgray.jpeg"/>
          <p:cNvSpPr>
            <a:spLocks/>
          </p:cNvSpPr>
          <p:nvPr/>
        </p:nvSpPr>
        <p:spPr bwMode="auto">
          <a:xfrm>
            <a:off x="8684494" y="4317504"/>
            <a:ext cx="264542" cy="66973"/>
          </a:xfrm>
          <a:prstGeom prst="rect">
            <a:avLst/>
          </a:prstGeom>
          <a:blipFill dpi="0" rotWithShape="0">
            <a:blip r:embed="rId3"/>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p>
            <a:endParaRPr lang="it-IT" altLang="it-IT" sz="1687">
              <a:solidFill>
                <a:srgbClr val="FFFFFF"/>
              </a:solidFill>
            </a:endParaRPr>
          </a:p>
        </p:txBody>
      </p:sp>
      <p:sp>
        <p:nvSpPr>
          <p:cNvPr id="7197" name="Rectangle 29"/>
          <p:cNvSpPr>
            <a:spLocks/>
          </p:cNvSpPr>
          <p:nvPr/>
        </p:nvSpPr>
        <p:spPr bwMode="auto">
          <a:xfrm>
            <a:off x="8390930" y="3493373"/>
            <a:ext cx="453182" cy="212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914" b="1">
                <a:latin typeface="Helvetica" charset="0"/>
                <a:ea typeface="Helvetica" charset="0"/>
                <a:cs typeface="Helvetica" charset="0"/>
                <a:sym typeface="Helvetica" charset="0"/>
              </a:rPr>
              <a:t>GK</a:t>
            </a:r>
          </a:p>
        </p:txBody>
      </p:sp>
      <p:grpSp>
        <p:nvGrpSpPr>
          <p:cNvPr id="7198" name="Group 30"/>
          <p:cNvGrpSpPr>
            <a:grpSpLocks/>
          </p:cNvGrpSpPr>
          <p:nvPr/>
        </p:nvGrpSpPr>
        <p:grpSpPr bwMode="auto">
          <a:xfrm>
            <a:off x="8479111" y="2890986"/>
            <a:ext cx="80367" cy="85949"/>
            <a:chOff x="0" y="0"/>
            <a:chExt cx="113155" cy="123081"/>
          </a:xfrm>
        </p:grpSpPr>
        <p:pic>
          <p:nvPicPr>
            <p:cNvPr id="7199" name="Picture 31" descr="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00" name="Picture 32" descr="ANH.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201" name="Group 33"/>
          <p:cNvGrpSpPr>
            <a:grpSpLocks/>
          </p:cNvGrpSpPr>
          <p:nvPr/>
        </p:nvGrpSpPr>
        <p:grpSpPr bwMode="auto">
          <a:xfrm>
            <a:off x="8657705" y="2981400"/>
            <a:ext cx="80367" cy="85948"/>
            <a:chOff x="0" y="0"/>
            <a:chExt cx="113155" cy="123081"/>
          </a:xfrm>
        </p:grpSpPr>
        <p:pic>
          <p:nvPicPr>
            <p:cNvPr id="7202" name="Picture 34" descr="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03" name="Picture 35" descr="ANH.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204" name="Group 36"/>
          <p:cNvGrpSpPr>
            <a:grpSpLocks/>
          </p:cNvGrpSpPr>
          <p:nvPr/>
        </p:nvGrpSpPr>
        <p:grpSpPr bwMode="auto">
          <a:xfrm>
            <a:off x="8374187" y="5240611"/>
            <a:ext cx="79251" cy="87064"/>
            <a:chOff x="0" y="0"/>
            <a:chExt cx="113155" cy="123081"/>
          </a:xfrm>
        </p:grpSpPr>
        <p:pic>
          <p:nvPicPr>
            <p:cNvPr id="7205" name="Picture 37" descr="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06" name="Picture 38" descr="ANH.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207" name="Rectangle 39"/>
          <p:cNvSpPr>
            <a:spLocks/>
          </p:cNvSpPr>
          <p:nvPr/>
        </p:nvSpPr>
        <p:spPr bwMode="auto">
          <a:xfrm>
            <a:off x="8192244" y="1712528"/>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1</a:t>
            </a:r>
          </a:p>
        </p:txBody>
      </p:sp>
      <p:sp>
        <p:nvSpPr>
          <p:cNvPr id="7208" name="Line 40"/>
          <p:cNvSpPr>
            <a:spLocks noChangeShapeType="1"/>
          </p:cNvSpPr>
          <p:nvPr/>
        </p:nvSpPr>
        <p:spPr bwMode="auto">
          <a:xfrm flipV="1">
            <a:off x="8454554" y="4998393"/>
            <a:ext cx="279053" cy="27905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7209" name="Line 41"/>
          <p:cNvSpPr>
            <a:spLocks noChangeShapeType="1"/>
          </p:cNvSpPr>
          <p:nvPr/>
        </p:nvSpPr>
        <p:spPr bwMode="auto">
          <a:xfrm flipH="1" flipV="1">
            <a:off x="8376420" y="4775151"/>
            <a:ext cx="279053" cy="28016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7210" name="Line 42"/>
          <p:cNvSpPr>
            <a:spLocks noChangeShapeType="1"/>
          </p:cNvSpPr>
          <p:nvPr/>
        </p:nvSpPr>
        <p:spPr bwMode="auto">
          <a:xfrm flipV="1">
            <a:off x="8298285" y="4512841"/>
            <a:ext cx="453182" cy="15627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7211" name="Line 43"/>
          <p:cNvSpPr>
            <a:spLocks noChangeShapeType="1"/>
          </p:cNvSpPr>
          <p:nvPr/>
        </p:nvSpPr>
        <p:spPr bwMode="auto">
          <a:xfrm flipV="1">
            <a:off x="8816206" y="4176861"/>
            <a:ext cx="0" cy="348258"/>
          </a:xfrm>
          <a:prstGeom prst="line">
            <a:avLst/>
          </a:prstGeom>
          <a:noFill/>
          <a:ln w="38100" cap="flat" cmpd="sng">
            <a:solidFill>
              <a:srgbClr val="000000"/>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7212" name="Rectangle 44"/>
          <p:cNvSpPr>
            <a:spLocks/>
          </p:cNvSpPr>
          <p:nvPr/>
        </p:nvSpPr>
        <p:spPr bwMode="auto">
          <a:xfrm>
            <a:off x="8012535" y="4612444"/>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3</a:t>
            </a:r>
          </a:p>
        </p:txBody>
      </p:sp>
      <p:sp>
        <p:nvSpPr>
          <p:cNvPr id="7213" name="Rectangle 45"/>
          <p:cNvSpPr>
            <a:spLocks/>
          </p:cNvSpPr>
          <p:nvPr/>
        </p:nvSpPr>
        <p:spPr bwMode="auto">
          <a:xfrm>
            <a:off x="8896574" y="4917169"/>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2</a:t>
            </a:r>
          </a:p>
        </p:txBody>
      </p:sp>
      <p:sp>
        <p:nvSpPr>
          <p:cNvPr id="7214" name="Rectangle 46"/>
          <p:cNvSpPr>
            <a:spLocks/>
          </p:cNvSpPr>
          <p:nvPr/>
        </p:nvSpPr>
        <p:spPr bwMode="auto">
          <a:xfrm>
            <a:off x="8904387" y="4452825"/>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4</a:t>
            </a:r>
          </a:p>
        </p:txBody>
      </p:sp>
      <p:grpSp>
        <p:nvGrpSpPr>
          <p:cNvPr id="7215" name="Group 47"/>
          <p:cNvGrpSpPr>
            <a:grpSpLocks/>
          </p:cNvGrpSpPr>
          <p:nvPr/>
        </p:nvGrpSpPr>
        <p:grpSpPr bwMode="auto">
          <a:xfrm>
            <a:off x="8769325" y="3992687"/>
            <a:ext cx="79251" cy="87064"/>
            <a:chOff x="0" y="0"/>
            <a:chExt cx="113155" cy="123081"/>
          </a:xfrm>
        </p:grpSpPr>
        <p:pic>
          <p:nvPicPr>
            <p:cNvPr id="7216" name="Picture 48" descr="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17" name="Picture 49" descr="ANH.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218" name="Oval 50"/>
          <p:cNvSpPr>
            <a:spLocks/>
          </p:cNvSpPr>
          <p:nvPr/>
        </p:nvSpPr>
        <p:spPr bwMode="auto">
          <a:xfrm>
            <a:off x="8764861" y="4087564"/>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219" name="Rectangle 51"/>
          <p:cNvSpPr>
            <a:spLocks/>
          </p:cNvSpPr>
          <p:nvPr/>
        </p:nvSpPr>
        <p:spPr bwMode="auto">
          <a:xfrm>
            <a:off x="8904387" y="4044292"/>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4</a:t>
            </a:r>
          </a:p>
        </p:txBody>
      </p:sp>
      <p:sp>
        <p:nvSpPr>
          <p:cNvPr id="7220" name="Line 52"/>
          <p:cNvSpPr>
            <a:spLocks noChangeShapeType="1"/>
          </p:cNvSpPr>
          <p:nvPr/>
        </p:nvSpPr>
        <p:spPr bwMode="auto">
          <a:xfrm flipH="1" flipV="1">
            <a:off x="8634264" y="3685729"/>
            <a:ext cx="119435" cy="29244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7221" name="Line 53"/>
          <p:cNvSpPr>
            <a:spLocks noChangeShapeType="1"/>
          </p:cNvSpPr>
          <p:nvPr/>
        </p:nvSpPr>
        <p:spPr bwMode="auto">
          <a:xfrm flipV="1">
            <a:off x="8473529" y="1355081"/>
            <a:ext cx="98227" cy="41857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7222" name="Rectangle 54"/>
          <p:cNvSpPr>
            <a:spLocks/>
          </p:cNvSpPr>
          <p:nvPr/>
        </p:nvSpPr>
        <p:spPr bwMode="auto">
          <a:xfrm>
            <a:off x="8217917" y="2730512"/>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1</a:t>
            </a:r>
          </a:p>
        </p:txBody>
      </p:sp>
      <p:sp>
        <p:nvSpPr>
          <p:cNvPr id="7223" name="Rectangle 55"/>
          <p:cNvSpPr>
            <a:spLocks/>
          </p:cNvSpPr>
          <p:nvPr/>
        </p:nvSpPr>
        <p:spPr bwMode="auto">
          <a:xfrm>
            <a:off x="8882063" y="2934778"/>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2</a:t>
            </a:r>
          </a:p>
        </p:txBody>
      </p:sp>
      <p:sp>
        <p:nvSpPr>
          <p:cNvPr id="7224" name="Line 56"/>
          <p:cNvSpPr>
            <a:spLocks noChangeShapeType="1"/>
          </p:cNvSpPr>
          <p:nvPr/>
        </p:nvSpPr>
        <p:spPr bwMode="auto">
          <a:xfrm flipH="1" flipV="1">
            <a:off x="8748117" y="1410891"/>
            <a:ext cx="120551" cy="29244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7225" name="Line 57"/>
          <p:cNvSpPr>
            <a:spLocks noChangeShapeType="1"/>
          </p:cNvSpPr>
          <p:nvPr/>
        </p:nvSpPr>
        <p:spPr bwMode="auto">
          <a:xfrm flipV="1">
            <a:off x="8413254" y="1849562"/>
            <a:ext cx="0" cy="245566"/>
          </a:xfrm>
          <a:prstGeom prst="line">
            <a:avLst/>
          </a:prstGeom>
          <a:noFill/>
          <a:ln w="38100" cap="flat" cmpd="sng">
            <a:solidFill>
              <a:srgbClr val="000000"/>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7226" name="Line 58"/>
          <p:cNvSpPr>
            <a:spLocks noChangeShapeType="1"/>
          </p:cNvSpPr>
          <p:nvPr/>
        </p:nvSpPr>
        <p:spPr bwMode="auto">
          <a:xfrm flipV="1">
            <a:off x="8840763" y="1749103"/>
            <a:ext cx="0" cy="348258"/>
          </a:xfrm>
          <a:prstGeom prst="line">
            <a:avLst/>
          </a:prstGeom>
          <a:noFill/>
          <a:ln w="38100" cap="flat" cmpd="sng">
            <a:solidFill>
              <a:srgbClr val="000000"/>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7227" name="Oval 59"/>
          <p:cNvSpPr>
            <a:spLocks/>
          </p:cNvSpPr>
          <p:nvPr/>
        </p:nvSpPr>
        <p:spPr bwMode="auto">
          <a:xfrm>
            <a:off x="8796115" y="1705570"/>
            <a:ext cx="88180"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7228" name="Group 60"/>
          <p:cNvGrpSpPr>
            <a:grpSpLocks/>
          </p:cNvGrpSpPr>
          <p:nvPr/>
        </p:nvGrpSpPr>
        <p:grpSpPr bwMode="auto">
          <a:xfrm>
            <a:off x="8827368" y="1641947"/>
            <a:ext cx="79251" cy="85948"/>
            <a:chOff x="0" y="0"/>
            <a:chExt cx="113155" cy="123081"/>
          </a:xfrm>
        </p:grpSpPr>
        <p:pic>
          <p:nvPicPr>
            <p:cNvPr id="7229" name="Picture 61" descr="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30" name="Picture 62" descr="ANH.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231" name="Rectangle 63"/>
          <p:cNvSpPr>
            <a:spLocks/>
          </p:cNvSpPr>
          <p:nvPr/>
        </p:nvSpPr>
        <p:spPr bwMode="auto">
          <a:xfrm>
            <a:off x="8935641" y="1619882"/>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2</a:t>
            </a:r>
          </a:p>
        </p:txBody>
      </p:sp>
      <p:sp>
        <p:nvSpPr>
          <p:cNvPr id="7232" name="Oval 64"/>
          <p:cNvSpPr>
            <a:spLocks/>
          </p:cNvSpPr>
          <p:nvPr/>
        </p:nvSpPr>
        <p:spPr bwMode="auto">
          <a:xfrm>
            <a:off x="8369722" y="1752451"/>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233" name="Rectangle 65"/>
          <p:cNvSpPr>
            <a:spLocks/>
          </p:cNvSpPr>
          <p:nvPr/>
        </p:nvSpPr>
        <p:spPr bwMode="auto">
          <a:xfrm>
            <a:off x="8153177" y="5266543"/>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1</a:t>
            </a:r>
          </a:p>
        </p:txBody>
      </p:sp>
      <p:grpSp>
        <p:nvGrpSpPr>
          <p:cNvPr id="7234" name="Group 66"/>
          <p:cNvGrpSpPr>
            <a:grpSpLocks/>
          </p:cNvGrpSpPr>
          <p:nvPr/>
        </p:nvGrpSpPr>
        <p:grpSpPr bwMode="auto">
          <a:xfrm>
            <a:off x="8385349" y="1666504"/>
            <a:ext cx="79251" cy="87064"/>
            <a:chOff x="0" y="0"/>
            <a:chExt cx="113155" cy="123081"/>
          </a:xfrm>
        </p:grpSpPr>
        <p:pic>
          <p:nvPicPr>
            <p:cNvPr id="7235" name="Picture 67" descr="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36" name="Picture 68" descr="ANH.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237" name="Group 69"/>
          <p:cNvGrpSpPr>
            <a:grpSpLocks/>
          </p:cNvGrpSpPr>
          <p:nvPr/>
        </p:nvGrpSpPr>
        <p:grpSpPr bwMode="auto">
          <a:xfrm>
            <a:off x="4662785" y="187524"/>
            <a:ext cx="2054945" cy="819299"/>
            <a:chOff x="-1" y="0"/>
            <a:chExt cx="2922449" cy="1165543"/>
          </a:xfrm>
        </p:grpSpPr>
        <p:sp>
          <p:nvSpPr>
            <p:cNvPr id="7238" name="Rectangle 70"/>
            <p:cNvSpPr>
              <a:spLocks/>
            </p:cNvSpPr>
            <p:nvPr/>
          </p:nvSpPr>
          <p:spPr bwMode="auto">
            <a:xfrm>
              <a:off x="-1" y="0"/>
              <a:ext cx="2922449" cy="1165543"/>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35719" tIns="35719" rIns="35719" bIns="35719"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1266">
                <a:solidFill>
                  <a:srgbClr val="FFFFFF"/>
                </a:solidFill>
                <a:latin typeface="Calibri" charset="0"/>
                <a:ea typeface="Calibri" charset="0"/>
                <a:cs typeface="Calibri" charset="0"/>
                <a:sym typeface="Calibri" charset="0"/>
              </a:endParaRPr>
            </a:p>
          </p:txBody>
        </p:sp>
        <p:sp>
          <p:nvSpPr>
            <p:cNvPr id="7239" name="Rectangle 71"/>
            <p:cNvSpPr>
              <a:spLocks/>
            </p:cNvSpPr>
            <p:nvPr/>
          </p:nvSpPr>
          <p:spPr bwMode="auto">
            <a:xfrm>
              <a:off x="275927" y="341071"/>
              <a:ext cx="2370592" cy="48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7" rIns="32147"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it-IT" altLang="it-IT" sz="2109" b="1" i="1">
                  <a:latin typeface="Calibri" charset="0"/>
                  <a:ea typeface="Calibri" charset="0"/>
                  <a:cs typeface="Calibri" charset="0"/>
                  <a:sym typeface="Calibri" charset="0"/>
                </a:rPr>
                <a:t>Technique</a:t>
              </a:r>
            </a:p>
          </p:txBody>
        </p:sp>
      </p:grpSp>
      <p:sp>
        <p:nvSpPr>
          <p:cNvPr id="7240" name="AutoShape 72"/>
          <p:cNvSpPr>
            <a:spLocks/>
          </p:cNvSpPr>
          <p:nvPr/>
        </p:nvSpPr>
        <p:spPr bwMode="auto">
          <a:xfrm>
            <a:off x="8351863" y="1775892"/>
            <a:ext cx="531316" cy="1096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61" y="21600"/>
                </a:moveTo>
                <a:lnTo>
                  <a:pt x="18327" y="21432"/>
                </a:lnTo>
                <a:lnTo>
                  <a:pt x="18336" y="17199"/>
                </a:lnTo>
                <a:lnTo>
                  <a:pt x="1869" y="17353"/>
                </a:lnTo>
                <a:lnTo>
                  <a:pt x="1660" y="12711"/>
                </a:lnTo>
                <a:lnTo>
                  <a:pt x="21600" y="12738"/>
                </a:lnTo>
                <a:lnTo>
                  <a:pt x="21355" y="7561"/>
                </a:lnTo>
                <a:lnTo>
                  <a:pt x="0" y="7748"/>
                </a:lnTo>
                <a:lnTo>
                  <a:pt x="3256" y="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7241" name="Rectangle 73"/>
          <p:cNvSpPr>
            <a:spLocks/>
          </p:cNvSpPr>
          <p:nvPr/>
        </p:nvSpPr>
        <p:spPr bwMode="auto">
          <a:xfrm>
            <a:off x="2007320" y="1503467"/>
            <a:ext cx="4412381" cy="937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it-IT" altLang="it-IT" sz="1125">
                <a:solidFill>
                  <a:srgbClr val="212121"/>
                </a:solidFill>
                <a:latin typeface="Arial" charset="0"/>
                <a:ea typeface="Arial" charset="0"/>
                <a:cs typeface="Arial" charset="0"/>
                <a:sym typeface="Arial" charset="0"/>
              </a:rPr>
              <a:t>Players 1 and 2 pass the ball through the cones , the player who has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possession of the ball at the end of the cones overcomes the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obstacle with a dribling and shoots on goal</a:t>
            </a:r>
          </a:p>
        </p:txBody>
      </p:sp>
      <p:sp>
        <p:nvSpPr>
          <p:cNvPr id="7242" name="Rectangle 74"/>
          <p:cNvSpPr>
            <a:spLocks/>
          </p:cNvSpPr>
          <p:nvPr/>
        </p:nvSpPr>
        <p:spPr bwMode="auto">
          <a:xfrm>
            <a:off x="2057549" y="4147157"/>
            <a:ext cx="4313039" cy="111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it-IT" altLang="it-IT" sz="1125">
                <a:solidFill>
                  <a:srgbClr val="212121"/>
                </a:solidFill>
                <a:latin typeface="Arial" charset="0"/>
                <a:ea typeface="Arial" charset="0"/>
                <a:cs typeface="Arial" charset="0"/>
                <a:sym typeface="Arial" charset="0"/>
              </a:rPr>
              <a:t>Players go by and follow , the player at the end of the cones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overcomes the obstacle with a dribbling .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Passing and receiving must be made ​​possibly with two touches.</a:t>
            </a:r>
          </a:p>
        </p:txBody>
      </p:sp>
    </p:spTree>
    <p:extLst>
      <p:ext uri="{BB962C8B-B14F-4D97-AF65-F5344CB8AC3E}">
        <p14:creationId xmlns:p14="http://schemas.microsoft.com/office/powerpoint/2010/main" val="1284710420"/>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p:cNvSpPr>
          <p:nvPr/>
        </p:nvSpPr>
        <p:spPr bwMode="auto">
          <a:xfrm>
            <a:off x="1728267" y="1230934"/>
            <a:ext cx="2516716" cy="28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06" b="1">
                <a:latin typeface="Helvetica" charset="0"/>
                <a:ea typeface="Helvetica" charset="0"/>
                <a:cs typeface="Helvetica" charset="0"/>
                <a:sym typeface="Helvetica" charset="0"/>
              </a:rPr>
              <a:t>Exercise VII (with animation)</a:t>
            </a:r>
          </a:p>
        </p:txBody>
      </p:sp>
      <p:grpSp>
        <p:nvGrpSpPr>
          <p:cNvPr id="8194" name="Group 2"/>
          <p:cNvGrpSpPr>
            <a:grpSpLocks/>
          </p:cNvGrpSpPr>
          <p:nvPr/>
        </p:nvGrpSpPr>
        <p:grpSpPr bwMode="auto">
          <a:xfrm>
            <a:off x="4662785" y="187524"/>
            <a:ext cx="2054945" cy="819299"/>
            <a:chOff x="-1" y="0"/>
            <a:chExt cx="2922449" cy="1165543"/>
          </a:xfrm>
        </p:grpSpPr>
        <p:sp>
          <p:nvSpPr>
            <p:cNvPr id="8195" name="Rectangle 3"/>
            <p:cNvSpPr>
              <a:spLocks/>
            </p:cNvSpPr>
            <p:nvPr/>
          </p:nvSpPr>
          <p:spPr bwMode="auto">
            <a:xfrm>
              <a:off x="-1" y="0"/>
              <a:ext cx="2922449" cy="1165543"/>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35719" tIns="35719" rIns="35719" bIns="35719"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1266">
                <a:solidFill>
                  <a:srgbClr val="FFFFFF"/>
                </a:solidFill>
                <a:latin typeface="Calibri" charset="0"/>
                <a:ea typeface="Calibri" charset="0"/>
                <a:cs typeface="Calibri" charset="0"/>
                <a:sym typeface="Calibri" charset="0"/>
              </a:endParaRPr>
            </a:p>
          </p:txBody>
        </p:sp>
        <p:sp>
          <p:nvSpPr>
            <p:cNvPr id="8196" name="Rectangle 4"/>
            <p:cNvSpPr>
              <a:spLocks/>
            </p:cNvSpPr>
            <p:nvPr/>
          </p:nvSpPr>
          <p:spPr bwMode="auto">
            <a:xfrm>
              <a:off x="275927" y="341071"/>
              <a:ext cx="2370592" cy="48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7" rIns="32147"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it-IT" altLang="it-IT" sz="2109" b="1" i="1">
                  <a:latin typeface="Calibri" charset="0"/>
                  <a:ea typeface="Calibri" charset="0"/>
                  <a:cs typeface="Calibri" charset="0"/>
                  <a:sym typeface="Calibri" charset="0"/>
                </a:rPr>
                <a:t>Technique</a:t>
              </a:r>
            </a:p>
          </p:txBody>
        </p:sp>
      </p:grpSp>
      <p:pic>
        <p:nvPicPr>
          <p:cNvPr id="8197" name="Picture 5"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1535" y="1194346"/>
            <a:ext cx="4479355" cy="4320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8" name="AutoShape 6"/>
          <p:cNvSpPr>
            <a:spLocks/>
          </p:cNvSpPr>
          <p:nvPr/>
        </p:nvSpPr>
        <p:spPr bwMode="auto">
          <a:xfrm>
            <a:off x="7604002" y="3382119"/>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8199" name="AutoShape 7"/>
          <p:cNvSpPr>
            <a:spLocks/>
          </p:cNvSpPr>
          <p:nvPr/>
        </p:nvSpPr>
        <p:spPr bwMode="auto">
          <a:xfrm>
            <a:off x="8907736" y="3382119"/>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8200" name="AutoShape 8"/>
          <p:cNvSpPr>
            <a:spLocks/>
          </p:cNvSpPr>
          <p:nvPr/>
        </p:nvSpPr>
        <p:spPr bwMode="auto">
          <a:xfrm>
            <a:off x="8279309" y="2860849"/>
            <a:ext cx="103808"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8201" name="AutoShape 9"/>
          <p:cNvSpPr>
            <a:spLocks/>
          </p:cNvSpPr>
          <p:nvPr/>
        </p:nvSpPr>
        <p:spPr bwMode="auto">
          <a:xfrm>
            <a:off x="7604002" y="2351857"/>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8202" name="AutoShape 10"/>
          <p:cNvSpPr>
            <a:spLocks/>
          </p:cNvSpPr>
          <p:nvPr/>
        </p:nvSpPr>
        <p:spPr bwMode="auto">
          <a:xfrm>
            <a:off x="8907736" y="2351857"/>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8203" name="Oval 11"/>
          <p:cNvSpPr>
            <a:spLocks/>
          </p:cNvSpPr>
          <p:nvPr/>
        </p:nvSpPr>
        <p:spPr bwMode="auto">
          <a:xfrm>
            <a:off x="7717855" y="2351857"/>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8204" name="Oval 12"/>
          <p:cNvSpPr>
            <a:spLocks/>
          </p:cNvSpPr>
          <p:nvPr/>
        </p:nvSpPr>
        <p:spPr bwMode="auto">
          <a:xfrm>
            <a:off x="9153302" y="3549551"/>
            <a:ext cx="79251"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8205" name="Oval 13"/>
          <p:cNvSpPr>
            <a:spLocks/>
          </p:cNvSpPr>
          <p:nvPr/>
        </p:nvSpPr>
        <p:spPr bwMode="auto">
          <a:xfrm>
            <a:off x="8831833" y="2419946"/>
            <a:ext cx="79251" cy="92646"/>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8206" name="Group 14"/>
          <p:cNvGrpSpPr>
            <a:grpSpLocks/>
          </p:cNvGrpSpPr>
          <p:nvPr/>
        </p:nvGrpSpPr>
        <p:grpSpPr bwMode="auto">
          <a:xfrm>
            <a:off x="9028286" y="3626570"/>
            <a:ext cx="79251" cy="87064"/>
            <a:chOff x="0" y="0"/>
            <a:chExt cx="113155" cy="123081"/>
          </a:xfrm>
        </p:grpSpPr>
        <p:pic>
          <p:nvPicPr>
            <p:cNvPr id="8207" name="Picture 15"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08" name="Picture 16"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209" name="Oval 17"/>
          <p:cNvSpPr>
            <a:spLocks/>
          </p:cNvSpPr>
          <p:nvPr/>
        </p:nvSpPr>
        <p:spPr bwMode="auto">
          <a:xfrm>
            <a:off x="7414246" y="3450208"/>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8210" name="Rectangle 18"/>
          <p:cNvSpPr>
            <a:spLocks/>
          </p:cNvSpPr>
          <p:nvPr/>
        </p:nvSpPr>
        <p:spPr bwMode="auto">
          <a:xfrm>
            <a:off x="8105180" y="1268764"/>
            <a:ext cx="452066" cy="212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914" b="1">
                <a:latin typeface="Helvetica" charset="0"/>
                <a:ea typeface="Helvetica" charset="0"/>
                <a:cs typeface="Helvetica" charset="0"/>
                <a:sym typeface="Helvetica" charset="0"/>
              </a:rPr>
              <a:t>GK</a:t>
            </a:r>
          </a:p>
        </p:txBody>
      </p:sp>
      <p:grpSp>
        <p:nvGrpSpPr>
          <p:cNvPr id="8211" name="Group 19"/>
          <p:cNvGrpSpPr>
            <a:grpSpLocks/>
          </p:cNvGrpSpPr>
          <p:nvPr/>
        </p:nvGrpSpPr>
        <p:grpSpPr bwMode="auto">
          <a:xfrm>
            <a:off x="7617396" y="3626570"/>
            <a:ext cx="79251" cy="87064"/>
            <a:chOff x="0" y="0"/>
            <a:chExt cx="113155" cy="123081"/>
          </a:xfrm>
        </p:grpSpPr>
        <p:pic>
          <p:nvPicPr>
            <p:cNvPr id="8212" name="Picture 20"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13" name="Picture 21"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214" name="Oval 22"/>
          <p:cNvSpPr>
            <a:spLocks/>
          </p:cNvSpPr>
          <p:nvPr/>
        </p:nvSpPr>
        <p:spPr bwMode="auto">
          <a:xfrm>
            <a:off x="7494613" y="3623221"/>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8215" name="Rectangle 23"/>
          <p:cNvSpPr>
            <a:spLocks/>
          </p:cNvSpPr>
          <p:nvPr/>
        </p:nvSpPr>
        <p:spPr bwMode="auto">
          <a:xfrm>
            <a:off x="7182074" y="3406936"/>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1</a:t>
            </a:r>
          </a:p>
        </p:txBody>
      </p:sp>
      <p:sp>
        <p:nvSpPr>
          <p:cNvPr id="8216" name="Rectangle 24"/>
          <p:cNvSpPr>
            <a:spLocks/>
          </p:cNvSpPr>
          <p:nvPr/>
        </p:nvSpPr>
        <p:spPr bwMode="auto">
          <a:xfrm>
            <a:off x="7591723" y="2221520"/>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2</a:t>
            </a:r>
          </a:p>
        </p:txBody>
      </p:sp>
      <p:sp>
        <p:nvSpPr>
          <p:cNvPr id="8217" name="Rectangle 25"/>
          <p:cNvSpPr>
            <a:spLocks/>
          </p:cNvSpPr>
          <p:nvPr/>
        </p:nvSpPr>
        <p:spPr bwMode="auto">
          <a:xfrm>
            <a:off x="7328297" y="3648037"/>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3</a:t>
            </a:r>
          </a:p>
        </p:txBody>
      </p:sp>
      <p:sp>
        <p:nvSpPr>
          <p:cNvPr id="8218" name="Rectangle 26"/>
          <p:cNvSpPr>
            <a:spLocks/>
          </p:cNvSpPr>
          <p:nvPr/>
        </p:nvSpPr>
        <p:spPr bwMode="auto">
          <a:xfrm>
            <a:off x="9278318" y="3579948"/>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4</a:t>
            </a:r>
          </a:p>
        </p:txBody>
      </p:sp>
      <p:sp>
        <p:nvSpPr>
          <p:cNvPr id="8219" name="Rectangle 27"/>
          <p:cNvSpPr>
            <a:spLocks/>
          </p:cNvSpPr>
          <p:nvPr/>
        </p:nvSpPr>
        <p:spPr bwMode="auto">
          <a:xfrm>
            <a:off x="9002613" y="2375557"/>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5</a:t>
            </a:r>
          </a:p>
        </p:txBody>
      </p:sp>
      <p:sp>
        <p:nvSpPr>
          <p:cNvPr id="8220" name="Line 28"/>
          <p:cNvSpPr>
            <a:spLocks noChangeShapeType="1"/>
          </p:cNvSpPr>
          <p:nvPr/>
        </p:nvSpPr>
        <p:spPr bwMode="auto">
          <a:xfrm flipH="1" flipV="1">
            <a:off x="7629674" y="3541738"/>
            <a:ext cx="1349499" cy="135061"/>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8221" name="Line 29"/>
          <p:cNvSpPr>
            <a:spLocks noChangeShapeType="1"/>
          </p:cNvSpPr>
          <p:nvPr/>
        </p:nvSpPr>
        <p:spPr bwMode="auto">
          <a:xfrm>
            <a:off x="7678787" y="3760515"/>
            <a:ext cx="1252389"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8222" name="Rectangle 30"/>
          <p:cNvSpPr>
            <a:spLocks/>
          </p:cNvSpPr>
          <p:nvPr/>
        </p:nvSpPr>
        <p:spPr bwMode="auto">
          <a:xfrm>
            <a:off x="1836539" y="1662192"/>
            <a:ext cx="945773" cy="245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125" b="1">
                <a:latin typeface="Helvetica" charset="0"/>
                <a:ea typeface="Helvetica" charset="0"/>
                <a:cs typeface="Helvetica" charset="0"/>
                <a:sym typeface="Helvetica" charset="0"/>
              </a:rPr>
              <a:t>Pass and Go</a:t>
            </a:r>
          </a:p>
        </p:txBody>
      </p:sp>
      <p:sp>
        <p:nvSpPr>
          <p:cNvPr id="8223" name="Rectangle 31"/>
          <p:cNvSpPr>
            <a:spLocks/>
          </p:cNvSpPr>
          <p:nvPr/>
        </p:nvSpPr>
        <p:spPr bwMode="auto">
          <a:xfrm>
            <a:off x="1797472" y="1927962"/>
            <a:ext cx="4210348" cy="1630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it-IT" altLang="it-IT" sz="1125">
                <a:solidFill>
                  <a:srgbClr val="212121"/>
                </a:solidFill>
                <a:latin typeface="Arial" charset="0"/>
                <a:ea typeface="Arial" charset="0"/>
                <a:cs typeface="Arial" charset="0"/>
                <a:sym typeface="Arial" charset="0"/>
              </a:rPr>
              <a:t>Player 4 passes the ball to the player 1 , player 3 runs to the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cones located in the middle and receives the pass from player 1 ,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player 1 runs and receives an horizontal pass by the player 3.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Player 1 runs to the D and shoots door.</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The exercise is done  both on the left and right side.</a:t>
            </a:r>
          </a:p>
        </p:txBody>
      </p:sp>
    </p:spTree>
    <p:extLst>
      <p:ext uri="{BB962C8B-B14F-4D97-AF65-F5344CB8AC3E}">
        <p14:creationId xmlns:p14="http://schemas.microsoft.com/office/powerpoint/2010/main" val="1327442002"/>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oup 1"/>
          <p:cNvGrpSpPr>
            <a:grpSpLocks/>
          </p:cNvGrpSpPr>
          <p:nvPr/>
        </p:nvGrpSpPr>
        <p:grpSpPr bwMode="auto">
          <a:xfrm>
            <a:off x="5073551" y="109389"/>
            <a:ext cx="2279303" cy="918642"/>
            <a:chOff x="-1" y="0"/>
            <a:chExt cx="3240089" cy="1306513"/>
          </a:xfrm>
        </p:grpSpPr>
        <p:sp>
          <p:nvSpPr>
            <p:cNvPr id="9218" name="Rectangle 2"/>
            <p:cNvSpPr>
              <a:spLocks/>
            </p:cNvSpPr>
            <p:nvPr/>
          </p:nvSpPr>
          <p:spPr bwMode="auto">
            <a:xfrm>
              <a:off x="-1" y="0"/>
              <a:ext cx="3240089" cy="1306513"/>
            </a:xfrm>
            <a:prstGeom prst="rect">
              <a:avLst/>
            </a:prstGeom>
            <a:solidFill>
              <a:srgbClr val="5FD506"/>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35719" tIns="35719" rIns="35719" bIns="35719"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1266">
                <a:solidFill>
                  <a:srgbClr val="FFFFFF"/>
                </a:solidFill>
                <a:latin typeface="Calibri" charset="0"/>
                <a:ea typeface="Calibri" charset="0"/>
                <a:cs typeface="Calibri" charset="0"/>
                <a:sym typeface="Calibri" charset="0"/>
              </a:endParaRPr>
            </a:p>
          </p:txBody>
        </p:sp>
        <p:sp>
          <p:nvSpPr>
            <p:cNvPr id="9219" name="Rectangle 3"/>
            <p:cNvSpPr>
              <a:spLocks/>
            </p:cNvSpPr>
            <p:nvPr/>
          </p:nvSpPr>
          <p:spPr bwMode="auto">
            <a:xfrm>
              <a:off x="467307" y="356787"/>
              <a:ext cx="2305472" cy="59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7" rIns="32147"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it-IT" altLang="it-IT" sz="2109" b="1" i="1">
                  <a:latin typeface="Calibri" charset="0"/>
                  <a:ea typeface="Calibri" charset="0"/>
                  <a:cs typeface="Calibri" charset="0"/>
                  <a:sym typeface="Calibri" charset="0"/>
                </a:rPr>
                <a:t>Game Form</a:t>
              </a:r>
            </a:p>
          </p:txBody>
        </p:sp>
      </p:grpSp>
      <p:pic>
        <p:nvPicPr>
          <p:cNvPr id="9220" name="Picture 4"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1535" y="1054820"/>
            <a:ext cx="4479355" cy="4320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21" name="Rectangle 5"/>
          <p:cNvSpPr>
            <a:spLocks/>
          </p:cNvSpPr>
          <p:nvPr/>
        </p:nvSpPr>
        <p:spPr bwMode="auto">
          <a:xfrm>
            <a:off x="8105180" y="1268764"/>
            <a:ext cx="452066" cy="212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914" b="1">
                <a:latin typeface="Helvetica" charset="0"/>
                <a:ea typeface="Helvetica" charset="0"/>
                <a:cs typeface="Helvetica" charset="0"/>
                <a:sym typeface="Helvetica" charset="0"/>
              </a:rPr>
              <a:t>GK</a:t>
            </a:r>
          </a:p>
        </p:txBody>
      </p:sp>
      <p:sp>
        <p:nvSpPr>
          <p:cNvPr id="9222" name="AutoShape 6"/>
          <p:cNvSpPr>
            <a:spLocks/>
          </p:cNvSpPr>
          <p:nvPr/>
        </p:nvSpPr>
        <p:spPr bwMode="auto">
          <a:xfrm>
            <a:off x="8279309" y="2928937"/>
            <a:ext cx="103808"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23" name="AutoShape 7"/>
          <p:cNvSpPr>
            <a:spLocks/>
          </p:cNvSpPr>
          <p:nvPr/>
        </p:nvSpPr>
        <p:spPr bwMode="auto">
          <a:xfrm>
            <a:off x="9434588" y="2194471"/>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24" name="AutoShape 8"/>
          <p:cNvSpPr>
            <a:spLocks/>
          </p:cNvSpPr>
          <p:nvPr/>
        </p:nvSpPr>
        <p:spPr bwMode="auto">
          <a:xfrm>
            <a:off x="9434588" y="2828479"/>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25" name="AutoShape 9"/>
          <p:cNvSpPr>
            <a:spLocks/>
          </p:cNvSpPr>
          <p:nvPr/>
        </p:nvSpPr>
        <p:spPr bwMode="auto">
          <a:xfrm>
            <a:off x="9434588" y="3111996"/>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26" name="AutoShape 10"/>
          <p:cNvSpPr>
            <a:spLocks/>
          </p:cNvSpPr>
          <p:nvPr/>
        </p:nvSpPr>
        <p:spPr bwMode="auto">
          <a:xfrm>
            <a:off x="9434588" y="3396630"/>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27" name="AutoShape 11"/>
          <p:cNvSpPr>
            <a:spLocks/>
          </p:cNvSpPr>
          <p:nvPr/>
        </p:nvSpPr>
        <p:spPr bwMode="auto">
          <a:xfrm>
            <a:off x="9434588" y="3713634"/>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28" name="AutoShape 12"/>
          <p:cNvSpPr>
            <a:spLocks/>
          </p:cNvSpPr>
          <p:nvPr/>
        </p:nvSpPr>
        <p:spPr bwMode="auto">
          <a:xfrm>
            <a:off x="9434588" y="2511475"/>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29" name="AutoShape 13"/>
          <p:cNvSpPr>
            <a:spLocks/>
          </p:cNvSpPr>
          <p:nvPr/>
        </p:nvSpPr>
        <p:spPr bwMode="auto">
          <a:xfrm>
            <a:off x="8279309" y="2745879"/>
            <a:ext cx="103808"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30" name="AutoShape 14"/>
          <p:cNvSpPr>
            <a:spLocks/>
          </p:cNvSpPr>
          <p:nvPr/>
        </p:nvSpPr>
        <p:spPr bwMode="auto">
          <a:xfrm>
            <a:off x="8279309" y="2511475"/>
            <a:ext cx="103808"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31" name="Oval 15"/>
          <p:cNvSpPr>
            <a:spLocks/>
          </p:cNvSpPr>
          <p:nvPr/>
        </p:nvSpPr>
        <p:spPr bwMode="auto">
          <a:xfrm>
            <a:off x="8287123" y="3286125"/>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32" name="Oval 16"/>
          <p:cNvSpPr>
            <a:spLocks/>
          </p:cNvSpPr>
          <p:nvPr/>
        </p:nvSpPr>
        <p:spPr bwMode="auto">
          <a:xfrm>
            <a:off x="8755931" y="2511475"/>
            <a:ext cx="79251" cy="92646"/>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33" name="Oval 17"/>
          <p:cNvSpPr>
            <a:spLocks/>
          </p:cNvSpPr>
          <p:nvPr/>
        </p:nvSpPr>
        <p:spPr bwMode="auto">
          <a:xfrm>
            <a:off x="8751466" y="2344043"/>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34" name="Oval 18"/>
          <p:cNvSpPr>
            <a:spLocks/>
          </p:cNvSpPr>
          <p:nvPr/>
        </p:nvSpPr>
        <p:spPr bwMode="auto">
          <a:xfrm>
            <a:off x="8287123" y="3953619"/>
            <a:ext cx="88180" cy="92646"/>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9235" name="Group 19"/>
          <p:cNvGrpSpPr>
            <a:grpSpLocks/>
          </p:cNvGrpSpPr>
          <p:nvPr/>
        </p:nvGrpSpPr>
        <p:grpSpPr bwMode="auto">
          <a:xfrm>
            <a:off x="8291587" y="3019351"/>
            <a:ext cx="79251" cy="85948"/>
            <a:chOff x="0" y="0"/>
            <a:chExt cx="113155" cy="123081"/>
          </a:xfrm>
        </p:grpSpPr>
        <p:pic>
          <p:nvPicPr>
            <p:cNvPr id="9236" name="Picture 20"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37" name="Picture 21"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9238" name="Group 22"/>
          <p:cNvGrpSpPr>
            <a:grpSpLocks/>
          </p:cNvGrpSpPr>
          <p:nvPr/>
        </p:nvGrpSpPr>
        <p:grpSpPr bwMode="auto">
          <a:xfrm>
            <a:off x="8291587" y="3204642"/>
            <a:ext cx="79251" cy="85948"/>
            <a:chOff x="0" y="0"/>
            <a:chExt cx="113155" cy="123081"/>
          </a:xfrm>
        </p:grpSpPr>
        <p:pic>
          <p:nvPicPr>
            <p:cNvPr id="9239" name="Picture 23"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40" name="Picture 24"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9241" name="Group 25"/>
          <p:cNvGrpSpPr>
            <a:grpSpLocks/>
          </p:cNvGrpSpPr>
          <p:nvPr/>
        </p:nvGrpSpPr>
        <p:grpSpPr bwMode="auto">
          <a:xfrm>
            <a:off x="8291588" y="3385468"/>
            <a:ext cx="87064" cy="94878"/>
            <a:chOff x="0" y="0"/>
            <a:chExt cx="124619" cy="135551"/>
          </a:xfrm>
        </p:grpSpPr>
        <p:pic>
          <p:nvPicPr>
            <p:cNvPr id="9242" name="Picture 26"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4619" cy="135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43" name="Picture 27"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79" y="40866"/>
              <a:ext cx="47168" cy="53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9244" name="Group 28"/>
          <p:cNvGrpSpPr>
            <a:grpSpLocks/>
          </p:cNvGrpSpPr>
          <p:nvPr/>
        </p:nvGrpSpPr>
        <p:grpSpPr bwMode="auto">
          <a:xfrm>
            <a:off x="8371955" y="3019351"/>
            <a:ext cx="80367" cy="85948"/>
            <a:chOff x="0" y="0"/>
            <a:chExt cx="113155" cy="123081"/>
          </a:xfrm>
        </p:grpSpPr>
        <p:pic>
          <p:nvPicPr>
            <p:cNvPr id="9245" name="Picture 29"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46" name="Picture 30"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247" name="AutoShape 31"/>
          <p:cNvSpPr>
            <a:spLocks/>
          </p:cNvSpPr>
          <p:nvPr/>
        </p:nvSpPr>
        <p:spPr bwMode="auto">
          <a:xfrm>
            <a:off x="7139658" y="2194471"/>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48" name="AutoShape 32"/>
          <p:cNvSpPr>
            <a:spLocks/>
          </p:cNvSpPr>
          <p:nvPr/>
        </p:nvSpPr>
        <p:spPr bwMode="auto">
          <a:xfrm>
            <a:off x="7139658" y="2511475"/>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49" name="AutoShape 33"/>
          <p:cNvSpPr>
            <a:spLocks/>
          </p:cNvSpPr>
          <p:nvPr/>
        </p:nvSpPr>
        <p:spPr bwMode="auto">
          <a:xfrm>
            <a:off x="7139658" y="2828479"/>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50" name="AutoShape 34"/>
          <p:cNvSpPr>
            <a:spLocks/>
          </p:cNvSpPr>
          <p:nvPr/>
        </p:nvSpPr>
        <p:spPr bwMode="auto">
          <a:xfrm>
            <a:off x="7139658" y="3168923"/>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51" name="AutoShape 35"/>
          <p:cNvSpPr>
            <a:spLocks/>
          </p:cNvSpPr>
          <p:nvPr/>
        </p:nvSpPr>
        <p:spPr bwMode="auto">
          <a:xfrm>
            <a:off x="7135193" y="3460254"/>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52" name="Oval 36"/>
          <p:cNvSpPr>
            <a:spLocks/>
          </p:cNvSpPr>
          <p:nvPr/>
        </p:nvSpPr>
        <p:spPr bwMode="auto">
          <a:xfrm>
            <a:off x="7630790" y="2431108"/>
            <a:ext cx="79251" cy="92646"/>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53" name="Oval 37"/>
          <p:cNvSpPr>
            <a:spLocks/>
          </p:cNvSpPr>
          <p:nvPr/>
        </p:nvSpPr>
        <p:spPr bwMode="auto">
          <a:xfrm>
            <a:off x="7626326" y="2265908"/>
            <a:ext cx="88180" cy="92646"/>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54" name="Oval 38"/>
          <p:cNvSpPr>
            <a:spLocks/>
          </p:cNvSpPr>
          <p:nvPr/>
        </p:nvSpPr>
        <p:spPr bwMode="auto">
          <a:xfrm>
            <a:off x="8291588" y="3113113"/>
            <a:ext cx="87064"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55" name="AutoShape 39"/>
          <p:cNvSpPr>
            <a:spLocks/>
          </p:cNvSpPr>
          <p:nvPr/>
        </p:nvSpPr>
        <p:spPr bwMode="auto">
          <a:xfrm>
            <a:off x="8279309" y="4103192"/>
            <a:ext cx="103808"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56" name="Rectangle 40"/>
          <p:cNvSpPr>
            <a:spLocks/>
          </p:cNvSpPr>
          <p:nvPr/>
        </p:nvSpPr>
        <p:spPr bwMode="auto">
          <a:xfrm>
            <a:off x="1632273" y="1230934"/>
            <a:ext cx="2566408" cy="28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06" b="1">
                <a:latin typeface="Helvetica" charset="0"/>
                <a:ea typeface="Helvetica" charset="0"/>
                <a:cs typeface="Helvetica" charset="0"/>
                <a:sym typeface="Helvetica" charset="0"/>
              </a:rPr>
              <a:t>Exercise VIII (with animation)</a:t>
            </a:r>
          </a:p>
        </p:txBody>
      </p:sp>
      <p:sp>
        <p:nvSpPr>
          <p:cNvPr id="9257" name="Rectangle 41"/>
          <p:cNvSpPr>
            <a:spLocks/>
          </p:cNvSpPr>
          <p:nvPr/>
        </p:nvSpPr>
        <p:spPr bwMode="auto">
          <a:xfrm>
            <a:off x="1587625" y="1717388"/>
            <a:ext cx="4041799" cy="2149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it-IT" altLang="it-IT" sz="1125">
                <a:solidFill>
                  <a:srgbClr val="212121"/>
                </a:solidFill>
                <a:latin typeface="Arial" charset="0"/>
                <a:ea typeface="Arial" charset="0"/>
                <a:cs typeface="Arial" charset="0"/>
                <a:sym typeface="Arial" charset="0"/>
              </a:rPr>
              <a:t>Player 1 passes to player 2  that begins to move with the ball ,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the player 3 with a movement tries to distance himself from the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defender and starts a 2 vs 1 in the right corridor.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After the exercise will be repeated in the left corridor.</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Can be added a defender and a striker into the D to create a 3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vs 2.</a:t>
            </a:r>
          </a:p>
          <a:p>
            <a:pPr algn="l"/>
            <a:endParaRPr lang="it-IT" altLang="it-IT" sz="1125">
              <a:solidFill>
                <a:srgbClr val="212121"/>
              </a:solidFill>
              <a:latin typeface="Arial" charset="0"/>
              <a:ea typeface="Arial" charset="0"/>
              <a:cs typeface="Arial" charset="0"/>
              <a:sym typeface="Arial" charset="0"/>
            </a:endParaRPr>
          </a:p>
        </p:txBody>
      </p:sp>
    </p:spTree>
    <p:extLst>
      <p:ext uri="{BB962C8B-B14F-4D97-AF65-F5344CB8AC3E}">
        <p14:creationId xmlns:p14="http://schemas.microsoft.com/office/powerpoint/2010/main" val="110118931"/>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1535" y="1054820"/>
            <a:ext cx="4479355" cy="4320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0242" name="Group 2"/>
          <p:cNvGrpSpPr>
            <a:grpSpLocks/>
          </p:cNvGrpSpPr>
          <p:nvPr/>
        </p:nvGrpSpPr>
        <p:grpSpPr bwMode="auto">
          <a:xfrm>
            <a:off x="5073551" y="109389"/>
            <a:ext cx="2279303" cy="918642"/>
            <a:chOff x="-1" y="0"/>
            <a:chExt cx="3240089" cy="1306513"/>
          </a:xfrm>
        </p:grpSpPr>
        <p:sp>
          <p:nvSpPr>
            <p:cNvPr id="10243" name="Rectangle 3"/>
            <p:cNvSpPr>
              <a:spLocks/>
            </p:cNvSpPr>
            <p:nvPr/>
          </p:nvSpPr>
          <p:spPr bwMode="auto">
            <a:xfrm>
              <a:off x="-1" y="0"/>
              <a:ext cx="3240089" cy="1306513"/>
            </a:xfrm>
            <a:prstGeom prst="rect">
              <a:avLst/>
            </a:prstGeom>
            <a:solidFill>
              <a:srgbClr val="5FD506"/>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35719" tIns="35719" rIns="35719" bIns="35719"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1266">
                <a:solidFill>
                  <a:srgbClr val="FFFFFF"/>
                </a:solidFill>
                <a:latin typeface="Calibri" charset="0"/>
                <a:ea typeface="Calibri" charset="0"/>
                <a:cs typeface="Calibri" charset="0"/>
                <a:sym typeface="Calibri" charset="0"/>
              </a:endParaRPr>
            </a:p>
          </p:txBody>
        </p:sp>
        <p:sp>
          <p:nvSpPr>
            <p:cNvPr id="10244" name="Rectangle 4"/>
            <p:cNvSpPr>
              <a:spLocks/>
            </p:cNvSpPr>
            <p:nvPr/>
          </p:nvSpPr>
          <p:spPr bwMode="auto">
            <a:xfrm>
              <a:off x="467307" y="356787"/>
              <a:ext cx="2305472" cy="59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7" rIns="32147"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it-IT" altLang="it-IT" sz="2109" b="1" i="1">
                  <a:latin typeface="Calibri" charset="0"/>
                  <a:ea typeface="Calibri" charset="0"/>
                  <a:cs typeface="Calibri" charset="0"/>
                  <a:sym typeface="Calibri" charset="0"/>
                </a:rPr>
                <a:t>Game Form</a:t>
              </a:r>
            </a:p>
          </p:txBody>
        </p:sp>
      </p:grpSp>
      <p:sp>
        <p:nvSpPr>
          <p:cNvPr id="10245" name="Rectangle 5"/>
          <p:cNvSpPr>
            <a:spLocks/>
          </p:cNvSpPr>
          <p:nvPr/>
        </p:nvSpPr>
        <p:spPr bwMode="auto">
          <a:xfrm>
            <a:off x="8105180" y="1206257"/>
            <a:ext cx="452066" cy="212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914" b="1">
                <a:latin typeface="Helvetica" charset="0"/>
                <a:ea typeface="Helvetica" charset="0"/>
                <a:cs typeface="Helvetica" charset="0"/>
                <a:sym typeface="Helvetica" charset="0"/>
              </a:rPr>
              <a:t>GK</a:t>
            </a:r>
          </a:p>
        </p:txBody>
      </p:sp>
      <p:sp>
        <p:nvSpPr>
          <p:cNvPr id="10246" name="AutoShape 6"/>
          <p:cNvSpPr>
            <a:spLocks/>
          </p:cNvSpPr>
          <p:nvPr/>
        </p:nvSpPr>
        <p:spPr bwMode="auto">
          <a:xfrm>
            <a:off x="9255994" y="2042666"/>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47" name="AutoShape 7"/>
          <p:cNvSpPr>
            <a:spLocks/>
          </p:cNvSpPr>
          <p:nvPr/>
        </p:nvSpPr>
        <p:spPr bwMode="auto">
          <a:xfrm>
            <a:off x="9389939" y="2265908"/>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48" name="AutoShape 8"/>
          <p:cNvSpPr>
            <a:spLocks/>
          </p:cNvSpPr>
          <p:nvPr/>
        </p:nvSpPr>
        <p:spPr bwMode="auto">
          <a:xfrm>
            <a:off x="9497095" y="2489151"/>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49" name="AutoShape 9"/>
          <p:cNvSpPr>
            <a:spLocks/>
          </p:cNvSpPr>
          <p:nvPr/>
        </p:nvSpPr>
        <p:spPr bwMode="auto">
          <a:xfrm>
            <a:off x="9675689" y="2864198"/>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50" name="AutoShape 10"/>
          <p:cNvSpPr>
            <a:spLocks/>
          </p:cNvSpPr>
          <p:nvPr/>
        </p:nvSpPr>
        <p:spPr bwMode="auto">
          <a:xfrm>
            <a:off x="7871892" y="2390924"/>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51" name="AutoShape 11"/>
          <p:cNvSpPr>
            <a:spLocks/>
          </p:cNvSpPr>
          <p:nvPr/>
        </p:nvSpPr>
        <p:spPr bwMode="auto">
          <a:xfrm>
            <a:off x="8586267" y="2390924"/>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52" name="AutoShape 12"/>
          <p:cNvSpPr>
            <a:spLocks/>
          </p:cNvSpPr>
          <p:nvPr/>
        </p:nvSpPr>
        <p:spPr bwMode="auto">
          <a:xfrm>
            <a:off x="9764986" y="3051721"/>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53" name="AutoShape 13"/>
          <p:cNvSpPr>
            <a:spLocks/>
          </p:cNvSpPr>
          <p:nvPr/>
        </p:nvSpPr>
        <p:spPr bwMode="auto">
          <a:xfrm>
            <a:off x="8657705" y="2676674"/>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54" name="AutoShape 14"/>
          <p:cNvSpPr>
            <a:spLocks/>
          </p:cNvSpPr>
          <p:nvPr/>
        </p:nvSpPr>
        <p:spPr bwMode="auto">
          <a:xfrm>
            <a:off x="8720213" y="2962424"/>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55" name="AutoShape 15"/>
          <p:cNvSpPr>
            <a:spLocks/>
          </p:cNvSpPr>
          <p:nvPr/>
        </p:nvSpPr>
        <p:spPr bwMode="auto">
          <a:xfrm>
            <a:off x="8800580" y="3248174"/>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56" name="AutoShape 16"/>
          <p:cNvSpPr>
            <a:spLocks/>
          </p:cNvSpPr>
          <p:nvPr/>
        </p:nvSpPr>
        <p:spPr bwMode="auto">
          <a:xfrm>
            <a:off x="7871892" y="2587377"/>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57" name="AutoShape 17"/>
          <p:cNvSpPr>
            <a:spLocks/>
          </p:cNvSpPr>
          <p:nvPr/>
        </p:nvSpPr>
        <p:spPr bwMode="auto">
          <a:xfrm>
            <a:off x="7023572" y="2864198"/>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58" name="AutoShape 18"/>
          <p:cNvSpPr>
            <a:spLocks/>
          </p:cNvSpPr>
          <p:nvPr/>
        </p:nvSpPr>
        <p:spPr bwMode="auto">
          <a:xfrm>
            <a:off x="7840638" y="2917776"/>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59" name="AutoShape 19"/>
          <p:cNvSpPr>
            <a:spLocks/>
          </p:cNvSpPr>
          <p:nvPr/>
        </p:nvSpPr>
        <p:spPr bwMode="auto">
          <a:xfrm>
            <a:off x="7840638" y="3248174"/>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60" name="AutoShape 20"/>
          <p:cNvSpPr>
            <a:spLocks/>
          </p:cNvSpPr>
          <p:nvPr/>
        </p:nvSpPr>
        <p:spPr bwMode="auto">
          <a:xfrm>
            <a:off x="7184306" y="2042666"/>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61" name="AutoShape 21"/>
          <p:cNvSpPr>
            <a:spLocks/>
          </p:cNvSpPr>
          <p:nvPr/>
        </p:nvSpPr>
        <p:spPr bwMode="auto">
          <a:xfrm>
            <a:off x="7086080" y="2489151"/>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62" name="AutoShape 22"/>
          <p:cNvSpPr>
            <a:spLocks/>
          </p:cNvSpPr>
          <p:nvPr/>
        </p:nvSpPr>
        <p:spPr bwMode="auto">
          <a:xfrm>
            <a:off x="6880697" y="3248174"/>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63" name="Oval 23"/>
          <p:cNvSpPr>
            <a:spLocks/>
          </p:cNvSpPr>
          <p:nvPr/>
        </p:nvSpPr>
        <p:spPr bwMode="auto">
          <a:xfrm>
            <a:off x="9008195" y="2390924"/>
            <a:ext cx="87064" cy="92646"/>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64" name="Oval 24"/>
          <p:cNvSpPr>
            <a:spLocks/>
          </p:cNvSpPr>
          <p:nvPr/>
        </p:nvSpPr>
        <p:spPr bwMode="auto">
          <a:xfrm>
            <a:off x="8287123" y="2390924"/>
            <a:ext cx="88180" cy="92646"/>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65" name="Oval 25"/>
          <p:cNvSpPr>
            <a:spLocks/>
          </p:cNvSpPr>
          <p:nvPr/>
        </p:nvSpPr>
        <p:spPr bwMode="auto">
          <a:xfrm>
            <a:off x="7543727" y="2265908"/>
            <a:ext cx="87064" cy="92646"/>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66" name="Oval 26"/>
          <p:cNvSpPr>
            <a:spLocks/>
          </p:cNvSpPr>
          <p:nvPr/>
        </p:nvSpPr>
        <p:spPr bwMode="auto">
          <a:xfrm>
            <a:off x="7452197" y="3168923"/>
            <a:ext cx="88180"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67" name="Oval 27"/>
          <p:cNvSpPr>
            <a:spLocks/>
          </p:cNvSpPr>
          <p:nvPr/>
        </p:nvSpPr>
        <p:spPr bwMode="auto">
          <a:xfrm>
            <a:off x="8329539" y="3168923"/>
            <a:ext cx="88180"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68" name="Oval 28"/>
          <p:cNvSpPr>
            <a:spLocks/>
          </p:cNvSpPr>
          <p:nvPr/>
        </p:nvSpPr>
        <p:spPr bwMode="auto">
          <a:xfrm>
            <a:off x="9398869" y="3168923"/>
            <a:ext cx="88180"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10269" name="Group 29"/>
          <p:cNvGrpSpPr>
            <a:grpSpLocks/>
          </p:cNvGrpSpPr>
          <p:nvPr/>
        </p:nvGrpSpPr>
        <p:grpSpPr bwMode="auto">
          <a:xfrm>
            <a:off x="9336361" y="3055070"/>
            <a:ext cx="80367" cy="85948"/>
            <a:chOff x="0" y="0"/>
            <a:chExt cx="113155" cy="123081"/>
          </a:xfrm>
        </p:grpSpPr>
        <p:pic>
          <p:nvPicPr>
            <p:cNvPr id="10270" name="Picture 30"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71" name="Picture 31"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272" name="Line 32"/>
          <p:cNvSpPr>
            <a:spLocks noChangeShapeType="1"/>
          </p:cNvSpPr>
          <p:nvPr/>
        </p:nvSpPr>
        <p:spPr bwMode="auto">
          <a:xfrm flipH="1" flipV="1">
            <a:off x="9134327" y="2484686"/>
            <a:ext cx="190872" cy="47327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10273" name="Line 33"/>
          <p:cNvSpPr>
            <a:spLocks noChangeShapeType="1"/>
          </p:cNvSpPr>
          <p:nvPr/>
        </p:nvSpPr>
        <p:spPr bwMode="auto">
          <a:xfrm>
            <a:off x="9049494" y="2566169"/>
            <a:ext cx="216545" cy="49559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10274" name="Rectangle 34"/>
          <p:cNvSpPr>
            <a:spLocks/>
          </p:cNvSpPr>
          <p:nvPr/>
        </p:nvSpPr>
        <p:spPr bwMode="auto">
          <a:xfrm>
            <a:off x="8719096" y="2614017"/>
            <a:ext cx="1022449" cy="299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477"/>
              <a:t>1 vs 1</a:t>
            </a:r>
          </a:p>
        </p:txBody>
      </p:sp>
      <p:grpSp>
        <p:nvGrpSpPr>
          <p:cNvPr id="10275" name="Group 35"/>
          <p:cNvGrpSpPr>
            <a:grpSpLocks/>
          </p:cNvGrpSpPr>
          <p:nvPr/>
        </p:nvGrpSpPr>
        <p:grpSpPr bwMode="auto">
          <a:xfrm>
            <a:off x="8334003" y="3055070"/>
            <a:ext cx="79251" cy="85948"/>
            <a:chOff x="0" y="0"/>
            <a:chExt cx="113155" cy="123081"/>
          </a:xfrm>
        </p:grpSpPr>
        <p:pic>
          <p:nvPicPr>
            <p:cNvPr id="10276" name="Picture 36"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77" name="Picture 37"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278" name="Rectangle 38"/>
          <p:cNvSpPr>
            <a:spLocks/>
          </p:cNvSpPr>
          <p:nvPr/>
        </p:nvSpPr>
        <p:spPr bwMode="auto">
          <a:xfrm>
            <a:off x="8201174" y="1661890"/>
            <a:ext cx="508987" cy="299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77"/>
              <a:t>2 vs 2</a:t>
            </a:r>
          </a:p>
        </p:txBody>
      </p:sp>
      <p:grpSp>
        <p:nvGrpSpPr>
          <p:cNvPr id="10279" name="Group 39"/>
          <p:cNvGrpSpPr>
            <a:grpSpLocks/>
          </p:cNvGrpSpPr>
          <p:nvPr/>
        </p:nvGrpSpPr>
        <p:grpSpPr bwMode="auto">
          <a:xfrm>
            <a:off x="7456661" y="3055070"/>
            <a:ext cx="79251" cy="85948"/>
            <a:chOff x="0" y="0"/>
            <a:chExt cx="113155" cy="123081"/>
          </a:xfrm>
        </p:grpSpPr>
        <p:pic>
          <p:nvPicPr>
            <p:cNvPr id="10280" name="Picture 40"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81" name="Picture 41"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282" name="Rectangle 42"/>
          <p:cNvSpPr>
            <a:spLocks/>
          </p:cNvSpPr>
          <p:nvPr/>
        </p:nvSpPr>
        <p:spPr bwMode="auto">
          <a:xfrm>
            <a:off x="7438802" y="1572593"/>
            <a:ext cx="508987" cy="299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77"/>
              <a:t>3 vs 3</a:t>
            </a:r>
          </a:p>
        </p:txBody>
      </p:sp>
      <p:sp>
        <p:nvSpPr>
          <p:cNvPr id="10283" name="Rectangle 43"/>
          <p:cNvSpPr>
            <a:spLocks/>
          </p:cNvSpPr>
          <p:nvPr/>
        </p:nvSpPr>
        <p:spPr bwMode="auto">
          <a:xfrm>
            <a:off x="1743894" y="1168426"/>
            <a:ext cx="2467022" cy="28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06" b="1">
                <a:latin typeface="Helvetica" charset="0"/>
                <a:ea typeface="Helvetica" charset="0"/>
                <a:cs typeface="Helvetica" charset="0"/>
                <a:sym typeface="Helvetica" charset="0"/>
              </a:rPr>
              <a:t>Exercise IX (with animation)</a:t>
            </a:r>
          </a:p>
        </p:txBody>
      </p:sp>
      <p:sp>
        <p:nvSpPr>
          <p:cNvPr id="10284" name="Rectangle 44"/>
          <p:cNvSpPr>
            <a:spLocks/>
          </p:cNvSpPr>
          <p:nvPr/>
        </p:nvSpPr>
        <p:spPr bwMode="auto">
          <a:xfrm>
            <a:off x="1709291" y="1622121"/>
            <a:ext cx="4074170" cy="1630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it-IT" altLang="it-IT" sz="1125">
                <a:solidFill>
                  <a:srgbClr val="212121"/>
                </a:solidFill>
                <a:latin typeface="Arial" charset="0"/>
                <a:ea typeface="Arial" charset="0"/>
                <a:cs typeface="Arial" charset="0"/>
                <a:sym typeface="Arial" charset="0"/>
              </a:rPr>
              <a:t>Players in the right corridor boarders with a 1 vs 1 , after that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go into the area and together with the players of the central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corridor starting a 2 vs 2.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In the end the exercise will become a 3 vs 3 with the use of the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players located in the left corridor.</a:t>
            </a:r>
          </a:p>
        </p:txBody>
      </p:sp>
    </p:spTree>
    <p:extLst>
      <p:ext uri="{BB962C8B-B14F-4D97-AF65-F5344CB8AC3E}">
        <p14:creationId xmlns:p14="http://schemas.microsoft.com/office/powerpoint/2010/main" val="178545325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8" grpId="0" autoUpdateAnimBg="0"/>
      <p:bldP spid="1028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7170" name="Group 2"/>
          <p:cNvGrpSpPr>
            <a:grpSpLocks/>
          </p:cNvGrpSpPr>
          <p:nvPr/>
        </p:nvGrpSpPr>
        <p:grpSpPr bwMode="auto">
          <a:xfrm>
            <a:off x="8997950" y="2899569"/>
            <a:ext cx="89694" cy="98425"/>
            <a:chOff x="0" y="-2"/>
            <a:chExt cx="180006" cy="197479"/>
          </a:xfrm>
        </p:grpSpPr>
        <p:pic>
          <p:nvPicPr>
            <p:cNvPr id="7171" name="Picture 3"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2" name="Picture 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173" name="AutoShape 5"/>
          <p:cNvSpPr>
            <a:spLocks/>
          </p:cNvSpPr>
          <p:nvPr/>
        </p:nvSpPr>
        <p:spPr bwMode="auto">
          <a:xfrm>
            <a:off x="9204325" y="62071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7174" name="Group 6"/>
          <p:cNvGrpSpPr>
            <a:grpSpLocks/>
          </p:cNvGrpSpPr>
          <p:nvPr/>
        </p:nvGrpSpPr>
        <p:grpSpPr bwMode="auto">
          <a:xfrm>
            <a:off x="8986838" y="2970679"/>
            <a:ext cx="224632" cy="297517"/>
            <a:chOff x="-1" y="-5417"/>
            <a:chExt cx="450006" cy="595035"/>
          </a:xfrm>
        </p:grpSpPr>
        <p:sp>
          <p:nvSpPr>
            <p:cNvPr id="7175" name="Oval 7"/>
            <p:cNvSpPr>
              <a:spLocks/>
            </p:cNvSpPr>
            <p:nvPr/>
          </p:nvSpPr>
          <p:spPr bwMode="auto">
            <a:xfrm>
              <a:off x="-1" y="67099"/>
              <a:ext cx="450006" cy="45000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7176" name="Rectangle 8"/>
            <p:cNvSpPr>
              <a:spLocks/>
            </p:cNvSpPr>
            <p:nvPr/>
          </p:nvSpPr>
          <p:spPr bwMode="auto">
            <a:xfrm>
              <a:off x="65900" y="-5417"/>
              <a:ext cx="318203"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A</a:t>
              </a:r>
            </a:p>
          </p:txBody>
        </p:sp>
      </p:grpSp>
      <p:sp>
        <p:nvSpPr>
          <p:cNvPr id="7177" name="AutoShape 9"/>
          <p:cNvSpPr>
            <a:spLocks/>
          </p:cNvSpPr>
          <p:nvPr/>
        </p:nvSpPr>
        <p:spPr bwMode="auto">
          <a:xfrm>
            <a:off x="9997282" y="19304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7178" name="Group 10"/>
          <p:cNvGrpSpPr>
            <a:grpSpLocks/>
          </p:cNvGrpSpPr>
          <p:nvPr/>
        </p:nvGrpSpPr>
        <p:grpSpPr bwMode="auto">
          <a:xfrm>
            <a:off x="2880519" y="196850"/>
            <a:ext cx="1620044" cy="646113"/>
            <a:chOff x="-2" y="0"/>
            <a:chExt cx="3240007" cy="1292021"/>
          </a:xfrm>
        </p:grpSpPr>
        <p:sp>
          <p:nvSpPr>
            <p:cNvPr id="7179" name="Rectangle 11"/>
            <p:cNvSpPr>
              <a:spLocks/>
            </p:cNvSpPr>
            <p:nvPr/>
          </p:nvSpPr>
          <p:spPr bwMode="auto">
            <a:xfrm>
              <a:off x="-2" y="0"/>
              <a:ext cx="3240007" cy="1292021"/>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900">
                <a:solidFill>
                  <a:srgbClr val="FFFFFF"/>
                </a:solidFill>
                <a:latin typeface="Calibri" charset="0"/>
                <a:ea typeface="Calibri" charset="0"/>
                <a:cs typeface="Calibri" charset="0"/>
                <a:sym typeface="Calibri" charset="0"/>
              </a:endParaRPr>
            </a:p>
          </p:txBody>
        </p:sp>
        <p:sp>
          <p:nvSpPr>
            <p:cNvPr id="7180" name="Rectangle 12"/>
            <p:cNvSpPr>
              <a:spLocks/>
            </p:cNvSpPr>
            <p:nvPr/>
          </p:nvSpPr>
          <p:spPr bwMode="auto">
            <a:xfrm>
              <a:off x="305910" y="369055"/>
              <a:ext cx="2628180" cy="553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nchor="ctr">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r>
                <a:rPr lang="it-IT" altLang="it-IT" sz="1500" b="1" i="1">
                  <a:latin typeface="Calibri" charset="0"/>
                  <a:ea typeface="Calibri" charset="0"/>
                  <a:cs typeface="Calibri" charset="0"/>
                  <a:sym typeface="Calibri" charset="0"/>
                </a:rPr>
                <a:t>Technique</a:t>
              </a:r>
            </a:p>
          </p:txBody>
        </p:sp>
      </p:grpSp>
      <p:sp>
        <p:nvSpPr>
          <p:cNvPr id="7181" name="AutoShape 13"/>
          <p:cNvSpPr>
            <a:spLocks/>
          </p:cNvSpPr>
          <p:nvPr/>
        </p:nvSpPr>
        <p:spPr bwMode="auto">
          <a:xfrm>
            <a:off x="10606882" y="60936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82" name="AutoShape 14"/>
          <p:cNvSpPr>
            <a:spLocks/>
          </p:cNvSpPr>
          <p:nvPr/>
        </p:nvSpPr>
        <p:spPr bwMode="auto">
          <a:xfrm>
            <a:off x="8517732" y="19304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83" name="AutoShape 15"/>
          <p:cNvSpPr>
            <a:spLocks/>
          </p:cNvSpPr>
          <p:nvPr/>
        </p:nvSpPr>
        <p:spPr bwMode="auto">
          <a:xfrm>
            <a:off x="8688388" y="193595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84" name="AutoShape 16"/>
          <p:cNvSpPr>
            <a:spLocks/>
          </p:cNvSpPr>
          <p:nvPr/>
        </p:nvSpPr>
        <p:spPr bwMode="auto">
          <a:xfrm>
            <a:off x="8841582" y="193119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85" name="AutoShape 17"/>
          <p:cNvSpPr>
            <a:spLocks/>
          </p:cNvSpPr>
          <p:nvPr/>
        </p:nvSpPr>
        <p:spPr bwMode="auto">
          <a:xfrm>
            <a:off x="9211469" y="3119438"/>
            <a:ext cx="185738"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86" name="AutoShape 18"/>
          <p:cNvSpPr>
            <a:spLocks/>
          </p:cNvSpPr>
          <p:nvPr/>
        </p:nvSpPr>
        <p:spPr bwMode="auto">
          <a:xfrm>
            <a:off x="9581357" y="193595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87" name="AutoShape 19"/>
          <p:cNvSpPr>
            <a:spLocks/>
          </p:cNvSpPr>
          <p:nvPr/>
        </p:nvSpPr>
        <p:spPr bwMode="auto">
          <a:xfrm>
            <a:off x="9766300" y="19304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88" name="Oval 20"/>
          <p:cNvSpPr>
            <a:spLocks/>
          </p:cNvSpPr>
          <p:nvPr/>
        </p:nvSpPr>
        <p:spPr bwMode="auto">
          <a:xfrm>
            <a:off x="9468644" y="3171825"/>
            <a:ext cx="225425"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7189" name="Group 21"/>
          <p:cNvGrpSpPr>
            <a:grpSpLocks/>
          </p:cNvGrpSpPr>
          <p:nvPr/>
        </p:nvGrpSpPr>
        <p:grpSpPr bwMode="auto">
          <a:xfrm>
            <a:off x="9204325" y="806917"/>
            <a:ext cx="224632" cy="297517"/>
            <a:chOff x="-1" y="-5417"/>
            <a:chExt cx="450006" cy="595035"/>
          </a:xfrm>
        </p:grpSpPr>
        <p:sp>
          <p:nvSpPr>
            <p:cNvPr id="7190" name="Oval 22"/>
            <p:cNvSpPr>
              <a:spLocks/>
            </p:cNvSpPr>
            <p:nvPr/>
          </p:nvSpPr>
          <p:spPr bwMode="auto">
            <a:xfrm>
              <a:off x="-1" y="67099"/>
              <a:ext cx="450006" cy="45000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7191" name="Rectangle 23"/>
            <p:cNvSpPr>
              <a:spLocks/>
            </p:cNvSpPr>
            <p:nvPr/>
          </p:nvSpPr>
          <p:spPr bwMode="auto">
            <a:xfrm>
              <a:off x="65900" y="-5417"/>
              <a:ext cx="318203"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B</a:t>
              </a:r>
            </a:p>
          </p:txBody>
        </p:sp>
      </p:grpSp>
      <p:sp>
        <p:nvSpPr>
          <p:cNvPr id="7192" name="Oval 24"/>
          <p:cNvSpPr>
            <a:spLocks/>
          </p:cNvSpPr>
          <p:nvPr/>
        </p:nvSpPr>
        <p:spPr bwMode="auto">
          <a:xfrm>
            <a:off x="8913813" y="508000"/>
            <a:ext cx="224632"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93" name="AutoShape 25"/>
          <p:cNvSpPr>
            <a:spLocks/>
          </p:cNvSpPr>
          <p:nvPr/>
        </p:nvSpPr>
        <p:spPr bwMode="auto">
          <a:xfrm>
            <a:off x="8623300" y="1116807"/>
            <a:ext cx="1828800" cy="1766094"/>
          </a:xfrm>
          <a:custGeom>
            <a:avLst/>
            <a:gdLst>
              <a:gd name="T0" fmla="*/ 10800 w 21600"/>
              <a:gd name="T1" fmla="+- 0 10811 23"/>
              <a:gd name="T2" fmla="*/ 10811 h 21577"/>
              <a:gd name="T3" fmla="*/ 10800 w 21600"/>
              <a:gd name="T4" fmla="+- 0 10811 23"/>
              <a:gd name="T5" fmla="*/ 10811 h 21577"/>
              <a:gd name="T6" fmla="*/ 10800 w 21600"/>
              <a:gd name="T7" fmla="+- 0 10811 23"/>
              <a:gd name="T8" fmla="*/ 10811 h 21577"/>
              <a:gd name="T9" fmla="*/ 10800 w 21600"/>
              <a:gd name="T10" fmla="+- 0 10811 23"/>
              <a:gd name="T11" fmla="*/ 10811 h 21577"/>
            </a:gdLst>
            <a:ahLst/>
            <a:cxnLst>
              <a:cxn ang="0">
                <a:pos x="T0" y="T2"/>
              </a:cxn>
              <a:cxn ang="0">
                <a:pos x="T3" y="T5"/>
              </a:cxn>
              <a:cxn ang="0">
                <a:pos x="T6" y="T8"/>
              </a:cxn>
              <a:cxn ang="0">
                <a:pos x="T9" y="T11"/>
              </a:cxn>
            </a:cxnLst>
            <a:rect l="0" t="0" r="r" b="b"/>
            <a:pathLst>
              <a:path w="21600" h="21577">
                <a:moveTo>
                  <a:pt x="4350" y="21577"/>
                </a:moveTo>
                <a:cubicBezTo>
                  <a:pt x="4050" y="21370"/>
                  <a:pt x="3721" y="21202"/>
                  <a:pt x="3450" y="20956"/>
                </a:cubicBezTo>
                <a:cubicBezTo>
                  <a:pt x="2996" y="20545"/>
                  <a:pt x="3152" y="20406"/>
                  <a:pt x="3300" y="19870"/>
                </a:cubicBezTo>
                <a:cubicBezTo>
                  <a:pt x="3455" y="19308"/>
                  <a:pt x="3421" y="19449"/>
                  <a:pt x="3750" y="18939"/>
                </a:cubicBezTo>
                <a:cubicBezTo>
                  <a:pt x="3700" y="18732"/>
                  <a:pt x="3714" y="18495"/>
                  <a:pt x="3600" y="18318"/>
                </a:cubicBezTo>
                <a:cubicBezTo>
                  <a:pt x="3500" y="18163"/>
                  <a:pt x="3288" y="18127"/>
                  <a:pt x="3150" y="18007"/>
                </a:cubicBezTo>
                <a:cubicBezTo>
                  <a:pt x="2401" y="17361"/>
                  <a:pt x="3041" y="17659"/>
                  <a:pt x="2250" y="17387"/>
                </a:cubicBezTo>
                <a:cubicBezTo>
                  <a:pt x="2150" y="17231"/>
                  <a:pt x="1980" y="17105"/>
                  <a:pt x="1950" y="16921"/>
                </a:cubicBezTo>
                <a:cubicBezTo>
                  <a:pt x="1909" y="16664"/>
                  <a:pt x="2296" y="16152"/>
                  <a:pt x="2400" y="15990"/>
                </a:cubicBezTo>
                <a:cubicBezTo>
                  <a:pt x="2019" y="14808"/>
                  <a:pt x="2038" y="15379"/>
                  <a:pt x="2250" y="14282"/>
                </a:cubicBezTo>
                <a:cubicBezTo>
                  <a:pt x="2200" y="14127"/>
                  <a:pt x="2212" y="13933"/>
                  <a:pt x="2100" y="13817"/>
                </a:cubicBezTo>
                <a:cubicBezTo>
                  <a:pt x="1584" y="13283"/>
                  <a:pt x="1316" y="13236"/>
                  <a:pt x="750" y="13041"/>
                </a:cubicBezTo>
                <a:cubicBezTo>
                  <a:pt x="550" y="13093"/>
                  <a:pt x="311" y="13063"/>
                  <a:pt x="150" y="13196"/>
                </a:cubicBezTo>
                <a:cubicBezTo>
                  <a:pt x="27" y="13298"/>
                  <a:pt x="0" y="13498"/>
                  <a:pt x="0" y="13662"/>
                </a:cubicBezTo>
                <a:cubicBezTo>
                  <a:pt x="0" y="14109"/>
                  <a:pt x="254" y="14259"/>
                  <a:pt x="600" y="14438"/>
                </a:cubicBezTo>
                <a:cubicBezTo>
                  <a:pt x="741" y="14511"/>
                  <a:pt x="892" y="14584"/>
                  <a:pt x="1050" y="14593"/>
                </a:cubicBezTo>
                <a:cubicBezTo>
                  <a:pt x="2648" y="14687"/>
                  <a:pt x="4250" y="14696"/>
                  <a:pt x="5850" y="14748"/>
                </a:cubicBezTo>
                <a:lnTo>
                  <a:pt x="6900" y="14903"/>
                </a:lnTo>
                <a:cubicBezTo>
                  <a:pt x="7233" y="14956"/>
                  <a:pt x="7887" y="15026"/>
                  <a:pt x="8250" y="15214"/>
                </a:cubicBezTo>
                <a:cubicBezTo>
                  <a:pt x="8411" y="15297"/>
                  <a:pt x="8550" y="15421"/>
                  <a:pt x="8700" y="15524"/>
                </a:cubicBezTo>
                <a:cubicBezTo>
                  <a:pt x="8800" y="15679"/>
                  <a:pt x="8827" y="15938"/>
                  <a:pt x="9000" y="15990"/>
                </a:cubicBezTo>
                <a:cubicBezTo>
                  <a:pt x="9245" y="16062"/>
                  <a:pt x="9498" y="15875"/>
                  <a:pt x="9750" y="15835"/>
                </a:cubicBezTo>
                <a:cubicBezTo>
                  <a:pt x="10148" y="15771"/>
                  <a:pt x="10550" y="15731"/>
                  <a:pt x="10950" y="15679"/>
                </a:cubicBezTo>
                <a:cubicBezTo>
                  <a:pt x="11400" y="15731"/>
                  <a:pt x="11853" y="15758"/>
                  <a:pt x="12300" y="15835"/>
                </a:cubicBezTo>
                <a:cubicBezTo>
                  <a:pt x="12456" y="15861"/>
                  <a:pt x="12592" y="15990"/>
                  <a:pt x="12750" y="15990"/>
                </a:cubicBezTo>
                <a:cubicBezTo>
                  <a:pt x="13104" y="15990"/>
                  <a:pt x="13450" y="15886"/>
                  <a:pt x="13800" y="15835"/>
                </a:cubicBezTo>
                <a:cubicBezTo>
                  <a:pt x="13964" y="15324"/>
                  <a:pt x="14133" y="15041"/>
                  <a:pt x="13800" y="14438"/>
                </a:cubicBezTo>
                <a:cubicBezTo>
                  <a:pt x="13722" y="14296"/>
                  <a:pt x="13491" y="14356"/>
                  <a:pt x="13350" y="14282"/>
                </a:cubicBezTo>
                <a:cubicBezTo>
                  <a:pt x="13189" y="14199"/>
                  <a:pt x="13050" y="14076"/>
                  <a:pt x="12900" y="13972"/>
                </a:cubicBezTo>
                <a:cubicBezTo>
                  <a:pt x="12800" y="14127"/>
                  <a:pt x="12622" y="14253"/>
                  <a:pt x="12600" y="14438"/>
                </a:cubicBezTo>
                <a:cubicBezTo>
                  <a:pt x="12313" y="16812"/>
                  <a:pt x="17002" y="15072"/>
                  <a:pt x="17400" y="15059"/>
                </a:cubicBezTo>
                <a:cubicBezTo>
                  <a:pt x="17705" y="13481"/>
                  <a:pt x="17393" y="14430"/>
                  <a:pt x="17700" y="14748"/>
                </a:cubicBezTo>
                <a:cubicBezTo>
                  <a:pt x="17812" y="14864"/>
                  <a:pt x="18000" y="14852"/>
                  <a:pt x="18150" y="14903"/>
                </a:cubicBezTo>
                <a:cubicBezTo>
                  <a:pt x="18300" y="14852"/>
                  <a:pt x="18488" y="14864"/>
                  <a:pt x="18600" y="14748"/>
                </a:cubicBezTo>
                <a:cubicBezTo>
                  <a:pt x="18855" y="14484"/>
                  <a:pt x="18843" y="13870"/>
                  <a:pt x="19200" y="13817"/>
                </a:cubicBezTo>
                <a:lnTo>
                  <a:pt x="20250" y="13662"/>
                </a:lnTo>
                <a:cubicBezTo>
                  <a:pt x="20400" y="13610"/>
                  <a:pt x="20588" y="13622"/>
                  <a:pt x="20700" y="13506"/>
                </a:cubicBezTo>
                <a:cubicBezTo>
                  <a:pt x="21007" y="13189"/>
                  <a:pt x="20769" y="12742"/>
                  <a:pt x="20700" y="12420"/>
                </a:cubicBezTo>
                <a:cubicBezTo>
                  <a:pt x="20645" y="12163"/>
                  <a:pt x="20600" y="11903"/>
                  <a:pt x="20550" y="11644"/>
                </a:cubicBezTo>
                <a:cubicBezTo>
                  <a:pt x="20600" y="11230"/>
                  <a:pt x="20536" y="10784"/>
                  <a:pt x="20700" y="10402"/>
                </a:cubicBezTo>
                <a:cubicBezTo>
                  <a:pt x="20764" y="10253"/>
                  <a:pt x="21009" y="10320"/>
                  <a:pt x="21150" y="10247"/>
                </a:cubicBezTo>
                <a:cubicBezTo>
                  <a:pt x="21311" y="10164"/>
                  <a:pt x="21450" y="10040"/>
                  <a:pt x="21600" y="9937"/>
                </a:cubicBezTo>
                <a:lnTo>
                  <a:pt x="20250" y="9006"/>
                </a:lnTo>
                <a:cubicBezTo>
                  <a:pt x="19450" y="7764"/>
                  <a:pt x="20500" y="9264"/>
                  <a:pt x="19500" y="8230"/>
                </a:cubicBezTo>
                <a:cubicBezTo>
                  <a:pt x="19373" y="8098"/>
                  <a:pt x="19341" y="7881"/>
                  <a:pt x="19200" y="7764"/>
                </a:cubicBezTo>
                <a:cubicBezTo>
                  <a:pt x="19077" y="7662"/>
                  <a:pt x="18891" y="7682"/>
                  <a:pt x="18750" y="7609"/>
                </a:cubicBezTo>
                <a:cubicBezTo>
                  <a:pt x="18589" y="7525"/>
                  <a:pt x="18447" y="7407"/>
                  <a:pt x="18300" y="7298"/>
                </a:cubicBezTo>
                <a:cubicBezTo>
                  <a:pt x="18097" y="7148"/>
                  <a:pt x="17877" y="7016"/>
                  <a:pt x="17700" y="6833"/>
                </a:cubicBezTo>
                <a:cubicBezTo>
                  <a:pt x="16700" y="5798"/>
                  <a:pt x="18150" y="6885"/>
                  <a:pt x="16950" y="6057"/>
                </a:cubicBezTo>
                <a:cubicBezTo>
                  <a:pt x="16850" y="5902"/>
                  <a:pt x="16786" y="5714"/>
                  <a:pt x="16650" y="5591"/>
                </a:cubicBezTo>
                <a:cubicBezTo>
                  <a:pt x="16379" y="5346"/>
                  <a:pt x="16050" y="5177"/>
                  <a:pt x="15750" y="4970"/>
                </a:cubicBezTo>
                <a:lnTo>
                  <a:pt x="13500" y="3418"/>
                </a:lnTo>
                <a:cubicBezTo>
                  <a:pt x="13350" y="3315"/>
                  <a:pt x="13177" y="3240"/>
                  <a:pt x="13050" y="3108"/>
                </a:cubicBezTo>
                <a:cubicBezTo>
                  <a:pt x="12900" y="2953"/>
                  <a:pt x="12736" y="2811"/>
                  <a:pt x="12600" y="2642"/>
                </a:cubicBezTo>
                <a:cubicBezTo>
                  <a:pt x="12485" y="2499"/>
                  <a:pt x="12441" y="2293"/>
                  <a:pt x="12300" y="2177"/>
                </a:cubicBezTo>
                <a:cubicBezTo>
                  <a:pt x="12177" y="2075"/>
                  <a:pt x="11991" y="2095"/>
                  <a:pt x="11850" y="2022"/>
                </a:cubicBezTo>
                <a:cubicBezTo>
                  <a:pt x="11689" y="1938"/>
                  <a:pt x="11550" y="1815"/>
                  <a:pt x="11400" y="1711"/>
                </a:cubicBezTo>
                <a:cubicBezTo>
                  <a:pt x="11136" y="892"/>
                  <a:pt x="11382" y="1336"/>
                  <a:pt x="10350" y="625"/>
                </a:cubicBezTo>
                <a:lnTo>
                  <a:pt x="9900" y="314"/>
                </a:lnTo>
                <a:lnTo>
                  <a:pt x="10200" y="1246"/>
                </a:lnTo>
                <a:cubicBezTo>
                  <a:pt x="10355" y="1726"/>
                  <a:pt x="10552" y="2419"/>
                  <a:pt x="10200" y="780"/>
                </a:cubicBezTo>
                <a:cubicBezTo>
                  <a:pt x="10166" y="620"/>
                  <a:pt x="10100" y="470"/>
                  <a:pt x="10050" y="314"/>
                </a:cubicBezTo>
                <a:cubicBezTo>
                  <a:pt x="10200" y="211"/>
                  <a:pt x="10322" y="35"/>
                  <a:pt x="10500" y="4"/>
                </a:cubicBezTo>
                <a:cubicBezTo>
                  <a:pt x="10656" y="-23"/>
                  <a:pt x="10809" y="86"/>
                  <a:pt x="10950" y="159"/>
                </a:cubicBezTo>
                <a:cubicBezTo>
                  <a:pt x="11111" y="243"/>
                  <a:pt x="11245" y="374"/>
                  <a:pt x="11400" y="470"/>
                </a:cubicBezTo>
                <a:cubicBezTo>
                  <a:pt x="11496" y="529"/>
                  <a:pt x="11600" y="573"/>
                  <a:pt x="11700" y="625"/>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7194" name="AutoShape 26"/>
          <p:cNvSpPr>
            <a:spLocks/>
          </p:cNvSpPr>
          <p:nvPr/>
        </p:nvSpPr>
        <p:spPr bwMode="auto">
          <a:xfrm>
            <a:off x="10884694" y="5044282"/>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95" name="AutoShape 27"/>
          <p:cNvSpPr>
            <a:spLocks/>
          </p:cNvSpPr>
          <p:nvPr/>
        </p:nvSpPr>
        <p:spPr bwMode="auto">
          <a:xfrm>
            <a:off x="10606882" y="5044282"/>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96" name="AutoShape 28"/>
          <p:cNvSpPr>
            <a:spLocks/>
          </p:cNvSpPr>
          <p:nvPr/>
        </p:nvSpPr>
        <p:spPr bwMode="auto">
          <a:xfrm>
            <a:off x="10359232" y="5044282"/>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97" name="AutoShape 29"/>
          <p:cNvSpPr>
            <a:spLocks/>
          </p:cNvSpPr>
          <p:nvPr/>
        </p:nvSpPr>
        <p:spPr bwMode="auto">
          <a:xfrm>
            <a:off x="10606882" y="36298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98" name="Oval 30"/>
          <p:cNvSpPr>
            <a:spLocks/>
          </p:cNvSpPr>
          <p:nvPr/>
        </p:nvSpPr>
        <p:spPr bwMode="auto">
          <a:xfrm>
            <a:off x="10406063" y="3814763"/>
            <a:ext cx="224632" cy="224632"/>
          </a:xfrm>
          <a:prstGeom prst="ellipse">
            <a:avLst/>
          </a:pr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99" name="Oval 31"/>
          <p:cNvSpPr>
            <a:spLocks/>
          </p:cNvSpPr>
          <p:nvPr/>
        </p:nvSpPr>
        <p:spPr bwMode="auto">
          <a:xfrm>
            <a:off x="10845007" y="3590132"/>
            <a:ext cx="224631" cy="224631"/>
          </a:xfrm>
          <a:prstGeom prst="ellipse">
            <a:avLst/>
          </a:pr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200" name="Oval 32"/>
          <p:cNvSpPr>
            <a:spLocks/>
          </p:cNvSpPr>
          <p:nvPr/>
        </p:nvSpPr>
        <p:spPr bwMode="auto">
          <a:xfrm>
            <a:off x="10732294" y="5868194"/>
            <a:ext cx="224631" cy="225425"/>
          </a:xfrm>
          <a:prstGeom prst="ellipse">
            <a:avLst/>
          </a:pr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201" name="Oval 33"/>
          <p:cNvSpPr>
            <a:spLocks/>
          </p:cNvSpPr>
          <p:nvPr/>
        </p:nvSpPr>
        <p:spPr bwMode="auto">
          <a:xfrm>
            <a:off x="10293350" y="6053932"/>
            <a:ext cx="225425" cy="224631"/>
          </a:xfrm>
          <a:prstGeom prst="ellipse">
            <a:avLst/>
          </a:pr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7202" name="Group 34"/>
          <p:cNvGrpSpPr>
            <a:grpSpLocks/>
          </p:cNvGrpSpPr>
          <p:nvPr/>
        </p:nvGrpSpPr>
        <p:grpSpPr bwMode="auto">
          <a:xfrm>
            <a:off x="10454482" y="4039394"/>
            <a:ext cx="89694" cy="99219"/>
            <a:chOff x="0" y="-2"/>
            <a:chExt cx="180006" cy="197479"/>
          </a:xfrm>
        </p:grpSpPr>
        <p:pic>
          <p:nvPicPr>
            <p:cNvPr id="7203" name="Picture 35"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04" name="Picture 36"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205" name="Group 37"/>
          <p:cNvGrpSpPr>
            <a:grpSpLocks/>
          </p:cNvGrpSpPr>
          <p:nvPr/>
        </p:nvGrpSpPr>
        <p:grpSpPr bwMode="auto">
          <a:xfrm>
            <a:off x="10884694" y="5769769"/>
            <a:ext cx="89694" cy="98425"/>
            <a:chOff x="0" y="-2"/>
            <a:chExt cx="180006" cy="197479"/>
          </a:xfrm>
        </p:grpSpPr>
        <p:pic>
          <p:nvPicPr>
            <p:cNvPr id="7206" name="Picture 38"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07" name="Picture 39"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208" name="AutoShape 40"/>
          <p:cNvSpPr>
            <a:spLocks/>
          </p:cNvSpPr>
          <p:nvPr/>
        </p:nvSpPr>
        <p:spPr bwMode="auto">
          <a:xfrm>
            <a:off x="10601325" y="3860800"/>
            <a:ext cx="765175" cy="1917700"/>
          </a:xfrm>
          <a:custGeom>
            <a:avLst/>
            <a:gdLst>
              <a:gd name="T0" fmla="+- 0 10966 333"/>
              <a:gd name="T1" fmla="*/ T0 w 21267"/>
              <a:gd name="T2" fmla="*/ 10800 h 21600"/>
              <a:gd name="T3" fmla="+- 0 10966 333"/>
              <a:gd name="T4" fmla="*/ T3 w 21267"/>
              <a:gd name="T5" fmla="*/ 10800 h 21600"/>
              <a:gd name="T6" fmla="+- 0 10966 333"/>
              <a:gd name="T7" fmla="*/ T6 w 21267"/>
              <a:gd name="T8" fmla="*/ 10800 h 21600"/>
              <a:gd name="T9" fmla="+- 0 10966 333"/>
              <a:gd name="T10" fmla="*/ T9 w 21267"/>
              <a:gd name="T11" fmla="*/ 10800 h 21600"/>
            </a:gdLst>
            <a:ahLst/>
            <a:cxnLst>
              <a:cxn ang="0">
                <a:pos x="T1" y="T2"/>
              </a:cxn>
              <a:cxn ang="0">
                <a:pos x="T4" y="T5"/>
              </a:cxn>
              <a:cxn ang="0">
                <a:pos x="T7" y="T8"/>
              </a:cxn>
              <a:cxn ang="0">
                <a:pos x="T10" y="T11"/>
              </a:cxn>
            </a:cxnLst>
            <a:rect l="0" t="0" r="r" b="b"/>
            <a:pathLst>
              <a:path w="21267" h="21600">
                <a:moveTo>
                  <a:pt x="7843" y="21600"/>
                </a:moveTo>
                <a:cubicBezTo>
                  <a:pt x="7372" y="21362"/>
                  <a:pt x="6830" y="21144"/>
                  <a:pt x="6430" y="20885"/>
                </a:cubicBezTo>
                <a:cubicBezTo>
                  <a:pt x="6233" y="20757"/>
                  <a:pt x="5939" y="20596"/>
                  <a:pt x="6077" y="20456"/>
                </a:cubicBezTo>
                <a:cubicBezTo>
                  <a:pt x="6235" y="20296"/>
                  <a:pt x="6783" y="20265"/>
                  <a:pt x="7137" y="20170"/>
                </a:cubicBezTo>
                <a:cubicBezTo>
                  <a:pt x="7019" y="19979"/>
                  <a:pt x="7152" y="19725"/>
                  <a:pt x="6783" y="19597"/>
                </a:cubicBezTo>
                <a:cubicBezTo>
                  <a:pt x="6218" y="19401"/>
                  <a:pt x="5284" y="19479"/>
                  <a:pt x="4664" y="19311"/>
                </a:cubicBezTo>
                <a:lnTo>
                  <a:pt x="3604" y="19025"/>
                </a:lnTo>
                <a:cubicBezTo>
                  <a:pt x="3915" y="18522"/>
                  <a:pt x="4359" y="18330"/>
                  <a:pt x="3251" y="17881"/>
                </a:cubicBezTo>
                <a:cubicBezTo>
                  <a:pt x="2988" y="17774"/>
                  <a:pt x="2544" y="17785"/>
                  <a:pt x="2191" y="17738"/>
                </a:cubicBezTo>
                <a:cubicBezTo>
                  <a:pt x="2309" y="17595"/>
                  <a:pt x="2378" y="17443"/>
                  <a:pt x="2544" y="17309"/>
                </a:cubicBezTo>
                <a:cubicBezTo>
                  <a:pt x="3033" y="16913"/>
                  <a:pt x="4073" y="16772"/>
                  <a:pt x="2544" y="16307"/>
                </a:cubicBezTo>
                <a:cubicBezTo>
                  <a:pt x="1949" y="16126"/>
                  <a:pt x="425" y="16021"/>
                  <a:pt x="425" y="16021"/>
                </a:cubicBezTo>
                <a:cubicBezTo>
                  <a:pt x="87" y="16431"/>
                  <a:pt x="-333" y="16705"/>
                  <a:pt x="425" y="17166"/>
                </a:cubicBezTo>
                <a:cubicBezTo>
                  <a:pt x="631" y="17291"/>
                  <a:pt x="1131" y="17261"/>
                  <a:pt x="1485" y="17309"/>
                </a:cubicBezTo>
                <a:cubicBezTo>
                  <a:pt x="4899" y="17261"/>
                  <a:pt x="8325" y="17284"/>
                  <a:pt x="11729" y="17166"/>
                </a:cubicBezTo>
                <a:cubicBezTo>
                  <a:pt x="12471" y="17140"/>
                  <a:pt x="13111" y="16922"/>
                  <a:pt x="13849" y="16879"/>
                </a:cubicBezTo>
                <a:lnTo>
                  <a:pt x="16321" y="16736"/>
                </a:lnTo>
                <a:cubicBezTo>
                  <a:pt x="16675" y="16593"/>
                  <a:pt x="16944" y="16406"/>
                  <a:pt x="17381" y="16307"/>
                </a:cubicBezTo>
                <a:cubicBezTo>
                  <a:pt x="18032" y="16161"/>
                  <a:pt x="19501" y="16021"/>
                  <a:pt x="19501" y="16021"/>
                </a:cubicBezTo>
                <a:cubicBezTo>
                  <a:pt x="19618" y="15878"/>
                  <a:pt x="19805" y="15742"/>
                  <a:pt x="19854" y="15592"/>
                </a:cubicBezTo>
                <a:cubicBezTo>
                  <a:pt x="20041" y="15023"/>
                  <a:pt x="19790" y="14424"/>
                  <a:pt x="20207" y="13875"/>
                </a:cubicBezTo>
                <a:cubicBezTo>
                  <a:pt x="20317" y="13731"/>
                  <a:pt x="20914" y="13780"/>
                  <a:pt x="21267" y="13732"/>
                </a:cubicBezTo>
                <a:cubicBezTo>
                  <a:pt x="21149" y="13542"/>
                  <a:pt x="21019" y="13352"/>
                  <a:pt x="20914" y="13160"/>
                </a:cubicBezTo>
                <a:cubicBezTo>
                  <a:pt x="20753" y="12866"/>
                  <a:pt x="20586" y="12323"/>
                  <a:pt x="20207" y="12016"/>
                </a:cubicBezTo>
                <a:cubicBezTo>
                  <a:pt x="20017" y="11862"/>
                  <a:pt x="19691" y="11741"/>
                  <a:pt x="19501" y="11587"/>
                </a:cubicBezTo>
                <a:cubicBezTo>
                  <a:pt x="19334" y="11452"/>
                  <a:pt x="19314" y="11292"/>
                  <a:pt x="19147" y="11158"/>
                </a:cubicBezTo>
                <a:cubicBezTo>
                  <a:pt x="18958" y="11004"/>
                  <a:pt x="18613" y="10886"/>
                  <a:pt x="18441" y="10728"/>
                </a:cubicBezTo>
                <a:cubicBezTo>
                  <a:pt x="18138" y="10453"/>
                  <a:pt x="17970" y="10156"/>
                  <a:pt x="17734" y="9870"/>
                </a:cubicBezTo>
                <a:lnTo>
                  <a:pt x="15615" y="7295"/>
                </a:lnTo>
                <a:cubicBezTo>
                  <a:pt x="15497" y="7152"/>
                  <a:pt x="15352" y="7013"/>
                  <a:pt x="15262" y="6866"/>
                </a:cubicBezTo>
                <a:cubicBezTo>
                  <a:pt x="14884" y="6254"/>
                  <a:pt x="14854" y="6245"/>
                  <a:pt x="14555" y="5579"/>
                </a:cubicBezTo>
                <a:cubicBezTo>
                  <a:pt x="14427" y="5293"/>
                  <a:pt x="14330" y="5006"/>
                  <a:pt x="14202" y="4721"/>
                </a:cubicBezTo>
                <a:cubicBezTo>
                  <a:pt x="14149" y="4603"/>
                  <a:pt x="13674" y="3602"/>
                  <a:pt x="13495" y="3433"/>
                </a:cubicBezTo>
                <a:cubicBezTo>
                  <a:pt x="13328" y="3275"/>
                  <a:pt x="12961" y="3161"/>
                  <a:pt x="12789" y="3004"/>
                </a:cubicBezTo>
                <a:cubicBezTo>
                  <a:pt x="12486" y="2728"/>
                  <a:pt x="12318" y="2432"/>
                  <a:pt x="12082" y="2146"/>
                </a:cubicBezTo>
                <a:cubicBezTo>
                  <a:pt x="11965" y="2003"/>
                  <a:pt x="11790" y="1865"/>
                  <a:pt x="11729" y="1717"/>
                </a:cubicBezTo>
                <a:cubicBezTo>
                  <a:pt x="11611" y="1430"/>
                  <a:pt x="11550" y="1140"/>
                  <a:pt x="11376" y="858"/>
                </a:cubicBezTo>
                <a:cubicBezTo>
                  <a:pt x="11195" y="566"/>
                  <a:pt x="10669" y="0"/>
                  <a:pt x="10669" y="0"/>
                </a:cubicBezTo>
                <a:cubicBezTo>
                  <a:pt x="9970" y="850"/>
                  <a:pt x="10248" y="219"/>
                  <a:pt x="11376" y="143"/>
                </a:cubicBezTo>
                <a:cubicBezTo>
                  <a:pt x="11743" y="118"/>
                  <a:pt x="12082" y="238"/>
                  <a:pt x="12436" y="286"/>
                </a:cubicBezTo>
                <a:lnTo>
                  <a:pt x="13142" y="715"/>
                </a:lnTo>
              </a:path>
            </a:pathLst>
          </a:cu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7209" name="AutoShape 41"/>
          <p:cNvSpPr>
            <a:spLocks/>
          </p:cNvSpPr>
          <p:nvPr/>
        </p:nvSpPr>
        <p:spPr bwMode="auto">
          <a:xfrm>
            <a:off x="10185400" y="4191000"/>
            <a:ext cx="762000" cy="1777207"/>
          </a:xfrm>
          <a:custGeom>
            <a:avLst/>
            <a:gdLst>
              <a:gd name="T0" fmla="*/ 10791 w 21582"/>
              <a:gd name="T1" fmla="*/ 10800 h 21600"/>
              <a:gd name="T2" fmla="*/ 10791 w 21582"/>
              <a:gd name="T3" fmla="*/ 10800 h 21600"/>
              <a:gd name="T4" fmla="*/ 10791 w 21582"/>
              <a:gd name="T5" fmla="*/ 10800 h 21600"/>
              <a:gd name="T6" fmla="*/ 10791 w 21582"/>
              <a:gd name="T7" fmla="*/ 10800 h 21600"/>
            </a:gdLst>
            <a:ahLst/>
            <a:cxnLst>
              <a:cxn ang="0">
                <a:pos x="T0" y="T1"/>
              </a:cxn>
              <a:cxn ang="0">
                <a:pos x="T2" y="T3"/>
              </a:cxn>
              <a:cxn ang="0">
                <a:pos x="T4" y="T5"/>
              </a:cxn>
              <a:cxn ang="0">
                <a:pos x="T6" y="T7"/>
              </a:cxn>
            </a:cxnLst>
            <a:rect l="0" t="0" r="r" b="b"/>
            <a:pathLst>
              <a:path w="21582" h="21600">
                <a:moveTo>
                  <a:pt x="8633" y="0"/>
                </a:moveTo>
                <a:cubicBezTo>
                  <a:pt x="8753" y="257"/>
                  <a:pt x="8916" y="511"/>
                  <a:pt x="8992" y="771"/>
                </a:cubicBezTo>
                <a:cubicBezTo>
                  <a:pt x="9157" y="1335"/>
                  <a:pt x="8963" y="1926"/>
                  <a:pt x="9352" y="2469"/>
                </a:cubicBezTo>
                <a:cubicBezTo>
                  <a:pt x="9559" y="2757"/>
                  <a:pt x="11479" y="2890"/>
                  <a:pt x="11870" y="2931"/>
                </a:cubicBezTo>
                <a:cubicBezTo>
                  <a:pt x="12517" y="3348"/>
                  <a:pt x="12701" y="3378"/>
                  <a:pt x="12949" y="3857"/>
                </a:cubicBezTo>
                <a:cubicBezTo>
                  <a:pt x="13107" y="4163"/>
                  <a:pt x="12890" y="4527"/>
                  <a:pt x="13309" y="4783"/>
                </a:cubicBezTo>
                <a:cubicBezTo>
                  <a:pt x="13804" y="5087"/>
                  <a:pt x="15467" y="5400"/>
                  <a:pt x="15467" y="5400"/>
                </a:cubicBezTo>
                <a:cubicBezTo>
                  <a:pt x="15587" y="5554"/>
                  <a:pt x="15826" y="5700"/>
                  <a:pt x="15826" y="5863"/>
                </a:cubicBezTo>
                <a:cubicBezTo>
                  <a:pt x="15826" y="6323"/>
                  <a:pt x="15017" y="6817"/>
                  <a:pt x="15826" y="7251"/>
                </a:cubicBezTo>
                <a:cubicBezTo>
                  <a:pt x="16096" y="7396"/>
                  <a:pt x="16546" y="7457"/>
                  <a:pt x="16906" y="7560"/>
                </a:cubicBezTo>
                <a:cubicBezTo>
                  <a:pt x="17145" y="7714"/>
                  <a:pt x="17473" y="7849"/>
                  <a:pt x="17625" y="8023"/>
                </a:cubicBezTo>
                <a:cubicBezTo>
                  <a:pt x="18958" y="9548"/>
                  <a:pt x="17017" y="8172"/>
                  <a:pt x="18704" y="9257"/>
                </a:cubicBezTo>
                <a:cubicBezTo>
                  <a:pt x="19184" y="9206"/>
                  <a:pt x="19731" y="9220"/>
                  <a:pt x="20143" y="9103"/>
                </a:cubicBezTo>
                <a:cubicBezTo>
                  <a:pt x="20524" y="8994"/>
                  <a:pt x="21457" y="8130"/>
                  <a:pt x="21582" y="8023"/>
                </a:cubicBezTo>
                <a:cubicBezTo>
                  <a:pt x="21462" y="7869"/>
                  <a:pt x="21600" y="7572"/>
                  <a:pt x="21222" y="7560"/>
                </a:cubicBezTo>
                <a:cubicBezTo>
                  <a:pt x="18191" y="7467"/>
                  <a:pt x="10762" y="7739"/>
                  <a:pt x="6834" y="7869"/>
                </a:cubicBezTo>
                <a:cubicBezTo>
                  <a:pt x="6594" y="8177"/>
                  <a:pt x="6850" y="8715"/>
                  <a:pt x="6115" y="8794"/>
                </a:cubicBezTo>
                <a:cubicBezTo>
                  <a:pt x="3940" y="9027"/>
                  <a:pt x="5145" y="8882"/>
                  <a:pt x="2518" y="9257"/>
                </a:cubicBezTo>
                <a:cubicBezTo>
                  <a:pt x="2158" y="9309"/>
                  <a:pt x="1754" y="9321"/>
                  <a:pt x="1439" y="9411"/>
                </a:cubicBezTo>
                <a:lnTo>
                  <a:pt x="360" y="9720"/>
                </a:lnTo>
                <a:cubicBezTo>
                  <a:pt x="240" y="9874"/>
                  <a:pt x="0" y="10020"/>
                  <a:pt x="0" y="10183"/>
                </a:cubicBezTo>
                <a:cubicBezTo>
                  <a:pt x="0" y="10905"/>
                  <a:pt x="110" y="11629"/>
                  <a:pt x="360" y="12343"/>
                </a:cubicBezTo>
                <a:cubicBezTo>
                  <a:pt x="472" y="12665"/>
                  <a:pt x="839" y="12960"/>
                  <a:pt x="1079" y="13269"/>
                </a:cubicBezTo>
                <a:cubicBezTo>
                  <a:pt x="1480" y="13784"/>
                  <a:pt x="1497" y="13767"/>
                  <a:pt x="1798" y="14349"/>
                </a:cubicBezTo>
                <a:cubicBezTo>
                  <a:pt x="1931" y="14605"/>
                  <a:pt x="2049" y="14862"/>
                  <a:pt x="2158" y="15120"/>
                </a:cubicBezTo>
                <a:cubicBezTo>
                  <a:pt x="2289" y="15428"/>
                  <a:pt x="2341" y="15742"/>
                  <a:pt x="2518" y="16046"/>
                </a:cubicBezTo>
                <a:cubicBezTo>
                  <a:pt x="2702" y="16361"/>
                  <a:pt x="3113" y="16651"/>
                  <a:pt x="3237" y="16971"/>
                </a:cubicBezTo>
                <a:cubicBezTo>
                  <a:pt x="3480" y="17597"/>
                  <a:pt x="3554" y="17939"/>
                  <a:pt x="3957" y="18514"/>
                </a:cubicBezTo>
                <a:cubicBezTo>
                  <a:pt x="4175" y="18826"/>
                  <a:pt x="4255" y="19169"/>
                  <a:pt x="4676" y="19440"/>
                </a:cubicBezTo>
                <a:cubicBezTo>
                  <a:pt x="6738" y="20766"/>
                  <a:pt x="4266" y="19088"/>
                  <a:pt x="5755" y="20366"/>
                </a:cubicBezTo>
                <a:cubicBezTo>
                  <a:pt x="5948" y="20532"/>
                  <a:pt x="6281" y="20663"/>
                  <a:pt x="6474" y="20829"/>
                </a:cubicBezTo>
                <a:cubicBezTo>
                  <a:pt x="6910" y="21202"/>
                  <a:pt x="6834" y="21247"/>
                  <a:pt x="6834" y="21600"/>
                </a:cubicBezTo>
              </a:path>
            </a:pathLst>
          </a:cu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7210" name="Rectangle 42"/>
          <p:cNvSpPr>
            <a:spLocks/>
          </p:cNvSpPr>
          <p:nvPr/>
        </p:nvSpPr>
        <p:spPr bwMode="auto">
          <a:xfrm>
            <a:off x="7987507" y="1580029"/>
            <a:ext cx="508152"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Es. 1</a:t>
            </a:r>
          </a:p>
        </p:txBody>
      </p:sp>
      <p:sp>
        <p:nvSpPr>
          <p:cNvPr id="7211" name="Rectangle 43"/>
          <p:cNvSpPr>
            <a:spLocks/>
          </p:cNvSpPr>
          <p:nvPr/>
        </p:nvSpPr>
        <p:spPr bwMode="auto">
          <a:xfrm>
            <a:off x="9522619" y="4289098"/>
            <a:ext cx="508152"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Es. 2</a:t>
            </a:r>
          </a:p>
        </p:txBody>
      </p:sp>
      <p:sp>
        <p:nvSpPr>
          <p:cNvPr id="7212" name="Rectangle 44"/>
          <p:cNvSpPr>
            <a:spLocks/>
          </p:cNvSpPr>
          <p:nvPr/>
        </p:nvSpPr>
        <p:spPr bwMode="auto">
          <a:xfrm>
            <a:off x="418307" y="778114"/>
            <a:ext cx="6980238" cy="2544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latin typeface="Helvetica Light" charset="0"/>
                <a:ea typeface="Helvetica Light" charset="0"/>
                <a:cs typeface="Helvetica Light" charset="0"/>
                <a:sym typeface="Helvetica Light" charset="0"/>
              </a:rPr>
              <a:t>Es. 1</a:t>
            </a:r>
          </a:p>
          <a:p>
            <a:pPr algn="l"/>
            <a:r>
              <a:rPr lang="it-IT" altLang="it-IT" sz="1600">
                <a:latin typeface="Helvetica Light" charset="0"/>
                <a:ea typeface="Helvetica Light" charset="0"/>
                <a:cs typeface="Helvetica Light" charset="0"/>
                <a:sym typeface="Helvetica Light" charset="0"/>
              </a:rPr>
              <a:t>A parte in dribbling o in conduzione, davanti ai primi tre coni esegue una finta, davanti al secondo gruppo di coni fa un’altra finta e poi passa la palla a B di push o strisciato.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L’esercizio può partire in contemporanea da entrambi i fronti.</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Varianti: Cambiare le finte davanti ai coni: </a:t>
            </a:r>
          </a:p>
          <a:p>
            <a:pPr algn="l"/>
            <a:r>
              <a:rPr lang="it-IT" altLang="it-IT" sz="1600">
                <a:latin typeface="Helvetica Light" charset="0"/>
                <a:ea typeface="Helvetica Light" charset="0"/>
                <a:cs typeface="Helvetica Light" charset="0"/>
                <a:sym typeface="Helvetica Light" charset="0"/>
              </a:rPr>
              <a:t>Finte di corpo, finte larghe di bastone, agganciare la pallina e girare, sollevamenti.</a:t>
            </a:r>
          </a:p>
        </p:txBody>
      </p:sp>
      <p:sp>
        <p:nvSpPr>
          <p:cNvPr id="7213" name="Rectangle 45"/>
          <p:cNvSpPr>
            <a:spLocks/>
          </p:cNvSpPr>
          <p:nvPr/>
        </p:nvSpPr>
        <p:spPr bwMode="auto">
          <a:xfrm>
            <a:off x="419100" y="3961527"/>
            <a:ext cx="6979444" cy="10669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latin typeface="Helvetica Light" charset="0"/>
                <a:ea typeface="Helvetica Light" charset="0"/>
                <a:cs typeface="Helvetica Light" charset="0"/>
                <a:sym typeface="Helvetica Light" charset="0"/>
              </a:rPr>
              <a:t>Es. 2</a:t>
            </a:r>
          </a:p>
          <a:p>
            <a:pPr algn="l"/>
            <a:r>
              <a:rPr lang="it-IT" altLang="it-IT" sz="1600">
                <a:latin typeface="Helvetica Light" charset="0"/>
                <a:ea typeface="Helvetica Light" charset="0"/>
                <a:cs typeface="Helvetica Light" charset="0"/>
                <a:sym typeface="Helvetica Light" charset="0"/>
              </a:rPr>
              <a:t>I giocatori partono in conduzione o dribbling in contemporanea e davanti ai coni eseguono delle finte. </a:t>
            </a:r>
          </a:p>
          <a:p>
            <a:pPr algn="l"/>
            <a:r>
              <a:rPr lang="it-IT" altLang="it-IT" sz="1600">
                <a:latin typeface="Helvetica Light" charset="0"/>
                <a:ea typeface="Helvetica Light" charset="0"/>
                <a:cs typeface="Helvetica Light" charset="0"/>
                <a:sym typeface="Helvetica Light" charset="0"/>
              </a:rPr>
              <a:t>Variare le fine: di corpo, con sollevamenti, con aggancio e giro, ecc.</a:t>
            </a:r>
          </a:p>
        </p:txBody>
      </p:sp>
      <p:grpSp>
        <p:nvGrpSpPr>
          <p:cNvPr id="7214" name="Group 46"/>
          <p:cNvGrpSpPr>
            <a:grpSpLocks/>
          </p:cNvGrpSpPr>
          <p:nvPr/>
        </p:nvGrpSpPr>
        <p:grpSpPr bwMode="auto">
          <a:xfrm>
            <a:off x="392113" y="6448426"/>
            <a:ext cx="406161" cy="146194"/>
            <a:chOff x="0" y="0"/>
            <a:chExt cx="812358" cy="291489"/>
          </a:xfrm>
        </p:grpSpPr>
        <p:sp>
          <p:nvSpPr>
            <p:cNvPr id="7215" name="Rectangle 47"/>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7216" name="Picture 48"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7920444"/>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5" name="Group 1"/>
          <p:cNvGrpSpPr>
            <a:grpSpLocks/>
          </p:cNvGrpSpPr>
          <p:nvPr/>
        </p:nvGrpSpPr>
        <p:grpSpPr bwMode="auto">
          <a:xfrm>
            <a:off x="5073551" y="109389"/>
            <a:ext cx="2279303" cy="918642"/>
            <a:chOff x="-1" y="0"/>
            <a:chExt cx="3240089" cy="1306513"/>
          </a:xfrm>
        </p:grpSpPr>
        <p:sp>
          <p:nvSpPr>
            <p:cNvPr id="11266" name="Rectangle 2"/>
            <p:cNvSpPr>
              <a:spLocks/>
            </p:cNvSpPr>
            <p:nvPr/>
          </p:nvSpPr>
          <p:spPr bwMode="auto">
            <a:xfrm>
              <a:off x="-1" y="0"/>
              <a:ext cx="3240089" cy="1306513"/>
            </a:xfrm>
            <a:prstGeom prst="rect">
              <a:avLst/>
            </a:prstGeom>
            <a:solidFill>
              <a:srgbClr val="5FD506"/>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35719" tIns="35719" rIns="35719" bIns="35719"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1266">
                <a:solidFill>
                  <a:srgbClr val="FFFFFF"/>
                </a:solidFill>
                <a:latin typeface="Calibri" charset="0"/>
                <a:ea typeface="Calibri" charset="0"/>
                <a:cs typeface="Calibri" charset="0"/>
                <a:sym typeface="Calibri" charset="0"/>
              </a:endParaRPr>
            </a:p>
          </p:txBody>
        </p:sp>
        <p:sp>
          <p:nvSpPr>
            <p:cNvPr id="11267" name="Rectangle 3"/>
            <p:cNvSpPr>
              <a:spLocks/>
            </p:cNvSpPr>
            <p:nvPr/>
          </p:nvSpPr>
          <p:spPr bwMode="auto">
            <a:xfrm>
              <a:off x="467307" y="356787"/>
              <a:ext cx="2305472" cy="59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7" rIns="32147"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it-IT" altLang="it-IT" sz="2109" b="1" i="1">
                  <a:latin typeface="Calibri" charset="0"/>
                  <a:ea typeface="Calibri" charset="0"/>
                  <a:cs typeface="Calibri" charset="0"/>
                  <a:sym typeface="Calibri" charset="0"/>
                </a:rPr>
                <a:t>Game Form</a:t>
              </a:r>
            </a:p>
          </p:txBody>
        </p:sp>
      </p:grpSp>
      <p:pic>
        <p:nvPicPr>
          <p:cNvPr id="11268" name="Picture 4"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9580" y="1331640"/>
            <a:ext cx="2938984" cy="2835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9" name="Rectangle 5"/>
          <p:cNvSpPr>
            <a:spLocks/>
          </p:cNvSpPr>
          <p:nvPr/>
        </p:nvSpPr>
        <p:spPr bwMode="auto">
          <a:xfrm>
            <a:off x="8179967" y="1462985"/>
            <a:ext cx="301377" cy="212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914" b="1">
                <a:latin typeface="Helvetica" charset="0"/>
                <a:ea typeface="Helvetica" charset="0"/>
                <a:cs typeface="Helvetica" charset="0"/>
                <a:sym typeface="Helvetica" charset="0"/>
              </a:rPr>
              <a:t>GK</a:t>
            </a:r>
          </a:p>
        </p:txBody>
      </p:sp>
      <p:sp>
        <p:nvSpPr>
          <p:cNvPr id="11270" name="AutoShape 6"/>
          <p:cNvSpPr>
            <a:spLocks/>
          </p:cNvSpPr>
          <p:nvPr/>
        </p:nvSpPr>
        <p:spPr bwMode="auto">
          <a:xfrm>
            <a:off x="7323832" y="1982390"/>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271" name="AutoShape 7"/>
          <p:cNvSpPr>
            <a:spLocks/>
          </p:cNvSpPr>
          <p:nvPr/>
        </p:nvSpPr>
        <p:spPr bwMode="auto">
          <a:xfrm>
            <a:off x="7323832" y="1444377"/>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272" name="AutoShape 8"/>
          <p:cNvSpPr>
            <a:spLocks/>
          </p:cNvSpPr>
          <p:nvPr/>
        </p:nvSpPr>
        <p:spPr bwMode="auto">
          <a:xfrm>
            <a:off x="7323832" y="2394273"/>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273" name="AutoShape 9"/>
          <p:cNvSpPr>
            <a:spLocks/>
          </p:cNvSpPr>
          <p:nvPr/>
        </p:nvSpPr>
        <p:spPr bwMode="auto">
          <a:xfrm>
            <a:off x="7323832" y="3031629"/>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274" name="AutoShape 10"/>
          <p:cNvSpPr>
            <a:spLocks/>
          </p:cNvSpPr>
          <p:nvPr/>
        </p:nvSpPr>
        <p:spPr bwMode="auto">
          <a:xfrm>
            <a:off x="7323832" y="3627685"/>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275" name="AutoShape 11"/>
          <p:cNvSpPr>
            <a:spLocks/>
          </p:cNvSpPr>
          <p:nvPr/>
        </p:nvSpPr>
        <p:spPr bwMode="auto">
          <a:xfrm>
            <a:off x="9233670" y="1444377"/>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276" name="AutoShape 12"/>
          <p:cNvSpPr>
            <a:spLocks/>
          </p:cNvSpPr>
          <p:nvPr/>
        </p:nvSpPr>
        <p:spPr bwMode="auto">
          <a:xfrm>
            <a:off x="9233670" y="1755800"/>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277" name="AutoShape 13"/>
          <p:cNvSpPr>
            <a:spLocks/>
          </p:cNvSpPr>
          <p:nvPr/>
        </p:nvSpPr>
        <p:spPr bwMode="auto">
          <a:xfrm>
            <a:off x="9233670" y="2163217"/>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278" name="AutoShape 14"/>
          <p:cNvSpPr>
            <a:spLocks/>
          </p:cNvSpPr>
          <p:nvPr/>
        </p:nvSpPr>
        <p:spPr bwMode="auto">
          <a:xfrm>
            <a:off x="9233670" y="2626445"/>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279" name="AutoShape 15"/>
          <p:cNvSpPr>
            <a:spLocks/>
          </p:cNvSpPr>
          <p:nvPr/>
        </p:nvSpPr>
        <p:spPr bwMode="auto">
          <a:xfrm>
            <a:off x="9233670" y="3207990"/>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280" name="AutoShape 16"/>
          <p:cNvSpPr>
            <a:spLocks/>
          </p:cNvSpPr>
          <p:nvPr/>
        </p:nvSpPr>
        <p:spPr bwMode="auto">
          <a:xfrm>
            <a:off x="9233670" y="3627685"/>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11281" name="Group 17"/>
          <p:cNvGrpSpPr>
            <a:grpSpLocks/>
          </p:cNvGrpSpPr>
          <p:nvPr/>
        </p:nvGrpSpPr>
        <p:grpSpPr bwMode="auto">
          <a:xfrm>
            <a:off x="7336111" y="3498205"/>
            <a:ext cx="80367" cy="85949"/>
            <a:chOff x="0" y="0"/>
            <a:chExt cx="113155" cy="123081"/>
          </a:xfrm>
        </p:grpSpPr>
        <p:pic>
          <p:nvPicPr>
            <p:cNvPr id="11282" name="Picture 18"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83" name="Picture 19"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284" name="Group 20"/>
          <p:cNvGrpSpPr>
            <a:grpSpLocks/>
          </p:cNvGrpSpPr>
          <p:nvPr/>
        </p:nvGrpSpPr>
        <p:grpSpPr bwMode="auto">
          <a:xfrm>
            <a:off x="7336111" y="3244826"/>
            <a:ext cx="80367" cy="87064"/>
            <a:chOff x="0" y="0"/>
            <a:chExt cx="113155" cy="123081"/>
          </a:xfrm>
        </p:grpSpPr>
        <p:pic>
          <p:nvPicPr>
            <p:cNvPr id="11285" name="Picture 21"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86" name="Picture 22"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287" name="Group 23"/>
          <p:cNvGrpSpPr>
            <a:grpSpLocks/>
          </p:cNvGrpSpPr>
          <p:nvPr/>
        </p:nvGrpSpPr>
        <p:grpSpPr bwMode="auto">
          <a:xfrm>
            <a:off x="7336111" y="2856384"/>
            <a:ext cx="80367" cy="85948"/>
            <a:chOff x="0" y="0"/>
            <a:chExt cx="113155" cy="123081"/>
          </a:xfrm>
        </p:grpSpPr>
        <p:pic>
          <p:nvPicPr>
            <p:cNvPr id="11288" name="Picture 24"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89" name="Picture 25"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290" name="Group 26"/>
          <p:cNvGrpSpPr>
            <a:grpSpLocks/>
          </p:cNvGrpSpPr>
          <p:nvPr/>
        </p:nvGrpSpPr>
        <p:grpSpPr bwMode="auto">
          <a:xfrm>
            <a:off x="7336111" y="2681139"/>
            <a:ext cx="80367" cy="87064"/>
            <a:chOff x="0" y="0"/>
            <a:chExt cx="113155" cy="123081"/>
          </a:xfrm>
        </p:grpSpPr>
        <p:pic>
          <p:nvPicPr>
            <p:cNvPr id="11291" name="Picture 27"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92" name="Picture 28"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293" name="Group 29"/>
          <p:cNvGrpSpPr>
            <a:grpSpLocks/>
          </p:cNvGrpSpPr>
          <p:nvPr/>
        </p:nvGrpSpPr>
        <p:grpSpPr bwMode="auto">
          <a:xfrm>
            <a:off x="7336111" y="2210097"/>
            <a:ext cx="80367" cy="85949"/>
            <a:chOff x="0" y="0"/>
            <a:chExt cx="113155" cy="123081"/>
          </a:xfrm>
        </p:grpSpPr>
        <p:pic>
          <p:nvPicPr>
            <p:cNvPr id="11294" name="Picture 30"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95" name="Picture 31"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296" name="Group 32"/>
          <p:cNvGrpSpPr>
            <a:grpSpLocks/>
          </p:cNvGrpSpPr>
          <p:nvPr/>
        </p:nvGrpSpPr>
        <p:grpSpPr bwMode="auto">
          <a:xfrm>
            <a:off x="7385224" y="1830586"/>
            <a:ext cx="79251" cy="85949"/>
            <a:chOff x="0" y="0"/>
            <a:chExt cx="113155" cy="123081"/>
          </a:xfrm>
        </p:grpSpPr>
        <p:pic>
          <p:nvPicPr>
            <p:cNvPr id="11297" name="Picture 33"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98" name="Picture 34"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299" name="Group 35"/>
          <p:cNvGrpSpPr>
            <a:grpSpLocks/>
          </p:cNvGrpSpPr>
          <p:nvPr/>
        </p:nvGrpSpPr>
        <p:grpSpPr bwMode="auto">
          <a:xfrm>
            <a:off x="7336111" y="1525861"/>
            <a:ext cx="80367" cy="85948"/>
            <a:chOff x="0" y="0"/>
            <a:chExt cx="113155" cy="123081"/>
          </a:xfrm>
        </p:grpSpPr>
        <p:pic>
          <p:nvPicPr>
            <p:cNvPr id="11300" name="Picture 36"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01" name="Picture 37"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02" name="Group 38"/>
          <p:cNvGrpSpPr>
            <a:grpSpLocks/>
          </p:cNvGrpSpPr>
          <p:nvPr/>
        </p:nvGrpSpPr>
        <p:grpSpPr bwMode="auto">
          <a:xfrm>
            <a:off x="8126388" y="1964531"/>
            <a:ext cx="79251" cy="85949"/>
            <a:chOff x="0" y="0"/>
            <a:chExt cx="113155" cy="123081"/>
          </a:xfrm>
        </p:grpSpPr>
        <p:pic>
          <p:nvPicPr>
            <p:cNvPr id="11303" name="Picture 39"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04" name="Picture 40"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05" name="Group 41"/>
          <p:cNvGrpSpPr>
            <a:grpSpLocks/>
          </p:cNvGrpSpPr>
          <p:nvPr/>
        </p:nvGrpSpPr>
        <p:grpSpPr bwMode="auto">
          <a:xfrm>
            <a:off x="9245948" y="2861965"/>
            <a:ext cx="79251" cy="87064"/>
            <a:chOff x="0" y="0"/>
            <a:chExt cx="113155" cy="123081"/>
          </a:xfrm>
        </p:grpSpPr>
        <p:pic>
          <p:nvPicPr>
            <p:cNvPr id="11306" name="Picture 42"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07" name="Picture 43"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08" name="Group 44"/>
          <p:cNvGrpSpPr>
            <a:grpSpLocks/>
          </p:cNvGrpSpPr>
          <p:nvPr/>
        </p:nvGrpSpPr>
        <p:grpSpPr bwMode="auto">
          <a:xfrm>
            <a:off x="9245948" y="2373064"/>
            <a:ext cx="79251" cy="85949"/>
            <a:chOff x="0" y="0"/>
            <a:chExt cx="113155" cy="123081"/>
          </a:xfrm>
        </p:grpSpPr>
        <p:pic>
          <p:nvPicPr>
            <p:cNvPr id="11309" name="Picture 45"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10" name="Picture 46"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11" name="Group 47"/>
          <p:cNvGrpSpPr>
            <a:grpSpLocks/>
          </p:cNvGrpSpPr>
          <p:nvPr/>
        </p:nvGrpSpPr>
        <p:grpSpPr bwMode="auto">
          <a:xfrm>
            <a:off x="9245948" y="1964531"/>
            <a:ext cx="79251" cy="85949"/>
            <a:chOff x="0" y="0"/>
            <a:chExt cx="113155" cy="123081"/>
          </a:xfrm>
        </p:grpSpPr>
        <p:pic>
          <p:nvPicPr>
            <p:cNvPr id="11312" name="Picture 48"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13" name="Picture 49"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14" name="Group 50"/>
          <p:cNvGrpSpPr>
            <a:grpSpLocks/>
          </p:cNvGrpSpPr>
          <p:nvPr/>
        </p:nvGrpSpPr>
        <p:grpSpPr bwMode="auto">
          <a:xfrm>
            <a:off x="9245948" y="1633018"/>
            <a:ext cx="79251" cy="87064"/>
            <a:chOff x="0" y="0"/>
            <a:chExt cx="113155" cy="123081"/>
          </a:xfrm>
        </p:grpSpPr>
        <p:pic>
          <p:nvPicPr>
            <p:cNvPr id="11315" name="Picture 51"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16" name="Picture 52"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17" name="Group 53"/>
          <p:cNvGrpSpPr>
            <a:grpSpLocks/>
          </p:cNvGrpSpPr>
          <p:nvPr/>
        </p:nvGrpSpPr>
        <p:grpSpPr bwMode="auto">
          <a:xfrm>
            <a:off x="9245948" y="3498205"/>
            <a:ext cx="79251" cy="85949"/>
            <a:chOff x="0" y="0"/>
            <a:chExt cx="113155" cy="123081"/>
          </a:xfrm>
        </p:grpSpPr>
        <p:pic>
          <p:nvPicPr>
            <p:cNvPr id="11318" name="Picture 54"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19" name="Picture 55"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20" name="Group 56"/>
          <p:cNvGrpSpPr>
            <a:grpSpLocks/>
          </p:cNvGrpSpPr>
          <p:nvPr/>
        </p:nvGrpSpPr>
        <p:grpSpPr bwMode="auto">
          <a:xfrm>
            <a:off x="9245948" y="3090789"/>
            <a:ext cx="79251" cy="85948"/>
            <a:chOff x="0" y="0"/>
            <a:chExt cx="113155" cy="123081"/>
          </a:xfrm>
        </p:grpSpPr>
        <p:pic>
          <p:nvPicPr>
            <p:cNvPr id="11321" name="Picture 57"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22" name="Picture 58"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1323" name="Oval 59"/>
          <p:cNvSpPr>
            <a:spLocks/>
          </p:cNvSpPr>
          <p:nvPr/>
        </p:nvSpPr>
        <p:spPr bwMode="auto">
          <a:xfrm>
            <a:off x="7586142" y="2163217"/>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24" name="Oval 60"/>
          <p:cNvSpPr>
            <a:spLocks/>
          </p:cNvSpPr>
          <p:nvPr/>
        </p:nvSpPr>
        <p:spPr bwMode="auto">
          <a:xfrm>
            <a:off x="8206755" y="1755800"/>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25" name="Oval 61"/>
          <p:cNvSpPr>
            <a:spLocks/>
          </p:cNvSpPr>
          <p:nvPr/>
        </p:nvSpPr>
        <p:spPr bwMode="auto">
          <a:xfrm>
            <a:off x="8809509" y="2626445"/>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26" name="Oval 62"/>
          <p:cNvSpPr>
            <a:spLocks/>
          </p:cNvSpPr>
          <p:nvPr/>
        </p:nvSpPr>
        <p:spPr bwMode="auto">
          <a:xfrm>
            <a:off x="8121923" y="3207990"/>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27" name="Oval 63"/>
          <p:cNvSpPr>
            <a:spLocks/>
          </p:cNvSpPr>
          <p:nvPr/>
        </p:nvSpPr>
        <p:spPr bwMode="auto">
          <a:xfrm>
            <a:off x="8414370" y="2077269"/>
            <a:ext cx="79251"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28" name="Oval 64"/>
          <p:cNvSpPr>
            <a:spLocks/>
          </p:cNvSpPr>
          <p:nvPr/>
        </p:nvSpPr>
        <p:spPr bwMode="auto">
          <a:xfrm>
            <a:off x="8309446" y="2962424"/>
            <a:ext cx="79251"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29" name="Oval 65"/>
          <p:cNvSpPr>
            <a:spLocks/>
          </p:cNvSpPr>
          <p:nvPr/>
        </p:nvSpPr>
        <p:spPr bwMode="auto">
          <a:xfrm>
            <a:off x="8706818" y="2394273"/>
            <a:ext cx="79251"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30" name="Oval 66"/>
          <p:cNvSpPr>
            <a:spLocks/>
          </p:cNvSpPr>
          <p:nvPr/>
        </p:nvSpPr>
        <p:spPr bwMode="auto">
          <a:xfrm>
            <a:off x="7912075" y="2369716"/>
            <a:ext cx="79251" cy="9264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31" name="AutoShape 67"/>
          <p:cNvSpPr>
            <a:spLocks/>
          </p:cNvSpPr>
          <p:nvPr/>
        </p:nvSpPr>
        <p:spPr bwMode="auto">
          <a:xfrm>
            <a:off x="8032627" y="3743771"/>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00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32" name="AutoShape 68"/>
          <p:cNvSpPr>
            <a:spLocks/>
          </p:cNvSpPr>
          <p:nvPr/>
        </p:nvSpPr>
        <p:spPr bwMode="auto">
          <a:xfrm>
            <a:off x="8502551" y="3743771"/>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00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33" name="Rectangle 69"/>
          <p:cNvSpPr>
            <a:spLocks/>
          </p:cNvSpPr>
          <p:nvPr/>
        </p:nvSpPr>
        <p:spPr bwMode="auto">
          <a:xfrm>
            <a:off x="8179967" y="3568159"/>
            <a:ext cx="301377" cy="212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914" b="1">
                <a:latin typeface="Helvetica" charset="0"/>
                <a:ea typeface="Helvetica" charset="0"/>
                <a:cs typeface="Helvetica" charset="0"/>
                <a:sym typeface="Helvetica" charset="0"/>
              </a:rPr>
              <a:t>GK</a:t>
            </a:r>
          </a:p>
        </p:txBody>
      </p:sp>
      <p:sp>
        <p:nvSpPr>
          <p:cNvPr id="11334" name="Oval 70"/>
          <p:cNvSpPr>
            <a:spLocks/>
          </p:cNvSpPr>
          <p:nvPr/>
        </p:nvSpPr>
        <p:spPr bwMode="auto">
          <a:xfrm>
            <a:off x="7078266" y="2206749"/>
            <a:ext cx="88181" cy="93762"/>
          </a:xfrm>
          <a:prstGeom prst="ellipse">
            <a:avLst/>
          </a:prstGeom>
          <a:solidFill>
            <a:srgbClr val="6FF8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35" name="Oval 71"/>
          <p:cNvSpPr>
            <a:spLocks/>
          </p:cNvSpPr>
          <p:nvPr/>
        </p:nvSpPr>
        <p:spPr bwMode="auto">
          <a:xfrm>
            <a:off x="7078266" y="2702347"/>
            <a:ext cx="88181" cy="93762"/>
          </a:xfrm>
          <a:prstGeom prst="ellipse">
            <a:avLst/>
          </a:prstGeom>
          <a:solidFill>
            <a:srgbClr val="00F835"/>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36" name="Oval 72"/>
          <p:cNvSpPr>
            <a:spLocks/>
          </p:cNvSpPr>
          <p:nvPr/>
        </p:nvSpPr>
        <p:spPr bwMode="auto">
          <a:xfrm>
            <a:off x="7078266" y="2405435"/>
            <a:ext cx="88181" cy="93762"/>
          </a:xfrm>
          <a:prstGeom prst="ellipse">
            <a:avLst/>
          </a:prstGeom>
          <a:solidFill>
            <a:srgbClr val="32F222"/>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37" name="Oval 73"/>
          <p:cNvSpPr>
            <a:spLocks/>
          </p:cNvSpPr>
          <p:nvPr/>
        </p:nvSpPr>
        <p:spPr bwMode="auto">
          <a:xfrm>
            <a:off x="7078266" y="2962424"/>
            <a:ext cx="88181" cy="93762"/>
          </a:xfrm>
          <a:prstGeom prst="ellipse">
            <a:avLst/>
          </a:prstGeom>
          <a:solidFill>
            <a:srgbClr val="4AE62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38" name="Rectangle 74"/>
          <p:cNvSpPr>
            <a:spLocks/>
          </p:cNvSpPr>
          <p:nvPr/>
        </p:nvSpPr>
        <p:spPr bwMode="auto">
          <a:xfrm>
            <a:off x="2034109" y="1230934"/>
            <a:ext cx="1037143" cy="28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06" b="1">
                <a:latin typeface="Helvetica" charset="0"/>
                <a:ea typeface="Helvetica" charset="0"/>
                <a:cs typeface="Helvetica" charset="0"/>
                <a:sym typeface="Helvetica" charset="0"/>
              </a:rPr>
              <a:t>Exercise XI</a:t>
            </a:r>
          </a:p>
        </p:txBody>
      </p:sp>
      <p:sp>
        <p:nvSpPr>
          <p:cNvPr id="11339" name="Rectangle 75"/>
          <p:cNvSpPr>
            <a:spLocks/>
          </p:cNvSpPr>
          <p:nvPr/>
        </p:nvSpPr>
        <p:spPr bwMode="auto">
          <a:xfrm>
            <a:off x="1630041" y="1553919"/>
            <a:ext cx="2588850" cy="245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125" b="1">
                <a:latin typeface="Helvetica" charset="0"/>
                <a:ea typeface="Helvetica" charset="0"/>
                <a:cs typeface="Helvetica" charset="0"/>
                <a:sym typeface="Helvetica" charset="0"/>
              </a:rPr>
              <a:t>4 vs 4  with 3 teams (shortened field)</a:t>
            </a:r>
          </a:p>
        </p:txBody>
      </p:sp>
      <p:sp>
        <p:nvSpPr>
          <p:cNvPr id="11340" name="Rectangle 76"/>
          <p:cNvSpPr>
            <a:spLocks/>
          </p:cNvSpPr>
          <p:nvPr/>
        </p:nvSpPr>
        <p:spPr bwMode="auto">
          <a:xfrm>
            <a:off x="1637853" y="2006814"/>
            <a:ext cx="3978176" cy="1435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266"/>
              <a:t>The players of  blue and yellow teams play 4 on 4.</a:t>
            </a:r>
          </a:p>
          <a:p>
            <a:r>
              <a:rPr lang="it-IT" altLang="it-IT" sz="1266"/>
              <a:t>When one of these teams scores, keeps the ball and attacks the opposing goal. While the team that suffered the goal leaves the field and enters the green team. </a:t>
            </a:r>
          </a:p>
          <a:p>
            <a:pPr algn="l"/>
            <a:endParaRPr lang="it-IT" altLang="it-IT" sz="1266">
              <a:solidFill>
                <a:srgbClr val="232323"/>
              </a:solidFill>
              <a:latin typeface="Helvetica" charset="0"/>
              <a:ea typeface="Helvetica" charset="0"/>
              <a:cs typeface="Helvetica" charset="0"/>
              <a:sym typeface="Helvetica" charset="0"/>
            </a:endParaRPr>
          </a:p>
          <a:p>
            <a:pPr algn="l"/>
            <a:r>
              <a:rPr lang="it-IT" altLang="it-IT" sz="1266">
                <a:solidFill>
                  <a:srgbClr val="232323"/>
                </a:solidFill>
                <a:latin typeface="Helvetica" charset="0"/>
                <a:ea typeface="Helvetica" charset="0"/>
                <a:cs typeface="Helvetica" charset="0"/>
                <a:sym typeface="Helvetica" charset="0"/>
              </a:rPr>
              <a:t>You can keep the ball at the edge of the field to keep the high pace</a:t>
            </a:r>
          </a:p>
        </p:txBody>
      </p:sp>
      <p:sp>
        <p:nvSpPr>
          <p:cNvPr id="11341" name="Rectangle 77"/>
          <p:cNvSpPr>
            <a:spLocks/>
          </p:cNvSpPr>
          <p:nvPr/>
        </p:nvSpPr>
        <p:spPr bwMode="auto">
          <a:xfrm>
            <a:off x="1634505" y="3760268"/>
            <a:ext cx="4151188" cy="786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it-IT" altLang="it-IT" sz="1125" b="1">
                <a:solidFill>
                  <a:srgbClr val="232323"/>
                </a:solidFill>
                <a:latin typeface="Arial" charset="0"/>
                <a:ea typeface="Arial" charset="0"/>
                <a:cs typeface="Arial" charset="0"/>
                <a:sym typeface="Arial" charset="0"/>
              </a:rPr>
              <a:t>Development</a:t>
            </a:r>
          </a:p>
          <a:p>
            <a:pPr algn="l"/>
            <a:endParaRPr lang="it-IT" altLang="it-IT" sz="1125" b="1">
              <a:solidFill>
                <a:srgbClr val="232323"/>
              </a:solidFill>
              <a:latin typeface="Arial" charset="0"/>
              <a:ea typeface="Arial" charset="0"/>
              <a:cs typeface="Arial" charset="0"/>
              <a:sym typeface="Arial" charset="0"/>
            </a:endParaRPr>
          </a:p>
          <a:p>
            <a:pPr algn="l"/>
            <a:r>
              <a:rPr lang="it-IT" altLang="it-IT" sz="1266">
                <a:solidFill>
                  <a:srgbClr val="232323"/>
                </a:solidFill>
                <a:latin typeface="Helvetica" charset="0"/>
                <a:ea typeface="Helvetica" charset="0"/>
                <a:cs typeface="Helvetica" charset="0"/>
                <a:sym typeface="Helvetica" charset="0"/>
              </a:rPr>
              <a:t>Can be used a jolly man to create numerical superiority. </a:t>
            </a:r>
          </a:p>
          <a:p>
            <a:pPr algn="l"/>
            <a:endParaRPr lang="it-IT" altLang="it-IT" sz="1125" b="1">
              <a:solidFill>
                <a:srgbClr val="232323"/>
              </a:solidFill>
              <a:latin typeface="Arial" charset="0"/>
              <a:ea typeface="Arial" charset="0"/>
              <a:cs typeface="Arial" charset="0"/>
              <a:sym typeface="Arial" charset="0"/>
            </a:endParaRPr>
          </a:p>
        </p:txBody>
      </p:sp>
    </p:spTree>
    <p:extLst>
      <p:ext uri="{BB962C8B-B14F-4D97-AF65-F5344CB8AC3E}">
        <p14:creationId xmlns:p14="http://schemas.microsoft.com/office/powerpoint/2010/main" val="1323773219"/>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1721" y="1095003"/>
            <a:ext cx="2938984" cy="2835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0" name="Rectangle 2"/>
          <p:cNvSpPr>
            <a:spLocks/>
          </p:cNvSpPr>
          <p:nvPr/>
        </p:nvSpPr>
        <p:spPr bwMode="auto">
          <a:xfrm>
            <a:off x="8179967" y="1092403"/>
            <a:ext cx="301377" cy="212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914" b="1">
                <a:latin typeface="Helvetica" charset="0"/>
                <a:ea typeface="Helvetica" charset="0"/>
                <a:cs typeface="Helvetica" charset="0"/>
                <a:sym typeface="Helvetica" charset="0"/>
              </a:rPr>
              <a:t>GK</a:t>
            </a:r>
          </a:p>
        </p:txBody>
      </p:sp>
      <p:sp>
        <p:nvSpPr>
          <p:cNvPr id="12291" name="AutoShape 3"/>
          <p:cNvSpPr>
            <a:spLocks/>
          </p:cNvSpPr>
          <p:nvPr/>
        </p:nvSpPr>
        <p:spPr bwMode="auto">
          <a:xfrm>
            <a:off x="8091785" y="2148706"/>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292" name="AutoShape 4"/>
          <p:cNvSpPr>
            <a:spLocks/>
          </p:cNvSpPr>
          <p:nvPr/>
        </p:nvSpPr>
        <p:spPr bwMode="auto">
          <a:xfrm>
            <a:off x="8091785" y="2041550"/>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293" name="AutoShape 5"/>
          <p:cNvSpPr>
            <a:spLocks/>
          </p:cNvSpPr>
          <p:nvPr/>
        </p:nvSpPr>
        <p:spPr bwMode="auto">
          <a:xfrm>
            <a:off x="8091785" y="2265908"/>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294" name="AutoShape 6"/>
          <p:cNvSpPr>
            <a:spLocks/>
          </p:cNvSpPr>
          <p:nvPr/>
        </p:nvSpPr>
        <p:spPr bwMode="auto">
          <a:xfrm>
            <a:off x="8091785" y="2507010"/>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295" name="AutoShape 7"/>
          <p:cNvSpPr>
            <a:spLocks/>
          </p:cNvSpPr>
          <p:nvPr/>
        </p:nvSpPr>
        <p:spPr bwMode="auto">
          <a:xfrm>
            <a:off x="8091785" y="2386459"/>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296" name="AutoShape 8"/>
          <p:cNvSpPr>
            <a:spLocks/>
          </p:cNvSpPr>
          <p:nvPr/>
        </p:nvSpPr>
        <p:spPr bwMode="auto">
          <a:xfrm>
            <a:off x="8091785" y="2870895"/>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12297" name="Group 9"/>
          <p:cNvGrpSpPr>
            <a:grpSpLocks/>
          </p:cNvGrpSpPr>
          <p:nvPr/>
        </p:nvGrpSpPr>
        <p:grpSpPr bwMode="auto">
          <a:xfrm>
            <a:off x="7947794" y="2778250"/>
            <a:ext cx="79251" cy="85948"/>
            <a:chOff x="0" y="0"/>
            <a:chExt cx="113155" cy="123081"/>
          </a:xfrm>
        </p:grpSpPr>
        <p:pic>
          <p:nvPicPr>
            <p:cNvPr id="12298" name="Picture 10"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299" name="Picture 11"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2300" name="Group 12"/>
          <p:cNvGrpSpPr>
            <a:grpSpLocks/>
          </p:cNvGrpSpPr>
          <p:nvPr/>
        </p:nvGrpSpPr>
        <p:grpSpPr bwMode="auto">
          <a:xfrm>
            <a:off x="8104064" y="3454674"/>
            <a:ext cx="80367" cy="85948"/>
            <a:chOff x="0" y="0"/>
            <a:chExt cx="113155" cy="123081"/>
          </a:xfrm>
        </p:grpSpPr>
        <p:pic>
          <p:nvPicPr>
            <p:cNvPr id="12301" name="Picture 13"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02" name="Picture 14"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2303" name="Group 15"/>
          <p:cNvGrpSpPr>
            <a:grpSpLocks/>
          </p:cNvGrpSpPr>
          <p:nvPr/>
        </p:nvGrpSpPr>
        <p:grpSpPr bwMode="auto">
          <a:xfrm>
            <a:off x="8010302" y="3536157"/>
            <a:ext cx="79251" cy="87064"/>
            <a:chOff x="0" y="0"/>
            <a:chExt cx="113155" cy="123081"/>
          </a:xfrm>
        </p:grpSpPr>
        <p:pic>
          <p:nvPicPr>
            <p:cNvPr id="12304" name="Picture 16"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05" name="Picture 17"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2306" name="Group 18"/>
          <p:cNvGrpSpPr>
            <a:grpSpLocks/>
          </p:cNvGrpSpPr>
          <p:nvPr/>
        </p:nvGrpSpPr>
        <p:grpSpPr bwMode="auto">
          <a:xfrm>
            <a:off x="8104064" y="3606478"/>
            <a:ext cx="80367" cy="85948"/>
            <a:chOff x="0" y="0"/>
            <a:chExt cx="113155" cy="123081"/>
          </a:xfrm>
        </p:grpSpPr>
        <p:pic>
          <p:nvPicPr>
            <p:cNvPr id="12307" name="Picture 19"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08" name="Picture 20"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2309" name="AutoShape 21"/>
          <p:cNvSpPr>
            <a:spLocks/>
          </p:cNvSpPr>
          <p:nvPr/>
        </p:nvSpPr>
        <p:spPr bwMode="auto">
          <a:xfrm>
            <a:off x="8943455" y="2255863"/>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310" name="AutoShape 22"/>
          <p:cNvSpPr>
            <a:spLocks/>
          </p:cNvSpPr>
          <p:nvPr/>
        </p:nvSpPr>
        <p:spPr bwMode="auto">
          <a:xfrm>
            <a:off x="9127629" y="2568402"/>
            <a:ext cx="104924" cy="92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311" name="Oval 23"/>
          <p:cNvSpPr>
            <a:spLocks/>
          </p:cNvSpPr>
          <p:nvPr/>
        </p:nvSpPr>
        <p:spPr bwMode="auto">
          <a:xfrm>
            <a:off x="7943330" y="2870895"/>
            <a:ext cx="88180" cy="92646"/>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312" name="Oval 24"/>
          <p:cNvSpPr>
            <a:spLocks/>
          </p:cNvSpPr>
          <p:nvPr/>
        </p:nvSpPr>
        <p:spPr bwMode="auto">
          <a:xfrm>
            <a:off x="8211220" y="1717849"/>
            <a:ext cx="88180"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313" name="Oval 25"/>
          <p:cNvSpPr>
            <a:spLocks/>
          </p:cNvSpPr>
          <p:nvPr/>
        </p:nvSpPr>
        <p:spPr bwMode="auto">
          <a:xfrm>
            <a:off x="9416728" y="2507010"/>
            <a:ext cx="88180"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314" name="Oval 26"/>
          <p:cNvSpPr>
            <a:spLocks/>
          </p:cNvSpPr>
          <p:nvPr/>
        </p:nvSpPr>
        <p:spPr bwMode="auto">
          <a:xfrm>
            <a:off x="7823895" y="3451325"/>
            <a:ext cx="87064" cy="92646"/>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315" name="Oval 27"/>
          <p:cNvSpPr>
            <a:spLocks/>
          </p:cNvSpPr>
          <p:nvPr/>
        </p:nvSpPr>
        <p:spPr bwMode="auto">
          <a:xfrm>
            <a:off x="8211220" y="1600646"/>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316" name="Line 28"/>
          <p:cNvSpPr>
            <a:spLocks noChangeShapeType="1"/>
          </p:cNvSpPr>
          <p:nvPr/>
        </p:nvSpPr>
        <p:spPr bwMode="auto">
          <a:xfrm flipV="1">
            <a:off x="8148713" y="2354089"/>
            <a:ext cx="1126256" cy="401836"/>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12317" name="Line 29"/>
          <p:cNvSpPr>
            <a:spLocks noChangeShapeType="1"/>
          </p:cNvSpPr>
          <p:nvPr/>
        </p:nvSpPr>
        <p:spPr bwMode="auto">
          <a:xfrm flipH="1" flipV="1">
            <a:off x="8950152" y="1349499"/>
            <a:ext cx="324817" cy="825996"/>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12318" name="Rectangle 30"/>
          <p:cNvSpPr>
            <a:spLocks/>
          </p:cNvSpPr>
          <p:nvPr/>
        </p:nvSpPr>
        <p:spPr bwMode="auto">
          <a:xfrm>
            <a:off x="1679153" y="1257723"/>
            <a:ext cx="2417329" cy="28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06" b="1">
                <a:latin typeface="Helvetica" charset="0"/>
                <a:ea typeface="Helvetica" charset="0"/>
                <a:cs typeface="Helvetica" charset="0"/>
                <a:sym typeface="Helvetica" charset="0"/>
              </a:rPr>
              <a:t>Exercise X (with animation)</a:t>
            </a:r>
          </a:p>
        </p:txBody>
      </p:sp>
      <p:sp>
        <p:nvSpPr>
          <p:cNvPr id="12319" name="Rectangle 31"/>
          <p:cNvSpPr>
            <a:spLocks/>
          </p:cNvSpPr>
          <p:nvPr/>
        </p:nvSpPr>
        <p:spPr bwMode="auto">
          <a:xfrm>
            <a:off x="1665760" y="1642100"/>
            <a:ext cx="2444580" cy="245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125" b="1">
                <a:latin typeface="Helvetica" charset="0"/>
                <a:ea typeface="Helvetica" charset="0"/>
                <a:cs typeface="Helvetica" charset="0"/>
                <a:sym typeface="Helvetica" charset="0"/>
              </a:rPr>
              <a:t>3 vs 1 on the right side of the field.</a:t>
            </a:r>
          </a:p>
        </p:txBody>
      </p:sp>
      <p:sp>
        <p:nvSpPr>
          <p:cNvPr id="12320" name="Rectangle 32"/>
          <p:cNvSpPr>
            <a:spLocks/>
          </p:cNvSpPr>
          <p:nvPr/>
        </p:nvSpPr>
        <p:spPr bwMode="auto">
          <a:xfrm>
            <a:off x="7742412" y="2720760"/>
            <a:ext cx="133050" cy="202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844" b="1">
                <a:latin typeface="Helvetica" charset="0"/>
                <a:ea typeface="Helvetica" charset="0"/>
                <a:cs typeface="Helvetica" charset="0"/>
                <a:sym typeface="Helvetica" charset="0"/>
              </a:rPr>
              <a:t>1</a:t>
            </a:r>
          </a:p>
        </p:txBody>
      </p:sp>
      <p:sp>
        <p:nvSpPr>
          <p:cNvPr id="12321" name="Rectangle 33"/>
          <p:cNvSpPr>
            <a:spLocks/>
          </p:cNvSpPr>
          <p:nvPr/>
        </p:nvSpPr>
        <p:spPr bwMode="auto">
          <a:xfrm>
            <a:off x="9391055" y="2604674"/>
            <a:ext cx="133050" cy="202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844" b="1">
                <a:latin typeface="Helvetica" charset="0"/>
                <a:ea typeface="Helvetica" charset="0"/>
                <a:cs typeface="Helvetica" charset="0"/>
                <a:sym typeface="Helvetica" charset="0"/>
              </a:rPr>
              <a:t>3</a:t>
            </a:r>
          </a:p>
        </p:txBody>
      </p:sp>
      <p:sp>
        <p:nvSpPr>
          <p:cNvPr id="12322" name="Rectangle 34"/>
          <p:cNvSpPr>
            <a:spLocks/>
          </p:cNvSpPr>
          <p:nvPr/>
        </p:nvSpPr>
        <p:spPr bwMode="auto">
          <a:xfrm>
            <a:off x="7980164" y="1634687"/>
            <a:ext cx="133050" cy="202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844" b="1">
                <a:latin typeface="Helvetica" charset="0"/>
                <a:ea typeface="Helvetica" charset="0"/>
                <a:cs typeface="Helvetica" charset="0"/>
                <a:sym typeface="Helvetica" charset="0"/>
              </a:rPr>
              <a:t>2</a:t>
            </a:r>
          </a:p>
        </p:txBody>
      </p:sp>
      <p:sp>
        <p:nvSpPr>
          <p:cNvPr id="12323" name="Rectangle 35"/>
          <p:cNvSpPr>
            <a:spLocks/>
          </p:cNvSpPr>
          <p:nvPr/>
        </p:nvSpPr>
        <p:spPr bwMode="auto">
          <a:xfrm>
            <a:off x="1646784" y="2092223"/>
            <a:ext cx="4516189" cy="1046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266"/>
              <a:t>Midfielder (1) passes the ball to the attacker (2), who first gets rid of the defender with a move, </a:t>
            </a:r>
          </a:p>
          <a:p>
            <a:r>
              <a:rPr lang="it-IT" altLang="it-IT" sz="1266"/>
              <a:t>the ball returns to the midfielder who passes the ball to the right wing (3). </a:t>
            </a:r>
          </a:p>
          <a:p>
            <a:r>
              <a:rPr lang="it-IT" altLang="it-IT" sz="1266"/>
              <a:t>From here begins the 3 vs 1.</a:t>
            </a:r>
          </a:p>
        </p:txBody>
      </p:sp>
      <p:sp>
        <p:nvSpPr>
          <p:cNvPr id="12324" name="Rectangle 36"/>
          <p:cNvSpPr>
            <a:spLocks/>
          </p:cNvSpPr>
          <p:nvPr/>
        </p:nvSpPr>
        <p:spPr bwMode="auto">
          <a:xfrm>
            <a:off x="1602135" y="3175700"/>
            <a:ext cx="4771179" cy="807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algn="l"/>
            <a:r>
              <a:rPr lang="it-IT" altLang="it-IT" sz="1125" b="1">
                <a:latin typeface="Helvetica" charset="0"/>
                <a:ea typeface="Helvetica" charset="0"/>
                <a:cs typeface="Helvetica" charset="0"/>
                <a:sym typeface="Helvetica" charset="0"/>
              </a:rPr>
              <a:t>Development</a:t>
            </a:r>
          </a:p>
          <a:p>
            <a:pPr algn="l"/>
            <a:endParaRPr lang="it-IT" altLang="it-IT" sz="1125" b="1">
              <a:latin typeface="Helvetica" charset="0"/>
              <a:ea typeface="Helvetica" charset="0"/>
              <a:cs typeface="Helvetica" charset="0"/>
              <a:sym typeface="Helvetica" charset="0"/>
            </a:endParaRPr>
          </a:p>
          <a:p>
            <a:pPr algn="l"/>
            <a:r>
              <a:rPr lang="it-IT" altLang="it-IT" sz="1266"/>
              <a:t>Can be added on defender between the line of 23 meters and the edge.</a:t>
            </a:r>
          </a:p>
          <a:p>
            <a:pPr algn="l"/>
            <a:r>
              <a:rPr lang="it-IT" altLang="it-IT" sz="1266"/>
              <a:t>The exercise becomes 3 vs 2 </a:t>
            </a:r>
          </a:p>
        </p:txBody>
      </p:sp>
      <p:grpSp>
        <p:nvGrpSpPr>
          <p:cNvPr id="12325" name="Group 37"/>
          <p:cNvGrpSpPr>
            <a:grpSpLocks/>
          </p:cNvGrpSpPr>
          <p:nvPr/>
        </p:nvGrpSpPr>
        <p:grpSpPr bwMode="auto">
          <a:xfrm>
            <a:off x="4956349" y="80367"/>
            <a:ext cx="2278186" cy="917700"/>
            <a:chOff x="0" y="0"/>
            <a:chExt cx="3240088" cy="1306513"/>
          </a:xfrm>
        </p:grpSpPr>
        <p:sp>
          <p:nvSpPr>
            <p:cNvPr id="12326" name="Rectangle 38"/>
            <p:cNvSpPr>
              <a:spLocks/>
            </p:cNvSpPr>
            <p:nvPr/>
          </p:nvSpPr>
          <p:spPr bwMode="auto">
            <a:xfrm>
              <a:off x="0" y="0"/>
              <a:ext cx="3240088" cy="1306513"/>
            </a:xfrm>
            <a:prstGeom prst="rect">
              <a:avLst/>
            </a:prstGeom>
            <a:solidFill>
              <a:srgbClr val="F76028"/>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35719" tIns="35719" rIns="35719" bIns="35719"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109">
                <a:solidFill>
                  <a:srgbClr val="FFFFFF"/>
                </a:solidFill>
                <a:latin typeface="Calibri" charset="0"/>
                <a:ea typeface="Calibri" charset="0"/>
                <a:cs typeface="Calibri" charset="0"/>
                <a:sym typeface="Calibri" charset="0"/>
              </a:endParaRPr>
            </a:p>
          </p:txBody>
        </p:sp>
        <p:sp>
          <p:nvSpPr>
            <p:cNvPr id="12327" name="Rectangle 39"/>
            <p:cNvSpPr>
              <a:spLocks/>
            </p:cNvSpPr>
            <p:nvPr/>
          </p:nvSpPr>
          <p:spPr bwMode="auto">
            <a:xfrm>
              <a:off x="520952" y="383033"/>
              <a:ext cx="2198183" cy="593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7" rIns="32147">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it-IT" altLang="it-IT" sz="2109" b="1" i="1">
                  <a:latin typeface="Calibri" charset="0"/>
                  <a:ea typeface="Calibri" charset="0"/>
                  <a:cs typeface="Calibri" charset="0"/>
                  <a:sym typeface="Calibri" charset="0"/>
                </a:rPr>
                <a:t>Game Phase</a:t>
              </a:r>
            </a:p>
          </p:txBody>
        </p:sp>
      </p:grpSp>
    </p:spTree>
    <p:extLst>
      <p:ext uri="{BB962C8B-B14F-4D97-AF65-F5344CB8AC3E}">
        <p14:creationId xmlns:p14="http://schemas.microsoft.com/office/powerpoint/2010/main" val="72590881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6" grpId="0" animBg="1" autoUpdateAnimBg="0"/>
      <p:bldP spid="12317"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215152" y="1909483"/>
            <a:ext cx="1896035" cy="646331"/>
          </a:xfrm>
          <a:prstGeom prst="rect">
            <a:avLst/>
          </a:prstGeom>
          <a:noFill/>
        </p:spPr>
        <p:txBody>
          <a:bodyPr wrap="square" rtlCol="0">
            <a:spAutoFit/>
          </a:bodyPr>
          <a:lstStyle/>
          <a:p>
            <a:pPr algn="ctr"/>
            <a:r>
              <a:rPr lang="it-IT" dirty="0" smtClean="0"/>
              <a:t>Tecnico Federale</a:t>
            </a:r>
          </a:p>
          <a:p>
            <a:pPr algn="ctr"/>
            <a:r>
              <a:rPr lang="it-IT" dirty="0" smtClean="0"/>
              <a:t>Martina Chirico</a:t>
            </a:r>
            <a:endParaRPr lang="it-IT" dirty="0"/>
          </a:p>
        </p:txBody>
      </p:sp>
    </p:spTree>
    <p:extLst>
      <p:ext uri="{BB962C8B-B14F-4D97-AF65-F5344CB8AC3E}">
        <p14:creationId xmlns:p14="http://schemas.microsoft.com/office/powerpoint/2010/main" val="1497614863"/>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8039" y="529084"/>
            <a:ext cx="7517681" cy="531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8" name="AutoShape 2"/>
          <p:cNvSpPr>
            <a:spLocks/>
          </p:cNvSpPr>
          <p:nvPr/>
        </p:nvSpPr>
        <p:spPr bwMode="auto">
          <a:xfrm>
            <a:off x="8083972" y="279164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b="1">
              <a:latin typeface="Cambria" charset="0"/>
              <a:ea typeface="Cambria" charset="0"/>
              <a:cs typeface="Cambria" charset="0"/>
              <a:sym typeface="Cambria" charset="0"/>
            </a:endParaRPr>
          </a:p>
        </p:txBody>
      </p:sp>
      <p:sp>
        <p:nvSpPr>
          <p:cNvPr id="4099" name="AutoShape 3"/>
          <p:cNvSpPr>
            <a:spLocks/>
          </p:cNvSpPr>
          <p:nvPr/>
        </p:nvSpPr>
        <p:spPr bwMode="auto">
          <a:xfrm>
            <a:off x="8082856" y="238422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00" name="AutoShape 4"/>
          <p:cNvSpPr>
            <a:spLocks/>
          </p:cNvSpPr>
          <p:nvPr/>
        </p:nvSpPr>
        <p:spPr bwMode="auto">
          <a:xfrm>
            <a:off x="7957840" y="224135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01" name="Rectangle 5"/>
          <p:cNvSpPr>
            <a:spLocks/>
          </p:cNvSpPr>
          <p:nvPr/>
        </p:nvSpPr>
        <p:spPr bwMode="auto">
          <a:xfrm>
            <a:off x="2512963" y="1548473"/>
            <a:ext cx="3907855" cy="1457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687"/>
              <a:t>n #1 </a:t>
            </a:r>
          </a:p>
          <a:p>
            <a:r>
              <a:rPr lang="it-IT" altLang="it-IT" sz="1758" u="sng"/>
              <a:t>GOAL</a:t>
            </a:r>
            <a:r>
              <a:rPr lang="it-IT" altLang="it-IT" sz="1758"/>
              <a:t>: </a:t>
            </a:r>
            <a:r>
              <a:rPr lang="it-IT" altLang="it-IT" sz="1266"/>
              <a:t>dribbling with the ball , protect </a:t>
            </a:r>
          </a:p>
          <a:p>
            <a:r>
              <a:rPr lang="it-IT" altLang="it-IT" sz="1266"/>
              <a:t>      </a:t>
            </a:r>
          </a:p>
          <a:p>
            <a:endParaRPr lang="it-IT" altLang="it-IT" sz="1266"/>
          </a:p>
          <a:p>
            <a:r>
              <a:rPr lang="it-IT" altLang="it-IT" sz="1266"/>
              <a:t>and pass.</a:t>
            </a:r>
          </a:p>
          <a:p>
            <a:endParaRPr lang="it-IT" altLang="it-IT" sz="1758"/>
          </a:p>
        </p:txBody>
      </p:sp>
      <p:sp>
        <p:nvSpPr>
          <p:cNvPr id="4102" name="Rectangle 6"/>
          <p:cNvSpPr>
            <a:spLocks noChangeArrowheads="1"/>
          </p:cNvSpPr>
          <p:nvPr>
            <p:ph type="title"/>
          </p:nvPr>
        </p:nvSpPr>
        <p:spPr>
          <a:xfrm>
            <a:off x="3171527" y="250031"/>
            <a:ext cx="6044283" cy="598289"/>
          </a:xfrm>
        </p:spPr>
        <p:txBody>
          <a:bodyPr anchor="b"/>
          <a:lstStyle/>
          <a:p>
            <a:pPr defTabSz="164078"/>
            <a:r>
              <a:rPr lang="it-IT" altLang="it-IT" sz="2250" b="1">
                <a:solidFill>
                  <a:srgbClr val="FF2600"/>
                </a:solidFill>
                <a:latin typeface="Marker Felt" charset="0"/>
                <a:ea typeface="Marker Felt" charset="0"/>
                <a:cs typeface="Marker Felt" charset="0"/>
                <a:sym typeface="Marker Felt" charset="0"/>
              </a:rPr>
              <a:t>EXERCISE  :  technique </a:t>
            </a:r>
          </a:p>
        </p:txBody>
      </p:sp>
      <p:sp>
        <p:nvSpPr>
          <p:cNvPr id="4103" name="AutoShape 7"/>
          <p:cNvSpPr>
            <a:spLocks/>
          </p:cNvSpPr>
          <p:nvPr/>
        </p:nvSpPr>
        <p:spPr bwMode="auto">
          <a:xfrm>
            <a:off x="7724552" y="1961183"/>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04" name="AutoShape 8"/>
          <p:cNvSpPr>
            <a:spLocks/>
          </p:cNvSpPr>
          <p:nvPr/>
        </p:nvSpPr>
        <p:spPr bwMode="auto">
          <a:xfrm>
            <a:off x="7705576" y="279164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05" name="AutoShape 9"/>
          <p:cNvSpPr>
            <a:spLocks/>
          </p:cNvSpPr>
          <p:nvPr/>
        </p:nvSpPr>
        <p:spPr bwMode="auto">
          <a:xfrm>
            <a:off x="7831709" y="285415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06" name="AutoShape 10"/>
          <p:cNvSpPr>
            <a:spLocks/>
          </p:cNvSpPr>
          <p:nvPr/>
        </p:nvSpPr>
        <p:spPr bwMode="auto">
          <a:xfrm>
            <a:off x="7705576" y="306846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07" name="AutoShape 11"/>
          <p:cNvSpPr>
            <a:spLocks/>
          </p:cNvSpPr>
          <p:nvPr/>
        </p:nvSpPr>
        <p:spPr bwMode="auto">
          <a:xfrm>
            <a:off x="7831709" y="299702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08" name="AutoShape 12"/>
          <p:cNvSpPr>
            <a:spLocks/>
          </p:cNvSpPr>
          <p:nvPr/>
        </p:nvSpPr>
        <p:spPr bwMode="auto">
          <a:xfrm>
            <a:off x="7957840" y="285415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09" name="AutoShape 13"/>
          <p:cNvSpPr>
            <a:spLocks/>
          </p:cNvSpPr>
          <p:nvPr/>
        </p:nvSpPr>
        <p:spPr bwMode="auto">
          <a:xfrm>
            <a:off x="7957840" y="299702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10" name="AutoShape 14"/>
          <p:cNvSpPr>
            <a:spLocks/>
          </p:cNvSpPr>
          <p:nvPr/>
        </p:nvSpPr>
        <p:spPr bwMode="auto">
          <a:xfrm>
            <a:off x="8083972" y="306846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11" name="AutoShape 15"/>
          <p:cNvSpPr>
            <a:spLocks/>
          </p:cNvSpPr>
          <p:nvPr/>
        </p:nvSpPr>
        <p:spPr bwMode="auto">
          <a:xfrm>
            <a:off x="8083972" y="3497089"/>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12" name="AutoShape 16"/>
          <p:cNvSpPr>
            <a:spLocks/>
          </p:cNvSpPr>
          <p:nvPr/>
        </p:nvSpPr>
        <p:spPr bwMode="auto">
          <a:xfrm>
            <a:off x="7705576" y="417574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13" name="AutoShape 17"/>
          <p:cNvSpPr>
            <a:spLocks/>
          </p:cNvSpPr>
          <p:nvPr/>
        </p:nvSpPr>
        <p:spPr bwMode="auto">
          <a:xfrm>
            <a:off x="7957840" y="3708052"/>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14" name="Oval 18"/>
          <p:cNvSpPr>
            <a:spLocks/>
          </p:cNvSpPr>
          <p:nvPr/>
        </p:nvSpPr>
        <p:spPr bwMode="auto">
          <a:xfrm>
            <a:off x="7606234" y="1769195"/>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15" name="Oval 19"/>
          <p:cNvSpPr>
            <a:spLocks/>
          </p:cNvSpPr>
          <p:nvPr/>
        </p:nvSpPr>
        <p:spPr bwMode="auto">
          <a:xfrm>
            <a:off x="7713390" y="1688827"/>
            <a:ext cx="85948" cy="7143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16" name="Oval 20"/>
          <p:cNvSpPr>
            <a:spLocks/>
          </p:cNvSpPr>
          <p:nvPr/>
        </p:nvSpPr>
        <p:spPr bwMode="auto">
          <a:xfrm>
            <a:off x="7713390" y="4452566"/>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17" name="Oval 21"/>
          <p:cNvSpPr>
            <a:spLocks/>
          </p:cNvSpPr>
          <p:nvPr/>
        </p:nvSpPr>
        <p:spPr bwMode="auto">
          <a:xfrm>
            <a:off x="7606234" y="4287367"/>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18" name="Line 22"/>
          <p:cNvSpPr>
            <a:spLocks noChangeShapeType="1"/>
          </p:cNvSpPr>
          <p:nvPr/>
        </p:nvSpPr>
        <p:spPr bwMode="auto">
          <a:xfrm>
            <a:off x="7386340" y="2994795"/>
            <a:ext cx="125016" cy="114969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4119" name="Line 23"/>
          <p:cNvSpPr>
            <a:spLocks noChangeShapeType="1"/>
          </p:cNvSpPr>
          <p:nvPr/>
        </p:nvSpPr>
        <p:spPr bwMode="auto">
          <a:xfrm flipH="1" flipV="1">
            <a:off x="7985745" y="1798217"/>
            <a:ext cx="682005" cy="123899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4120" name="AutoShape 24"/>
          <p:cNvSpPr>
            <a:spLocks/>
          </p:cNvSpPr>
          <p:nvPr/>
        </p:nvSpPr>
        <p:spPr bwMode="auto">
          <a:xfrm>
            <a:off x="7635255" y="1857375"/>
            <a:ext cx="588243" cy="695400"/>
          </a:xfrm>
          <a:custGeom>
            <a:avLst/>
            <a:gdLst>
              <a:gd name="T0" fmla="+- 0 11075 1820"/>
              <a:gd name="T1" fmla="*/ T0 w 18510"/>
              <a:gd name="T2" fmla="+- 0 11458 1317"/>
              <a:gd name="T3" fmla="*/ 11458 h 20283"/>
              <a:gd name="T4" fmla="+- 0 11075 1820"/>
              <a:gd name="T5" fmla="*/ T4 w 18510"/>
              <a:gd name="T6" fmla="+- 0 11458 1317"/>
              <a:gd name="T7" fmla="*/ 11458 h 20283"/>
              <a:gd name="T8" fmla="+- 0 11075 1820"/>
              <a:gd name="T9" fmla="*/ T8 w 18510"/>
              <a:gd name="T10" fmla="+- 0 11458 1317"/>
              <a:gd name="T11" fmla="*/ 11458 h 20283"/>
              <a:gd name="T12" fmla="+- 0 11075 1820"/>
              <a:gd name="T13" fmla="*/ T12 w 18510"/>
              <a:gd name="T14" fmla="+- 0 11458 1317"/>
              <a:gd name="T15" fmla="*/ 11458 h 20283"/>
            </a:gdLst>
            <a:ahLst/>
            <a:cxnLst>
              <a:cxn ang="0">
                <a:pos x="T1" y="T3"/>
              </a:cxn>
              <a:cxn ang="0">
                <a:pos x="T5" y="T7"/>
              </a:cxn>
              <a:cxn ang="0">
                <a:pos x="T9" y="T11"/>
              </a:cxn>
              <a:cxn ang="0">
                <a:pos x="T13" y="T15"/>
              </a:cxn>
            </a:cxnLst>
            <a:rect l="0" t="0" r="r" b="b"/>
            <a:pathLst>
              <a:path w="18510" h="20283">
                <a:moveTo>
                  <a:pt x="4094" y="330"/>
                </a:moveTo>
                <a:cubicBezTo>
                  <a:pt x="745" y="-1317"/>
                  <a:pt x="-1820" y="3656"/>
                  <a:pt x="1662" y="5048"/>
                </a:cubicBezTo>
                <a:cubicBezTo>
                  <a:pt x="3821" y="5911"/>
                  <a:pt x="5356" y="3305"/>
                  <a:pt x="7451" y="3016"/>
                </a:cubicBezTo>
                <a:cubicBezTo>
                  <a:pt x="8842" y="2823"/>
                  <a:pt x="10180" y="3618"/>
                  <a:pt x="10402" y="4879"/>
                </a:cubicBezTo>
                <a:cubicBezTo>
                  <a:pt x="10610" y="6067"/>
                  <a:pt x="9710" y="7079"/>
                  <a:pt x="8902" y="8027"/>
                </a:cubicBezTo>
                <a:cubicBezTo>
                  <a:pt x="7010" y="10247"/>
                  <a:pt x="6284" y="13066"/>
                  <a:pt x="8345" y="14300"/>
                </a:cubicBezTo>
                <a:cubicBezTo>
                  <a:pt x="10331" y="15490"/>
                  <a:pt x="12599" y="13603"/>
                  <a:pt x="14814" y="13787"/>
                </a:cubicBezTo>
                <a:cubicBezTo>
                  <a:pt x="18307" y="14078"/>
                  <a:pt x="19780" y="18068"/>
                  <a:pt x="17212" y="20283"/>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4121" name="AutoShape 25"/>
          <p:cNvSpPr>
            <a:spLocks/>
          </p:cNvSpPr>
          <p:nvPr/>
        </p:nvSpPr>
        <p:spPr bwMode="auto">
          <a:xfrm>
            <a:off x="7520285" y="2561704"/>
            <a:ext cx="678656" cy="227707"/>
          </a:xfrm>
          <a:custGeom>
            <a:avLst/>
            <a:gdLst>
              <a:gd name="T0" fmla="*/ 10800 w 21600"/>
              <a:gd name="T1" fmla="*/ 10549 h 21098"/>
              <a:gd name="T2" fmla="*/ 10800 w 21600"/>
              <a:gd name="T3" fmla="*/ 10549 h 21098"/>
              <a:gd name="T4" fmla="*/ 10800 w 21600"/>
              <a:gd name="T5" fmla="*/ 10549 h 21098"/>
              <a:gd name="T6" fmla="*/ 10800 w 21600"/>
              <a:gd name="T7" fmla="*/ 10549 h 21098"/>
            </a:gdLst>
            <a:ahLst/>
            <a:cxnLst>
              <a:cxn ang="0">
                <a:pos x="T0" y="T1"/>
              </a:cxn>
              <a:cxn ang="0">
                <a:pos x="T2" y="T3"/>
              </a:cxn>
              <a:cxn ang="0">
                <a:pos x="T4" y="T5"/>
              </a:cxn>
              <a:cxn ang="0">
                <a:pos x="T6" y="T7"/>
              </a:cxn>
            </a:cxnLst>
            <a:rect l="0" t="0" r="r" b="b"/>
            <a:pathLst>
              <a:path w="21600" h="21098">
                <a:moveTo>
                  <a:pt x="21600" y="0"/>
                </a:moveTo>
                <a:cubicBezTo>
                  <a:pt x="21535" y="1849"/>
                  <a:pt x="21381" y="3662"/>
                  <a:pt x="21154" y="5399"/>
                </a:cubicBezTo>
                <a:cubicBezTo>
                  <a:pt x="20358" y="11466"/>
                  <a:pt x="18774" y="16057"/>
                  <a:pt x="16842" y="18613"/>
                </a:cubicBezTo>
                <a:cubicBezTo>
                  <a:pt x="14883" y="21206"/>
                  <a:pt x="12704" y="21600"/>
                  <a:pt x="10622" y="20575"/>
                </a:cubicBezTo>
                <a:cubicBezTo>
                  <a:pt x="8791" y="19674"/>
                  <a:pt x="7032" y="17658"/>
                  <a:pt x="5168" y="16767"/>
                </a:cubicBezTo>
                <a:cubicBezTo>
                  <a:pt x="3466" y="15954"/>
                  <a:pt x="1710" y="16109"/>
                  <a:pt x="0" y="17287"/>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4122" name="AutoShape 26"/>
          <p:cNvSpPr>
            <a:spLocks/>
          </p:cNvSpPr>
          <p:nvPr/>
        </p:nvSpPr>
        <p:spPr bwMode="auto">
          <a:xfrm>
            <a:off x="7368481" y="2731369"/>
            <a:ext cx="173013" cy="266774"/>
          </a:xfrm>
          <a:custGeom>
            <a:avLst/>
            <a:gdLst>
              <a:gd name="T0" fmla="+- 0 11093 587"/>
              <a:gd name="T1" fmla="*/ T0 w 21013"/>
              <a:gd name="T2" fmla="+- 0 11145 691"/>
              <a:gd name="T3" fmla="*/ 11145 h 20909"/>
              <a:gd name="T4" fmla="+- 0 11093 587"/>
              <a:gd name="T5" fmla="*/ T4 w 21013"/>
              <a:gd name="T6" fmla="+- 0 11145 691"/>
              <a:gd name="T7" fmla="*/ 11145 h 20909"/>
              <a:gd name="T8" fmla="+- 0 11093 587"/>
              <a:gd name="T9" fmla="*/ T8 w 21013"/>
              <a:gd name="T10" fmla="+- 0 11145 691"/>
              <a:gd name="T11" fmla="*/ 11145 h 20909"/>
              <a:gd name="T12" fmla="+- 0 11093 587"/>
              <a:gd name="T13" fmla="*/ T12 w 21013"/>
              <a:gd name="T14" fmla="+- 0 11145 691"/>
              <a:gd name="T15" fmla="*/ 11145 h 20909"/>
            </a:gdLst>
            <a:ahLst/>
            <a:cxnLst>
              <a:cxn ang="0">
                <a:pos x="T1" y="T3"/>
              </a:cxn>
              <a:cxn ang="0">
                <a:pos x="T5" y="T7"/>
              </a:cxn>
              <a:cxn ang="0">
                <a:pos x="T9" y="T11"/>
              </a:cxn>
              <a:cxn ang="0">
                <a:pos x="T13" y="T15"/>
              </a:cxn>
            </a:cxnLst>
            <a:rect l="0" t="0" r="r" b="b"/>
            <a:pathLst>
              <a:path w="21013" h="20909">
                <a:moveTo>
                  <a:pt x="21013" y="1961"/>
                </a:moveTo>
                <a:cubicBezTo>
                  <a:pt x="19794" y="-516"/>
                  <a:pt x="14467" y="-691"/>
                  <a:pt x="12864" y="1693"/>
                </a:cubicBezTo>
                <a:cubicBezTo>
                  <a:pt x="11412" y="3853"/>
                  <a:pt x="15409" y="6276"/>
                  <a:pt x="13466" y="8364"/>
                </a:cubicBezTo>
                <a:cubicBezTo>
                  <a:pt x="10850" y="11176"/>
                  <a:pt x="1070" y="7699"/>
                  <a:pt x="51" y="11882"/>
                </a:cubicBezTo>
                <a:cubicBezTo>
                  <a:pt x="-587" y="14499"/>
                  <a:pt x="4939" y="15110"/>
                  <a:pt x="6230" y="17153"/>
                </a:cubicBezTo>
                <a:cubicBezTo>
                  <a:pt x="7209" y="18702"/>
                  <a:pt x="5891" y="20456"/>
                  <a:pt x="3396" y="20909"/>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4123" name="AutoShape 27"/>
          <p:cNvSpPr>
            <a:spLocks/>
          </p:cNvSpPr>
          <p:nvPr/>
        </p:nvSpPr>
        <p:spPr bwMode="auto">
          <a:xfrm>
            <a:off x="7639720" y="3050605"/>
            <a:ext cx="1053703" cy="1148581"/>
          </a:xfrm>
          <a:custGeom>
            <a:avLst/>
            <a:gdLst>
              <a:gd name="T0" fmla="+- 0 10348 286"/>
              <a:gd name="T1" fmla="*/ T0 w 20124"/>
              <a:gd name="T2" fmla="*/ 10800 h 21600"/>
              <a:gd name="T3" fmla="+- 0 10348 286"/>
              <a:gd name="T4" fmla="*/ T3 w 20124"/>
              <a:gd name="T5" fmla="*/ 10800 h 21600"/>
              <a:gd name="T6" fmla="+- 0 10348 286"/>
              <a:gd name="T7" fmla="*/ T6 w 20124"/>
              <a:gd name="T8" fmla="*/ 10800 h 21600"/>
              <a:gd name="T9" fmla="+- 0 10348 286"/>
              <a:gd name="T10" fmla="*/ T9 w 20124"/>
              <a:gd name="T11" fmla="*/ 10800 h 21600"/>
            </a:gdLst>
            <a:ahLst/>
            <a:cxnLst>
              <a:cxn ang="0">
                <a:pos x="T1" y="T2"/>
              </a:cxn>
              <a:cxn ang="0">
                <a:pos x="T4" y="T5"/>
              </a:cxn>
              <a:cxn ang="0">
                <a:pos x="T7" y="T8"/>
              </a:cxn>
              <a:cxn ang="0">
                <a:pos x="T10" y="T11"/>
              </a:cxn>
            </a:cxnLst>
            <a:rect l="0" t="0" r="r" b="b"/>
            <a:pathLst>
              <a:path w="20124" h="21600">
                <a:moveTo>
                  <a:pt x="2786" y="21600"/>
                </a:moveTo>
                <a:cubicBezTo>
                  <a:pt x="2319" y="21330"/>
                  <a:pt x="2171" y="20733"/>
                  <a:pt x="2460" y="20282"/>
                </a:cubicBezTo>
                <a:cubicBezTo>
                  <a:pt x="2986" y="19462"/>
                  <a:pt x="4465" y="19859"/>
                  <a:pt x="4886" y="18934"/>
                </a:cubicBezTo>
                <a:cubicBezTo>
                  <a:pt x="5322" y="17976"/>
                  <a:pt x="3982" y="17182"/>
                  <a:pt x="4174" y="16221"/>
                </a:cubicBezTo>
                <a:cubicBezTo>
                  <a:pt x="4355" y="15314"/>
                  <a:pt x="5472" y="15144"/>
                  <a:pt x="6473" y="15056"/>
                </a:cubicBezTo>
                <a:cubicBezTo>
                  <a:pt x="8599" y="14869"/>
                  <a:pt x="10037" y="13309"/>
                  <a:pt x="9215" y="12054"/>
                </a:cubicBezTo>
                <a:cubicBezTo>
                  <a:pt x="8678" y="11233"/>
                  <a:pt x="7086" y="11149"/>
                  <a:pt x="7172" y="10036"/>
                </a:cubicBezTo>
                <a:cubicBezTo>
                  <a:pt x="7222" y="9381"/>
                  <a:pt x="7997" y="9038"/>
                  <a:pt x="8109" y="8400"/>
                </a:cubicBezTo>
                <a:cubicBezTo>
                  <a:pt x="8349" y="7036"/>
                  <a:pt x="6391" y="6784"/>
                  <a:pt x="4484" y="7195"/>
                </a:cubicBezTo>
                <a:cubicBezTo>
                  <a:pt x="2052" y="7720"/>
                  <a:pt x="-286" y="6308"/>
                  <a:pt x="28" y="4289"/>
                </a:cubicBezTo>
                <a:cubicBezTo>
                  <a:pt x="287" y="2624"/>
                  <a:pt x="2235" y="2041"/>
                  <a:pt x="4081" y="1941"/>
                </a:cubicBezTo>
                <a:cubicBezTo>
                  <a:pt x="5280" y="1876"/>
                  <a:pt x="6506" y="1878"/>
                  <a:pt x="7590" y="2385"/>
                </a:cubicBezTo>
                <a:cubicBezTo>
                  <a:pt x="8525" y="2821"/>
                  <a:pt x="9418" y="3606"/>
                  <a:pt x="10406" y="3275"/>
                </a:cubicBezTo>
                <a:cubicBezTo>
                  <a:pt x="11323" y="2968"/>
                  <a:pt x="11696" y="1781"/>
                  <a:pt x="12670" y="1618"/>
                </a:cubicBezTo>
                <a:cubicBezTo>
                  <a:pt x="14085" y="1380"/>
                  <a:pt x="14616" y="3144"/>
                  <a:pt x="15722" y="3854"/>
                </a:cubicBezTo>
                <a:cubicBezTo>
                  <a:pt x="18287" y="5501"/>
                  <a:pt x="21314" y="2527"/>
                  <a:pt x="19645"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pic>
        <p:nvPicPr>
          <p:cNvPr id="4124" name="Picture 28"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5912" y="1869654"/>
            <a:ext cx="92646" cy="10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25" name="Picture 29"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0041" y="4299645"/>
            <a:ext cx="92646" cy="100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26" name="Rectangle 30"/>
          <p:cNvSpPr>
            <a:spLocks/>
          </p:cNvSpPr>
          <p:nvPr/>
        </p:nvSpPr>
        <p:spPr bwMode="auto">
          <a:xfrm>
            <a:off x="2930426" y="2580131"/>
            <a:ext cx="2991012" cy="3426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758" u="sng"/>
              <a:t>varying</a:t>
            </a:r>
            <a:r>
              <a:rPr lang="it-IT" altLang="it-IT" sz="1758"/>
              <a:t> : </a:t>
            </a:r>
            <a:r>
              <a:rPr lang="it-IT" altLang="it-IT" sz="1266"/>
              <a:t>make different fake every cones</a:t>
            </a:r>
            <a:endParaRPr lang="it-IT" altLang="it-IT" sz="1758"/>
          </a:p>
        </p:txBody>
      </p:sp>
      <p:sp>
        <p:nvSpPr>
          <p:cNvPr id="4127" name="Rectangle 31"/>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904659601"/>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ph type="ctrTitle"/>
          </p:nvPr>
        </p:nvSpPr>
        <p:spPr>
          <a:xfrm>
            <a:off x="2283024" y="294680"/>
            <a:ext cx="7535540" cy="548060"/>
          </a:xfrm>
        </p:spPr>
        <p:txBody>
          <a:bodyPr/>
          <a:lstStyle/>
          <a:p>
            <a:pPr defTabSz="164078"/>
            <a:r>
              <a:rPr lang="it-IT" altLang="it-IT" sz="2250" b="1">
                <a:solidFill>
                  <a:srgbClr val="FF2600"/>
                </a:solidFill>
                <a:latin typeface="Marker Felt" charset="0"/>
                <a:ea typeface="Marker Felt" charset="0"/>
                <a:cs typeface="Marker Felt" charset="0"/>
                <a:sym typeface="Marker Felt" charset="0"/>
              </a:rPr>
              <a:t>EXERCISE  :  technique </a:t>
            </a:r>
          </a:p>
        </p:txBody>
      </p:sp>
      <p:pic>
        <p:nvPicPr>
          <p:cNvPr id="5122" name="Picture 2"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7795" y="725537"/>
            <a:ext cx="7517681" cy="531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Oval 3"/>
          <p:cNvSpPr>
            <a:spLocks/>
          </p:cNvSpPr>
          <p:nvPr/>
        </p:nvSpPr>
        <p:spPr bwMode="auto">
          <a:xfrm>
            <a:off x="8485808" y="3577457"/>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24" name="Oval 4"/>
          <p:cNvSpPr>
            <a:spLocks/>
          </p:cNvSpPr>
          <p:nvPr/>
        </p:nvSpPr>
        <p:spPr bwMode="auto">
          <a:xfrm>
            <a:off x="7993558" y="2591842"/>
            <a:ext cx="85949"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25" name="Oval 5"/>
          <p:cNvSpPr>
            <a:spLocks/>
          </p:cNvSpPr>
          <p:nvPr/>
        </p:nvSpPr>
        <p:spPr bwMode="auto">
          <a:xfrm>
            <a:off x="8258102" y="2591842"/>
            <a:ext cx="87064"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26" name="Oval 6"/>
          <p:cNvSpPr>
            <a:spLocks/>
          </p:cNvSpPr>
          <p:nvPr/>
        </p:nvSpPr>
        <p:spPr bwMode="auto">
          <a:xfrm>
            <a:off x="8525992" y="2591842"/>
            <a:ext cx="87064"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27" name="Oval 7"/>
          <p:cNvSpPr>
            <a:spLocks/>
          </p:cNvSpPr>
          <p:nvPr/>
        </p:nvSpPr>
        <p:spPr bwMode="auto">
          <a:xfrm>
            <a:off x="8793883" y="2591842"/>
            <a:ext cx="87064"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28" name="Oval 8"/>
          <p:cNvSpPr>
            <a:spLocks/>
          </p:cNvSpPr>
          <p:nvPr/>
        </p:nvSpPr>
        <p:spPr bwMode="auto">
          <a:xfrm>
            <a:off x="9059541" y="2589610"/>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29" name="Oval 9"/>
          <p:cNvSpPr>
            <a:spLocks/>
          </p:cNvSpPr>
          <p:nvPr/>
        </p:nvSpPr>
        <p:spPr bwMode="auto">
          <a:xfrm>
            <a:off x="7993558" y="3565178"/>
            <a:ext cx="85949"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30" name="AutoShape 10"/>
          <p:cNvSpPr>
            <a:spLocks/>
          </p:cNvSpPr>
          <p:nvPr/>
        </p:nvSpPr>
        <p:spPr bwMode="auto">
          <a:xfrm>
            <a:off x="7644185" y="284857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31" name="AutoShape 11"/>
          <p:cNvSpPr>
            <a:spLocks/>
          </p:cNvSpPr>
          <p:nvPr/>
        </p:nvSpPr>
        <p:spPr bwMode="auto">
          <a:xfrm>
            <a:off x="7644185" y="3087439"/>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32" name="AutoShape 12"/>
          <p:cNvSpPr>
            <a:spLocks/>
          </p:cNvSpPr>
          <p:nvPr/>
        </p:nvSpPr>
        <p:spPr bwMode="auto">
          <a:xfrm>
            <a:off x="7644185" y="332184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33" name="AutoShape 13"/>
          <p:cNvSpPr>
            <a:spLocks/>
          </p:cNvSpPr>
          <p:nvPr/>
        </p:nvSpPr>
        <p:spPr bwMode="auto">
          <a:xfrm>
            <a:off x="7644185" y="3495972"/>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34" name="AutoShape 14"/>
          <p:cNvSpPr>
            <a:spLocks/>
          </p:cNvSpPr>
          <p:nvPr/>
        </p:nvSpPr>
        <p:spPr bwMode="auto">
          <a:xfrm>
            <a:off x="8805045" y="3210222"/>
            <a:ext cx="64740"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35" name="AutoShape 15"/>
          <p:cNvSpPr>
            <a:spLocks/>
          </p:cNvSpPr>
          <p:nvPr/>
        </p:nvSpPr>
        <p:spPr bwMode="auto">
          <a:xfrm>
            <a:off x="8537154" y="2867546"/>
            <a:ext cx="64740"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36" name="AutoShape 16"/>
          <p:cNvSpPr>
            <a:spLocks/>
          </p:cNvSpPr>
          <p:nvPr/>
        </p:nvSpPr>
        <p:spPr bwMode="auto">
          <a:xfrm>
            <a:off x="9349755" y="2591842"/>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37" name="AutoShape 17"/>
          <p:cNvSpPr>
            <a:spLocks/>
          </p:cNvSpPr>
          <p:nvPr/>
        </p:nvSpPr>
        <p:spPr bwMode="auto">
          <a:xfrm>
            <a:off x="9349755" y="286754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38" name="AutoShape 18"/>
          <p:cNvSpPr>
            <a:spLocks/>
          </p:cNvSpPr>
          <p:nvPr/>
        </p:nvSpPr>
        <p:spPr bwMode="auto">
          <a:xfrm>
            <a:off x="9349755" y="314325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39" name="AutoShape 19"/>
          <p:cNvSpPr>
            <a:spLocks/>
          </p:cNvSpPr>
          <p:nvPr/>
        </p:nvSpPr>
        <p:spPr bwMode="auto">
          <a:xfrm>
            <a:off x="9349755" y="3348633"/>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40" name="AutoShape 20"/>
          <p:cNvSpPr>
            <a:spLocks/>
          </p:cNvSpPr>
          <p:nvPr/>
        </p:nvSpPr>
        <p:spPr bwMode="auto">
          <a:xfrm>
            <a:off x="9349755" y="357299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41" name="Oval 21"/>
          <p:cNvSpPr>
            <a:spLocks/>
          </p:cNvSpPr>
          <p:nvPr/>
        </p:nvSpPr>
        <p:spPr bwMode="auto">
          <a:xfrm>
            <a:off x="8803928" y="3565178"/>
            <a:ext cx="85949"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42" name="Oval 22"/>
          <p:cNvSpPr>
            <a:spLocks/>
          </p:cNvSpPr>
          <p:nvPr/>
        </p:nvSpPr>
        <p:spPr bwMode="auto">
          <a:xfrm>
            <a:off x="9059541" y="3577457"/>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5143" name="Picture 23"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7840" y="2875360"/>
            <a:ext cx="375047" cy="55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44" name="AutoShape 24"/>
          <p:cNvSpPr>
            <a:spLocks/>
          </p:cNvSpPr>
          <p:nvPr/>
        </p:nvSpPr>
        <p:spPr bwMode="auto">
          <a:xfrm>
            <a:off x="7644185" y="260858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5145" name="Picture 25"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15486" y="3310682"/>
            <a:ext cx="308074" cy="9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6" name="Picture 26"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61971" y="2837408"/>
            <a:ext cx="308074" cy="9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7" name="Picture 27"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7840" y="3219152"/>
            <a:ext cx="375047" cy="54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48" name="Rectangle 28"/>
          <p:cNvSpPr>
            <a:spLocks/>
          </p:cNvSpPr>
          <p:nvPr/>
        </p:nvSpPr>
        <p:spPr bwMode="auto">
          <a:xfrm>
            <a:off x="2936007" y="1367410"/>
            <a:ext cx="2652117" cy="1511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969"/>
              <a:t>n # 2 </a:t>
            </a:r>
          </a:p>
          <a:p>
            <a:endParaRPr lang="it-IT" altLang="it-IT" sz="1969"/>
          </a:p>
          <a:p>
            <a:r>
              <a:rPr lang="it-IT" altLang="it-IT" sz="2039" u="sng"/>
              <a:t>GOAL: </a:t>
            </a:r>
            <a:r>
              <a:rPr lang="it-IT" altLang="it-IT" sz="1195"/>
              <a:t>lead the ball through the box</a:t>
            </a:r>
            <a:r>
              <a:rPr lang="it-IT" altLang="it-IT" sz="1687"/>
              <a:t> </a:t>
            </a:r>
          </a:p>
          <a:p>
            <a:endParaRPr lang="it-IT" altLang="it-IT" sz="1687"/>
          </a:p>
          <a:p>
            <a:endParaRPr lang="it-IT" altLang="it-IT" sz="1687"/>
          </a:p>
        </p:txBody>
      </p:sp>
      <p:sp>
        <p:nvSpPr>
          <p:cNvPr id="5149" name="Rectangle 29"/>
          <p:cNvSpPr>
            <a:spLocks/>
          </p:cNvSpPr>
          <p:nvPr/>
        </p:nvSpPr>
        <p:spPr bwMode="auto">
          <a:xfrm>
            <a:off x="3636988" y="2302106"/>
            <a:ext cx="1509580"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avoiding the obstacle.</a:t>
            </a:r>
          </a:p>
        </p:txBody>
      </p:sp>
      <p:sp>
        <p:nvSpPr>
          <p:cNvPr id="5150" name="Rectangle 30"/>
          <p:cNvSpPr>
            <a:spLocks/>
          </p:cNvSpPr>
          <p:nvPr/>
        </p:nvSpPr>
        <p:spPr bwMode="auto">
          <a:xfrm>
            <a:off x="2875732" y="2715573"/>
            <a:ext cx="2548776" cy="926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828" u="sng"/>
              <a:t>varying : </a:t>
            </a:r>
            <a:r>
              <a:rPr lang="it-IT" altLang="it-IT" sz="1195"/>
              <a:t>make different leading , </a:t>
            </a:r>
          </a:p>
          <a:p>
            <a:pPr lvl="2"/>
            <a:r>
              <a:rPr lang="it-IT" altLang="it-IT" sz="1195"/>
              <a:t>        only with one hand, </a:t>
            </a:r>
          </a:p>
          <a:p>
            <a:pPr lvl="2"/>
            <a:endParaRPr lang="it-IT" altLang="it-IT" sz="1195"/>
          </a:p>
          <a:p>
            <a:pPr lvl="2"/>
            <a:r>
              <a:rPr lang="it-IT" altLang="it-IT" sz="1336"/>
              <a:t>     </a:t>
            </a:r>
            <a:endParaRPr lang="it-IT" altLang="it-IT" sz="1336" u="sng"/>
          </a:p>
        </p:txBody>
      </p:sp>
      <p:sp>
        <p:nvSpPr>
          <p:cNvPr id="5151" name="Rectangle 31"/>
          <p:cNvSpPr>
            <a:spLocks/>
          </p:cNvSpPr>
          <p:nvPr/>
        </p:nvSpPr>
        <p:spPr bwMode="auto">
          <a:xfrm>
            <a:off x="3254127" y="3389072"/>
            <a:ext cx="2313134" cy="461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lvl="2"/>
            <a:r>
              <a:rPr lang="it-IT" altLang="it-IT" sz="1336"/>
              <a:t>  </a:t>
            </a:r>
            <a:r>
              <a:rPr lang="it-IT" altLang="it-IT" sz="1195"/>
              <a:t>make fake near the </a:t>
            </a:r>
          </a:p>
          <a:p>
            <a:pPr lvl="2"/>
            <a:r>
              <a:rPr lang="it-IT" altLang="it-IT" sz="1195"/>
              <a:t>obstacle</a:t>
            </a:r>
          </a:p>
        </p:txBody>
      </p:sp>
      <p:sp>
        <p:nvSpPr>
          <p:cNvPr id="5152" name="Rectangle 32"/>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222671825"/>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2705" y="285750"/>
            <a:ext cx="8325818" cy="58868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6" name="Oval 2"/>
          <p:cNvSpPr>
            <a:spLocks/>
          </p:cNvSpPr>
          <p:nvPr/>
        </p:nvSpPr>
        <p:spPr bwMode="auto">
          <a:xfrm>
            <a:off x="7330529" y="2355205"/>
            <a:ext cx="85949" cy="8594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47" name="Oval 3"/>
          <p:cNvSpPr>
            <a:spLocks/>
          </p:cNvSpPr>
          <p:nvPr/>
        </p:nvSpPr>
        <p:spPr bwMode="auto">
          <a:xfrm>
            <a:off x="8402092" y="2355205"/>
            <a:ext cx="85949" cy="8594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48" name="Oval 4"/>
          <p:cNvSpPr>
            <a:spLocks/>
          </p:cNvSpPr>
          <p:nvPr/>
        </p:nvSpPr>
        <p:spPr bwMode="auto">
          <a:xfrm>
            <a:off x="7866310" y="2926705"/>
            <a:ext cx="85949" cy="8594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49" name="Oval 5"/>
          <p:cNvSpPr>
            <a:spLocks/>
          </p:cNvSpPr>
          <p:nvPr/>
        </p:nvSpPr>
        <p:spPr bwMode="auto">
          <a:xfrm>
            <a:off x="7898681" y="1720082"/>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50" name="AutoShape 6"/>
          <p:cNvSpPr>
            <a:spLocks/>
          </p:cNvSpPr>
          <p:nvPr/>
        </p:nvSpPr>
        <p:spPr bwMode="auto">
          <a:xfrm>
            <a:off x="7600653" y="2117452"/>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51" name="AutoShape 7"/>
          <p:cNvSpPr>
            <a:spLocks/>
          </p:cNvSpPr>
          <p:nvPr/>
        </p:nvSpPr>
        <p:spPr bwMode="auto">
          <a:xfrm>
            <a:off x="8145363" y="2117452"/>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52" name="AutoShape 8"/>
          <p:cNvSpPr>
            <a:spLocks/>
          </p:cNvSpPr>
          <p:nvPr/>
        </p:nvSpPr>
        <p:spPr bwMode="auto">
          <a:xfrm>
            <a:off x="7600653" y="2647652"/>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53" name="AutoShape 9"/>
          <p:cNvSpPr>
            <a:spLocks/>
          </p:cNvSpPr>
          <p:nvPr/>
        </p:nvSpPr>
        <p:spPr bwMode="auto">
          <a:xfrm>
            <a:off x="8145363" y="2647652"/>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54" name="Oval 10"/>
          <p:cNvSpPr>
            <a:spLocks/>
          </p:cNvSpPr>
          <p:nvPr/>
        </p:nvSpPr>
        <p:spPr bwMode="auto">
          <a:xfrm>
            <a:off x="7866310" y="2301627"/>
            <a:ext cx="85949" cy="139527"/>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55" name="Line 11"/>
          <p:cNvSpPr>
            <a:spLocks noChangeShapeType="1"/>
          </p:cNvSpPr>
          <p:nvPr/>
        </p:nvSpPr>
        <p:spPr bwMode="auto">
          <a:xfrm flipV="1">
            <a:off x="7909843" y="1873002"/>
            <a:ext cx="0" cy="40965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56" name="Line 12"/>
          <p:cNvSpPr>
            <a:spLocks noChangeShapeType="1"/>
          </p:cNvSpPr>
          <p:nvPr/>
        </p:nvSpPr>
        <p:spPr bwMode="auto">
          <a:xfrm flipV="1">
            <a:off x="7909843" y="2479105"/>
            <a:ext cx="0" cy="40964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57" name="Line 13"/>
          <p:cNvSpPr>
            <a:spLocks noChangeShapeType="1"/>
          </p:cNvSpPr>
          <p:nvPr/>
        </p:nvSpPr>
        <p:spPr bwMode="auto">
          <a:xfrm>
            <a:off x="7972351" y="2479105"/>
            <a:ext cx="0" cy="40964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58" name="Line 14"/>
          <p:cNvSpPr>
            <a:spLocks noChangeShapeType="1"/>
          </p:cNvSpPr>
          <p:nvPr/>
        </p:nvSpPr>
        <p:spPr bwMode="auto">
          <a:xfrm>
            <a:off x="7972351" y="1934394"/>
            <a:ext cx="0" cy="356071"/>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59" name="Line 15"/>
          <p:cNvSpPr>
            <a:spLocks noChangeShapeType="1"/>
          </p:cNvSpPr>
          <p:nvPr/>
        </p:nvSpPr>
        <p:spPr bwMode="auto">
          <a:xfrm>
            <a:off x="7999140" y="2371949"/>
            <a:ext cx="357188"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60" name="Line 16"/>
          <p:cNvSpPr>
            <a:spLocks noChangeShapeType="1"/>
          </p:cNvSpPr>
          <p:nvPr/>
        </p:nvSpPr>
        <p:spPr bwMode="auto">
          <a:xfrm flipH="1">
            <a:off x="7484566" y="2380878"/>
            <a:ext cx="313656"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61" name="Line 17"/>
          <p:cNvSpPr>
            <a:spLocks noChangeShapeType="1"/>
          </p:cNvSpPr>
          <p:nvPr/>
        </p:nvSpPr>
        <p:spPr bwMode="auto">
          <a:xfrm flipH="1">
            <a:off x="7991326" y="2471291"/>
            <a:ext cx="357188"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62" name="Line 18"/>
          <p:cNvSpPr>
            <a:spLocks noChangeShapeType="1"/>
          </p:cNvSpPr>
          <p:nvPr/>
        </p:nvSpPr>
        <p:spPr bwMode="auto">
          <a:xfrm flipV="1">
            <a:off x="7491264" y="2470175"/>
            <a:ext cx="339328"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63" name="Rectangle 19"/>
          <p:cNvSpPr>
            <a:spLocks noChangeArrowheads="1"/>
          </p:cNvSpPr>
          <p:nvPr>
            <p:ph type="body" sz="quarter" idx="1"/>
          </p:nvPr>
        </p:nvSpPr>
        <p:spPr>
          <a:xfrm>
            <a:off x="1919139" y="1345034"/>
            <a:ext cx="4179094" cy="1464469"/>
          </a:xfrm>
        </p:spPr>
        <p:txBody>
          <a:bodyPr anchor="t"/>
          <a:lstStyle/>
          <a:p>
            <a:pPr marL="0" indent="0" algn="ctr" defTabSz="286856">
              <a:spcBef>
                <a:spcPct val="0"/>
              </a:spcBef>
              <a:buNone/>
            </a:pPr>
            <a:r>
              <a:rPr lang="it-IT" altLang="it-IT" sz="2039">
                <a:latin typeface="Marker Felt" charset="0"/>
                <a:ea typeface="Marker Felt" charset="0"/>
                <a:cs typeface="Marker Felt" charset="0"/>
                <a:sym typeface="Marker Felt" charset="0"/>
              </a:rPr>
              <a:t>n# 3</a:t>
            </a:r>
          </a:p>
          <a:p>
            <a:pPr marL="0" indent="0" algn="ctr" defTabSz="286856">
              <a:spcBef>
                <a:spcPct val="0"/>
              </a:spcBef>
              <a:buNone/>
            </a:pPr>
            <a:r>
              <a:rPr lang="it-IT" altLang="it-IT" sz="1547" u="sng">
                <a:latin typeface="Marker Felt" charset="0"/>
                <a:ea typeface="Marker Felt" charset="0"/>
                <a:cs typeface="Marker Felt" charset="0"/>
                <a:sym typeface="Marker Felt" charset="0"/>
              </a:rPr>
              <a:t>GOAL:</a:t>
            </a:r>
            <a:r>
              <a:rPr lang="it-IT" altLang="it-IT" sz="1547">
                <a:latin typeface="Marker Felt" charset="0"/>
                <a:ea typeface="Marker Felt" charset="0"/>
                <a:cs typeface="Marker Felt" charset="0"/>
                <a:sym typeface="Marker Felt" charset="0"/>
              </a:rPr>
              <a:t>  </a:t>
            </a:r>
            <a:r>
              <a:rPr lang="it-IT" altLang="it-IT" sz="1266">
                <a:latin typeface="Marker Felt" charset="0"/>
                <a:ea typeface="Marker Felt" charset="0"/>
                <a:cs typeface="Marker Felt" charset="0"/>
                <a:sym typeface="Marker Felt" charset="0"/>
              </a:rPr>
              <a:t>stop and pass as fast as possible.</a:t>
            </a:r>
          </a:p>
          <a:p>
            <a:pPr marL="0" indent="0" algn="ctr" defTabSz="286856">
              <a:spcBef>
                <a:spcPct val="0"/>
              </a:spcBef>
              <a:buNone/>
            </a:pPr>
            <a:r>
              <a:rPr lang="it-IT" altLang="it-IT" sz="1266">
                <a:latin typeface="Marker Felt" charset="0"/>
                <a:ea typeface="Marker Felt" charset="0"/>
                <a:cs typeface="Marker Felt" charset="0"/>
                <a:sym typeface="Marker Felt" charset="0"/>
              </a:rPr>
              <a:t> </a:t>
            </a:r>
          </a:p>
          <a:p>
            <a:pPr marL="0" indent="0" algn="ctr" defTabSz="286856">
              <a:spcBef>
                <a:spcPct val="0"/>
              </a:spcBef>
              <a:buNone/>
            </a:pPr>
            <a:r>
              <a:rPr lang="it-IT" altLang="it-IT" sz="1266" u="sng">
                <a:latin typeface="Marker Felt" charset="0"/>
                <a:ea typeface="Marker Felt" charset="0"/>
                <a:cs typeface="Marker Felt" charset="0"/>
                <a:sym typeface="Marker Felt" charset="0"/>
              </a:rPr>
              <a:t>VARYING </a:t>
            </a:r>
            <a:r>
              <a:rPr lang="it-IT" altLang="it-IT" sz="1266">
                <a:latin typeface="Marker Felt" charset="0"/>
                <a:ea typeface="Marker Felt" charset="0"/>
                <a:cs typeface="Marker Felt" charset="0"/>
                <a:sym typeface="Marker Felt" charset="0"/>
              </a:rPr>
              <a:t>: pass to an other person outside the box </a:t>
            </a:r>
          </a:p>
          <a:p>
            <a:pPr marL="0" indent="0" algn="ctr" defTabSz="286856">
              <a:spcBef>
                <a:spcPct val="0"/>
              </a:spcBef>
              <a:buNone/>
            </a:pPr>
            <a:r>
              <a:rPr lang="it-IT" altLang="it-IT" sz="1266">
                <a:latin typeface="Marker Felt" charset="0"/>
                <a:ea typeface="Marker Felt" charset="0"/>
                <a:cs typeface="Marker Felt" charset="0"/>
                <a:sym typeface="Marker Felt" charset="0"/>
              </a:rPr>
              <a:t>stop with forehead and pass with back-head.</a:t>
            </a:r>
          </a:p>
          <a:p>
            <a:pPr marL="0" indent="0" algn="ctr" defTabSz="286856">
              <a:spcBef>
                <a:spcPct val="0"/>
              </a:spcBef>
              <a:buNone/>
            </a:pPr>
            <a:r>
              <a:rPr lang="it-IT" altLang="it-IT" sz="1266">
                <a:latin typeface="Marker Felt" charset="0"/>
                <a:ea typeface="Marker Felt" charset="0"/>
                <a:cs typeface="Marker Felt" charset="0"/>
                <a:sym typeface="Marker Felt" charset="0"/>
              </a:rPr>
              <a:t>make a fake.</a:t>
            </a:r>
          </a:p>
        </p:txBody>
      </p:sp>
      <p:sp>
        <p:nvSpPr>
          <p:cNvPr id="6164" name="Oval 20"/>
          <p:cNvSpPr>
            <a:spLocks/>
          </p:cNvSpPr>
          <p:nvPr/>
        </p:nvSpPr>
        <p:spPr bwMode="auto">
          <a:xfrm>
            <a:off x="8981406" y="4132213"/>
            <a:ext cx="85948" cy="8594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65" name="Oval 21"/>
          <p:cNvSpPr>
            <a:spLocks/>
          </p:cNvSpPr>
          <p:nvPr/>
        </p:nvSpPr>
        <p:spPr bwMode="auto">
          <a:xfrm>
            <a:off x="9295060" y="5134571"/>
            <a:ext cx="85949"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66" name="Oval 22"/>
          <p:cNvSpPr>
            <a:spLocks/>
          </p:cNvSpPr>
          <p:nvPr/>
        </p:nvSpPr>
        <p:spPr bwMode="auto">
          <a:xfrm>
            <a:off x="7856265" y="4132213"/>
            <a:ext cx="85948" cy="8594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67" name="Oval 23"/>
          <p:cNvSpPr>
            <a:spLocks/>
          </p:cNvSpPr>
          <p:nvPr/>
        </p:nvSpPr>
        <p:spPr bwMode="auto">
          <a:xfrm>
            <a:off x="7382992" y="5134571"/>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68" name="AutoShape 24"/>
          <p:cNvSpPr>
            <a:spLocks/>
          </p:cNvSpPr>
          <p:nvPr/>
        </p:nvSpPr>
        <p:spPr bwMode="auto">
          <a:xfrm>
            <a:off x="8980289" y="4261694"/>
            <a:ext cx="88181" cy="10045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69" name="AutoShape 25"/>
          <p:cNvSpPr>
            <a:spLocks/>
          </p:cNvSpPr>
          <p:nvPr/>
        </p:nvSpPr>
        <p:spPr bwMode="auto">
          <a:xfrm>
            <a:off x="9206880" y="500509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70" name="AutoShape 26"/>
          <p:cNvSpPr>
            <a:spLocks/>
          </p:cNvSpPr>
          <p:nvPr/>
        </p:nvSpPr>
        <p:spPr bwMode="auto">
          <a:xfrm>
            <a:off x="8723561" y="5006207"/>
            <a:ext cx="91529" cy="69205"/>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71" name="AutoShape 27"/>
          <p:cNvSpPr>
            <a:spLocks/>
          </p:cNvSpPr>
          <p:nvPr/>
        </p:nvSpPr>
        <p:spPr bwMode="auto">
          <a:xfrm>
            <a:off x="8072810" y="500509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72" name="AutoShape 28"/>
          <p:cNvSpPr>
            <a:spLocks/>
          </p:cNvSpPr>
          <p:nvPr/>
        </p:nvSpPr>
        <p:spPr bwMode="auto">
          <a:xfrm>
            <a:off x="7867427" y="427620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73" name="AutoShape 29"/>
          <p:cNvSpPr>
            <a:spLocks/>
          </p:cNvSpPr>
          <p:nvPr/>
        </p:nvSpPr>
        <p:spPr bwMode="auto">
          <a:xfrm>
            <a:off x="7670974" y="500509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74" name="Line 30"/>
          <p:cNvSpPr>
            <a:spLocks noChangeShapeType="1"/>
          </p:cNvSpPr>
          <p:nvPr/>
        </p:nvSpPr>
        <p:spPr bwMode="auto">
          <a:xfrm flipH="1">
            <a:off x="7554888" y="4298529"/>
            <a:ext cx="295796" cy="58824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75" name="Line 31"/>
          <p:cNvSpPr>
            <a:spLocks noChangeShapeType="1"/>
          </p:cNvSpPr>
          <p:nvPr/>
        </p:nvSpPr>
        <p:spPr bwMode="auto">
          <a:xfrm flipH="1">
            <a:off x="8716863" y="4294064"/>
            <a:ext cx="302494" cy="64963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76" name="Line 32"/>
          <p:cNvSpPr>
            <a:spLocks noChangeShapeType="1"/>
          </p:cNvSpPr>
          <p:nvPr/>
        </p:nvSpPr>
        <p:spPr bwMode="auto">
          <a:xfrm>
            <a:off x="7973467" y="4298529"/>
            <a:ext cx="250031" cy="58824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77" name="Line 33"/>
          <p:cNvSpPr>
            <a:spLocks noChangeShapeType="1"/>
          </p:cNvSpPr>
          <p:nvPr/>
        </p:nvSpPr>
        <p:spPr bwMode="auto">
          <a:xfrm>
            <a:off x="9130978" y="4299644"/>
            <a:ext cx="189756" cy="58489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78" name="AutoShape 34"/>
          <p:cNvSpPr>
            <a:spLocks/>
          </p:cNvSpPr>
          <p:nvPr/>
        </p:nvSpPr>
        <p:spPr bwMode="auto">
          <a:xfrm>
            <a:off x="8636496" y="4890120"/>
            <a:ext cx="723305" cy="294680"/>
          </a:xfrm>
          <a:custGeom>
            <a:avLst/>
            <a:gdLst>
              <a:gd name="T0" fmla="*/ 9714 w 19428"/>
              <a:gd name="T1" fmla="+- 0 12992 4385"/>
              <a:gd name="T2" fmla="*/ 12992 h 17215"/>
              <a:gd name="T3" fmla="*/ 9714 w 19428"/>
              <a:gd name="T4" fmla="+- 0 12992 4385"/>
              <a:gd name="T5" fmla="*/ 12992 h 17215"/>
              <a:gd name="T6" fmla="*/ 9714 w 19428"/>
              <a:gd name="T7" fmla="+- 0 12992 4385"/>
              <a:gd name="T8" fmla="*/ 12992 h 17215"/>
              <a:gd name="T9" fmla="*/ 9714 w 19428"/>
              <a:gd name="T10" fmla="+- 0 12992 4385"/>
              <a:gd name="T11" fmla="*/ 12992 h 17215"/>
            </a:gdLst>
            <a:ahLst/>
            <a:cxnLst>
              <a:cxn ang="0">
                <a:pos x="T0" y="T2"/>
              </a:cxn>
              <a:cxn ang="0">
                <a:pos x="T3" y="T5"/>
              </a:cxn>
              <a:cxn ang="0">
                <a:pos x="T6" y="T8"/>
              </a:cxn>
              <a:cxn ang="0">
                <a:pos x="T9" y="T11"/>
              </a:cxn>
            </a:cxnLst>
            <a:rect l="0" t="0" r="r" b="b"/>
            <a:pathLst>
              <a:path w="19428" h="17215">
                <a:moveTo>
                  <a:pt x="0" y="4556"/>
                </a:moveTo>
                <a:cubicBezTo>
                  <a:pt x="15345" y="-4385"/>
                  <a:pt x="21600" y="-165"/>
                  <a:pt x="18764" y="17215"/>
                </a:cubicBezTo>
              </a:path>
            </a:pathLst>
          </a:custGeom>
          <a:noFill/>
          <a:ln w="38100" cap="rnd" cmpd="sng">
            <a:solidFill>
              <a:srgbClr val="000000"/>
            </a:solidFill>
            <a:prstDash val="sysDot"/>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it-IT" sz="1266"/>
          </a:p>
        </p:txBody>
      </p:sp>
      <p:sp>
        <p:nvSpPr>
          <p:cNvPr id="6179" name="AutoShape 35"/>
          <p:cNvSpPr>
            <a:spLocks/>
          </p:cNvSpPr>
          <p:nvPr/>
        </p:nvSpPr>
        <p:spPr bwMode="auto">
          <a:xfrm>
            <a:off x="7385224" y="4905748"/>
            <a:ext cx="735583" cy="264542"/>
          </a:xfrm>
          <a:custGeom>
            <a:avLst/>
            <a:gdLst>
              <a:gd name="T0" fmla="*/ 10800 w 21600"/>
              <a:gd name="T1" fmla="+- 0 13427 5255"/>
              <a:gd name="T2" fmla="*/ 13427 h 16345"/>
              <a:gd name="T3" fmla="*/ 10800 w 21600"/>
              <a:gd name="T4" fmla="+- 0 13427 5255"/>
              <a:gd name="T5" fmla="*/ 13427 h 16345"/>
              <a:gd name="T6" fmla="*/ 10800 w 21600"/>
              <a:gd name="T7" fmla="+- 0 13427 5255"/>
              <a:gd name="T8" fmla="*/ 13427 h 16345"/>
              <a:gd name="T9" fmla="*/ 10800 w 21600"/>
              <a:gd name="T10" fmla="+- 0 13427 5255"/>
              <a:gd name="T11" fmla="*/ 13427 h 16345"/>
            </a:gdLst>
            <a:ahLst/>
            <a:cxnLst>
              <a:cxn ang="0">
                <a:pos x="T0" y="T2"/>
              </a:cxn>
              <a:cxn ang="0">
                <a:pos x="T3" y="T5"/>
              </a:cxn>
              <a:cxn ang="0">
                <a:pos x="T6" y="T8"/>
              </a:cxn>
              <a:cxn ang="0">
                <a:pos x="T9" y="T11"/>
              </a:cxn>
            </a:cxnLst>
            <a:rect l="0" t="0" r="r" b="b"/>
            <a:pathLst>
              <a:path w="21600" h="16345">
                <a:moveTo>
                  <a:pt x="21600" y="16345"/>
                </a:moveTo>
                <a:cubicBezTo>
                  <a:pt x="21519" y="-3397"/>
                  <a:pt x="14319" y="-5255"/>
                  <a:pt x="0" y="10772"/>
                </a:cubicBezTo>
              </a:path>
            </a:pathLst>
          </a:custGeom>
          <a:noFill/>
          <a:ln w="38100" cap="rnd" cmpd="sng">
            <a:solidFill>
              <a:srgbClr val="000000"/>
            </a:solidFill>
            <a:prstDash val="sysDot"/>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it-IT" sz="1266"/>
          </a:p>
        </p:txBody>
      </p:sp>
      <p:sp>
        <p:nvSpPr>
          <p:cNvPr id="6180" name="Line 36"/>
          <p:cNvSpPr>
            <a:spLocks noChangeShapeType="1"/>
          </p:cNvSpPr>
          <p:nvPr/>
        </p:nvSpPr>
        <p:spPr bwMode="auto">
          <a:xfrm flipH="1" flipV="1">
            <a:off x="8028162" y="4290715"/>
            <a:ext cx="303609" cy="59717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81" name="Line 37"/>
          <p:cNvSpPr>
            <a:spLocks noChangeShapeType="1"/>
          </p:cNvSpPr>
          <p:nvPr/>
        </p:nvSpPr>
        <p:spPr bwMode="auto">
          <a:xfrm>
            <a:off x="7980164" y="4298529"/>
            <a:ext cx="251148" cy="58824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82" name="Line 38"/>
          <p:cNvSpPr>
            <a:spLocks noChangeShapeType="1"/>
          </p:cNvSpPr>
          <p:nvPr/>
        </p:nvSpPr>
        <p:spPr bwMode="auto">
          <a:xfrm flipV="1">
            <a:off x="8702353" y="4236021"/>
            <a:ext cx="207615" cy="706561"/>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83" name="Rectangle 39"/>
          <p:cNvSpPr>
            <a:spLocks/>
          </p:cNvSpPr>
          <p:nvPr/>
        </p:nvSpPr>
        <p:spPr bwMode="auto">
          <a:xfrm>
            <a:off x="2443202" y="2605573"/>
            <a:ext cx="3343051" cy="2420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617" dirty="0"/>
              <a:t>n#4</a:t>
            </a:r>
          </a:p>
          <a:p>
            <a:r>
              <a:rPr lang="it-IT" altLang="it-IT" sz="1547" u="sng" dirty="0"/>
              <a:t>GOAL:  </a:t>
            </a:r>
            <a:r>
              <a:rPr lang="it-IT" altLang="it-IT" sz="1547" dirty="0"/>
              <a:t>stop </a:t>
            </a:r>
            <a:r>
              <a:rPr lang="it-IT" altLang="it-IT" sz="1547" dirty="0" err="1"/>
              <a:t>still</a:t>
            </a:r>
            <a:r>
              <a:rPr lang="it-IT" altLang="it-IT" sz="1547" dirty="0"/>
              <a:t>  and pass the </a:t>
            </a:r>
            <a:r>
              <a:rPr lang="it-IT" altLang="it-IT" sz="1547" dirty="0" err="1"/>
              <a:t>ball</a:t>
            </a:r>
            <a:endParaRPr lang="it-IT" altLang="it-IT" sz="1547" dirty="0"/>
          </a:p>
          <a:p>
            <a:endParaRPr lang="it-IT" altLang="it-IT" sz="1547" dirty="0"/>
          </a:p>
          <a:p>
            <a:r>
              <a:rPr lang="it-IT" altLang="it-IT" sz="1547" u="sng" dirty="0"/>
              <a:t>DEVELOPMENT: </a:t>
            </a:r>
            <a:r>
              <a:rPr lang="it-IT" altLang="it-IT" sz="1547" dirty="0"/>
              <a:t> </a:t>
            </a:r>
            <a:r>
              <a:rPr lang="it-IT" altLang="it-IT" sz="1547" dirty="0" err="1"/>
              <a:t>one</a:t>
            </a:r>
            <a:r>
              <a:rPr lang="it-IT" altLang="it-IT" sz="1547" dirty="0"/>
              <a:t> player pass and stop the </a:t>
            </a:r>
            <a:r>
              <a:rPr lang="it-IT" altLang="it-IT" sz="1547" dirty="0" err="1"/>
              <a:t>ball</a:t>
            </a:r>
            <a:r>
              <a:rPr lang="it-IT" altLang="it-IT" sz="1547" dirty="0"/>
              <a:t>  .</a:t>
            </a:r>
          </a:p>
          <a:p>
            <a:endParaRPr lang="it-IT" altLang="it-IT" sz="1547" dirty="0"/>
          </a:p>
          <a:p>
            <a:r>
              <a:rPr lang="it-IT" altLang="it-IT" sz="1477" dirty="0"/>
              <a:t>The </a:t>
            </a:r>
            <a:r>
              <a:rPr lang="it-IT" altLang="it-IT" sz="1477" dirty="0" err="1"/>
              <a:t>other</a:t>
            </a:r>
            <a:r>
              <a:rPr lang="it-IT" altLang="it-IT" sz="1477" dirty="0"/>
              <a:t> player </a:t>
            </a:r>
            <a:r>
              <a:rPr lang="it-IT" altLang="it-IT" sz="1477" dirty="0" err="1"/>
              <a:t>move</a:t>
            </a:r>
            <a:r>
              <a:rPr lang="it-IT" altLang="it-IT" sz="1477" dirty="0"/>
              <a:t> to </a:t>
            </a:r>
            <a:r>
              <a:rPr lang="it-IT" altLang="it-IT" sz="1477" dirty="0" err="1"/>
              <a:t>one</a:t>
            </a:r>
            <a:r>
              <a:rPr lang="it-IT" altLang="it-IT" sz="1477" dirty="0"/>
              <a:t> </a:t>
            </a:r>
            <a:r>
              <a:rPr lang="it-IT" altLang="it-IT" sz="1477" dirty="0" err="1"/>
              <a:t>cone</a:t>
            </a:r>
            <a:r>
              <a:rPr lang="it-IT" altLang="it-IT" sz="1477" dirty="0"/>
              <a:t> to </a:t>
            </a:r>
          </a:p>
          <a:p>
            <a:r>
              <a:rPr lang="it-IT" altLang="it-IT" sz="1477" dirty="0" err="1"/>
              <a:t>other</a:t>
            </a:r>
            <a:r>
              <a:rPr lang="it-IT" altLang="it-IT" sz="1477" dirty="0"/>
              <a:t> with a C </a:t>
            </a:r>
            <a:r>
              <a:rPr lang="it-IT" altLang="it-IT" sz="1477" dirty="0" err="1"/>
              <a:t>movement</a:t>
            </a:r>
            <a:r>
              <a:rPr lang="it-IT" altLang="it-IT" sz="1477" dirty="0"/>
              <a:t>. He </a:t>
            </a:r>
            <a:r>
              <a:rPr lang="it-IT" altLang="it-IT" sz="1477" dirty="0" err="1"/>
              <a:t>have</a:t>
            </a:r>
            <a:r>
              <a:rPr lang="it-IT" altLang="it-IT" sz="1477" dirty="0"/>
              <a:t> to stop the </a:t>
            </a:r>
            <a:r>
              <a:rPr lang="it-IT" altLang="it-IT" sz="1477" dirty="0" err="1"/>
              <a:t>ball</a:t>
            </a:r>
            <a:r>
              <a:rPr lang="it-IT" altLang="it-IT" sz="1477" dirty="0"/>
              <a:t> in the front (in back-head or </a:t>
            </a:r>
            <a:r>
              <a:rPr lang="it-IT" altLang="it-IT" sz="1477" dirty="0" err="1"/>
              <a:t>forehead</a:t>
            </a:r>
            <a:r>
              <a:rPr lang="it-IT" altLang="it-IT" sz="1477" dirty="0"/>
              <a:t> stop) and pass to </a:t>
            </a:r>
            <a:r>
              <a:rPr lang="it-IT" altLang="it-IT" sz="1477" dirty="0" err="1"/>
              <a:t>him</a:t>
            </a:r>
            <a:r>
              <a:rPr lang="it-IT" altLang="it-IT" sz="1477" dirty="0"/>
              <a:t> playmate</a:t>
            </a:r>
          </a:p>
        </p:txBody>
      </p:sp>
      <p:sp>
        <p:nvSpPr>
          <p:cNvPr id="6184" name="Rectangle 40"/>
          <p:cNvSpPr>
            <a:spLocks noChangeArrowheads="1"/>
          </p:cNvSpPr>
          <p:nvPr>
            <p:ph type="title"/>
          </p:nvPr>
        </p:nvSpPr>
        <p:spPr>
          <a:xfrm>
            <a:off x="3236268" y="285750"/>
            <a:ext cx="5718349" cy="513457"/>
          </a:xfrm>
        </p:spPr>
        <p:txBody>
          <a:bodyPr anchor="b"/>
          <a:lstStyle/>
          <a:p>
            <a:pPr defTabSz="164078"/>
            <a:r>
              <a:rPr lang="it-IT" altLang="it-IT" sz="2250" b="1">
                <a:solidFill>
                  <a:srgbClr val="FF2600"/>
                </a:solidFill>
                <a:latin typeface="Marker Felt" charset="0"/>
                <a:ea typeface="Marker Felt" charset="0"/>
                <a:cs typeface="Marker Felt" charset="0"/>
                <a:sym typeface="Marker Felt" charset="0"/>
              </a:rPr>
              <a:t>EXERCISE  :  technique </a:t>
            </a:r>
          </a:p>
        </p:txBody>
      </p:sp>
      <p:pic>
        <p:nvPicPr>
          <p:cNvPr id="6185" name="Picture 41"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7535" y="2488034"/>
            <a:ext cx="92646" cy="10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86" name="Picture 42"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5470" y="2915543"/>
            <a:ext cx="92645" cy="100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87" name="Picture 43"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79643" y="2421062"/>
            <a:ext cx="92646" cy="100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88" name="Picture 44"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5470" y="1821656"/>
            <a:ext cx="92645"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89" name="Picture 45"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9660" y="4193605"/>
            <a:ext cx="92645" cy="10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90" name="Picture 46"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78057" y="4193605"/>
            <a:ext cx="92646" cy="10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91" name="Rectangle 47"/>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74344632"/>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549" y="226592"/>
            <a:ext cx="7921749" cy="5601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0" name="Oval 2"/>
          <p:cNvSpPr>
            <a:spLocks/>
          </p:cNvSpPr>
          <p:nvPr/>
        </p:nvSpPr>
        <p:spPr bwMode="auto">
          <a:xfrm>
            <a:off x="9615414" y="2179961"/>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71" name="Oval 3"/>
          <p:cNvSpPr>
            <a:spLocks/>
          </p:cNvSpPr>
          <p:nvPr/>
        </p:nvSpPr>
        <p:spPr bwMode="auto">
          <a:xfrm>
            <a:off x="9454679" y="2358554"/>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72" name="Oval 4"/>
          <p:cNvSpPr>
            <a:spLocks/>
          </p:cNvSpPr>
          <p:nvPr/>
        </p:nvSpPr>
        <p:spPr bwMode="auto">
          <a:xfrm>
            <a:off x="7052593" y="3733726"/>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73" name="Oval 5"/>
          <p:cNvSpPr>
            <a:spLocks/>
          </p:cNvSpPr>
          <p:nvPr/>
        </p:nvSpPr>
        <p:spPr bwMode="auto">
          <a:xfrm>
            <a:off x="7168679" y="3581922"/>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74" name="Oval 6"/>
          <p:cNvSpPr>
            <a:spLocks/>
          </p:cNvSpPr>
          <p:nvPr/>
        </p:nvSpPr>
        <p:spPr bwMode="auto">
          <a:xfrm>
            <a:off x="6990086" y="3581922"/>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75" name="Oval 7"/>
          <p:cNvSpPr>
            <a:spLocks/>
          </p:cNvSpPr>
          <p:nvPr/>
        </p:nvSpPr>
        <p:spPr bwMode="auto">
          <a:xfrm>
            <a:off x="7052593" y="2019226"/>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76" name="AutoShape 8"/>
          <p:cNvSpPr>
            <a:spLocks/>
          </p:cNvSpPr>
          <p:nvPr/>
        </p:nvSpPr>
        <p:spPr bwMode="auto">
          <a:xfrm>
            <a:off x="8635380" y="32861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77" name="AutoShape 9"/>
          <p:cNvSpPr>
            <a:spLocks/>
          </p:cNvSpPr>
          <p:nvPr/>
        </p:nvSpPr>
        <p:spPr bwMode="auto">
          <a:xfrm>
            <a:off x="9340826" y="3437929"/>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78" name="AutoShape 10"/>
          <p:cNvSpPr>
            <a:spLocks/>
          </p:cNvSpPr>
          <p:nvPr/>
        </p:nvSpPr>
        <p:spPr bwMode="auto">
          <a:xfrm>
            <a:off x="7179841" y="210740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79" name="AutoShape 11"/>
          <p:cNvSpPr>
            <a:spLocks/>
          </p:cNvSpPr>
          <p:nvPr/>
        </p:nvSpPr>
        <p:spPr bwMode="auto">
          <a:xfrm>
            <a:off x="6988969" y="3429001"/>
            <a:ext cx="88181" cy="87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0" y="21600"/>
                </a:lnTo>
                <a:lnTo>
                  <a:pt x="21600" y="21600"/>
                </a:lnTo>
                <a:close/>
              </a:path>
            </a:pathLst>
          </a:cu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80" name="AutoShape 12"/>
          <p:cNvSpPr>
            <a:spLocks/>
          </p:cNvSpPr>
          <p:nvPr/>
        </p:nvSpPr>
        <p:spPr bwMode="auto">
          <a:xfrm>
            <a:off x="7804919" y="3437929"/>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81" name="AutoShape 13"/>
          <p:cNvSpPr>
            <a:spLocks/>
          </p:cNvSpPr>
          <p:nvPr/>
        </p:nvSpPr>
        <p:spPr bwMode="auto">
          <a:xfrm>
            <a:off x="7804919" y="300037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82" name="AutoShape 14"/>
          <p:cNvSpPr>
            <a:spLocks/>
          </p:cNvSpPr>
          <p:nvPr/>
        </p:nvSpPr>
        <p:spPr bwMode="auto">
          <a:xfrm>
            <a:off x="8840763" y="3437929"/>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83" name="AutoShape 15"/>
          <p:cNvSpPr>
            <a:spLocks/>
          </p:cNvSpPr>
          <p:nvPr/>
        </p:nvSpPr>
        <p:spPr bwMode="auto">
          <a:xfrm>
            <a:off x="9072935" y="32861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84" name="AutoShape 16"/>
          <p:cNvSpPr>
            <a:spLocks/>
          </p:cNvSpPr>
          <p:nvPr/>
        </p:nvSpPr>
        <p:spPr bwMode="auto">
          <a:xfrm>
            <a:off x="8555013" y="2491383"/>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85" name="AutoShape 17"/>
          <p:cNvSpPr>
            <a:spLocks/>
          </p:cNvSpPr>
          <p:nvPr/>
        </p:nvSpPr>
        <p:spPr bwMode="auto">
          <a:xfrm>
            <a:off x="8555013" y="2187773"/>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86" name="AutoShape 18"/>
          <p:cNvSpPr>
            <a:spLocks/>
          </p:cNvSpPr>
          <p:nvPr/>
        </p:nvSpPr>
        <p:spPr bwMode="auto">
          <a:xfrm>
            <a:off x="7804919" y="227707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87" name="AutoShape 19"/>
          <p:cNvSpPr>
            <a:spLocks/>
          </p:cNvSpPr>
          <p:nvPr/>
        </p:nvSpPr>
        <p:spPr bwMode="auto">
          <a:xfrm>
            <a:off x="7653115" y="210740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88" name="AutoShape 20"/>
          <p:cNvSpPr>
            <a:spLocks/>
          </p:cNvSpPr>
          <p:nvPr/>
        </p:nvSpPr>
        <p:spPr bwMode="auto">
          <a:xfrm>
            <a:off x="7376294" y="2187773"/>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89" name="Oval 21"/>
          <p:cNvSpPr>
            <a:spLocks/>
          </p:cNvSpPr>
          <p:nvPr/>
        </p:nvSpPr>
        <p:spPr bwMode="auto">
          <a:xfrm>
            <a:off x="9454679" y="3581922"/>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90" name="Oval 22"/>
          <p:cNvSpPr>
            <a:spLocks/>
          </p:cNvSpPr>
          <p:nvPr/>
        </p:nvSpPr>
        <p:spPr bwMode="auto">
          <a:xfrm>
            <a:off x="6990086" y="1849562"/>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91" name="Oval 23"/>
          <p:cNvSpPr>
            <a:spLocks/>
          </p:cNvSpPr>
          <p:nvPr/>
        </p:nvSpPr>
        <p:spPr bwMode="auto">
          <a:xfrm>
            <a:off x="9609832" y="3403328"/>
            <a:ext cx="97111" cy="139526"/>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92" name="Line 24"/>
          <p:cNvSpPr>
            <a:spLocks noChangeShapeType="1"/>
          </p:cNvSpPr>
          <p:nvPr/>
        </p:nvSpPr>
        <p:spPr bwMode="auto">
          <a:xfrm flipV="1">
            <a:off x="7032501" y="2185542"/>
            <a:ext cx="0" cy="116420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7193" name="AutoShape 25"/>
          <p:cNvSpPr>
            <a:spLocks/>
          </p:cNvSpPr>
          <p:nvPr/>
        </p:nvSpPr>
        <p:spPr bwMode="auto">
          <a:xfrm>
            <a:off x="7100590" y="2070572"/>
            <a:ext cx="948779" cy="298028"/>
          </a:xfrm>
          <a:custGeom>
            <a:avLst/>
            <a:gdLst>
              <a:gd name="T0" fmla="+- 0 10665 992"/>
              <a:gd name="T1" fmla="*/ T0 w 19346"/>
              <a:gd name="T2" fmla="+- 0 10334 1457"/>
              <a:gd name="T3" fmla="*/ 10334 h 17754"/>
              <a:gd name="T4" fmla="+- 0 10665 992"/>
              <a:gd name="T5" fmla="*/ T4 w 19346"/>
              <a:gd name="T6" fmla="+- 0 10334 1457"/>
              <a:gd name="T7" fmla="*/ 10334 h 17754"/>
              <a:gd name="T8" fmla="+- 0 10665 992"/>
              <a:gd name="T9" fmla="*/ T8 w 19346"/>
              <a:gd name="T10" fmla="+- 0 10334 1457"/>
              <a:gd name="T11" fmla="*/ 10334 h 17754"/>
              <a:gd name="T12" fmla="+- 0 10665 992"/>
              <a:gd name="T13" fmla="*/ T12 w 19346"/>
              <a:gd name="T14" fmla="+- 0 10334 1457"/>
              <a:gd name="T15" fmla="*/ 10334 h 17754"/>
            </a:gdLst>
            <a:ahLst/>
            <a:cxnLst>
              <a:cxn ang="0">
                <a:pos x="T1" y="T3"/>
              </a:cxn>
              <a:cxn ang="0">
                <a:pos x="T5" y="T7"/>
              </a:cxn>
              <a:cxn ang="0">
                <a:pos x="T9" y="T11"/>
              </a:cxn>
              <a:cxn ang="0">
                <a:pos x="T13" y="T15"/>
              </a:cxn>
            </a:cxnLst>
            <a:rect l="0" t="0" r="r" b="b"/>
            <a:pathLst>
              <a:path w="19346" h="17754">
                <a:moveTo>
                  <a:pt x="1400" y="2238"/>
                </a:moveTo>
                <a:cubicBezTo>
                  <a:pt x="-992" y="4325"/>
                  <a:pt x="-86" y="14788"/>
                  <a:pt x="2359" y="13326"/>
                </a:cubicBezTo>
                <a:cubicBezTo>
                  <a:pt x="4329" y="12148"/>
                  <a:pt x="3708" y="3578"/>
                  <a:pt x="5221" y="850"/>
                </a:cubicBezTo>
                <a:cubicBezTo>
                  <a:pt x="6500" y="-1457"/>
                  <a:pt x="8169" y="1171"/>
                  <a:pt x="8488" y="5840"/>
                </a:cubicBezTo>
                <a:cubicBezTo>
                  <a:pt x="8726" y="9338"/>
                  <a:pt x="8205" y="13673"/>
                  <a:pt x="9245" y="15794"/>
                </a:cubicBezTo>
                <a:cubicBezTo>
                  <a:pt x="11377" y="20143"/>
                  <a:pt x="12255" y="9263"/>
                  <a:pt x="14042" y="5381"/>
                </a:cubicBezTo>
                <a:cubicBezTo>
                  <a:pt x="16884" y="-793"/>
                  <a:pt x="20608" y="8642"/>
                  <a:pt x="18926" y="17754"/>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7194" name="Line 26"/>
          <p:cNvSpPr>
            <a:spLocks noChangeShapeType="1"/>
          </p:cNvSpPr>
          <p:nvPr/>
        </p:nvSpPr>
        <p:spPr bwMode="auto">
          <a:xfrm>
            <a:off x="8030394" y="2321719"/>
            <a:ext cx="1350615" cy="11720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7195" name="Line 27"/>
          <p:cNvSpPr>
            <a:spLocks noChangeShapeType="1"/>
          </p:cNvSpPr>
          <p:nvPr/>
        </p:nvSpPr>
        <p:spPr bwMode="auto">
          <a:xfrm>
            <a:off x="9493746" y="2446735"/>
            <a:ext cx="0" cy="1033611"/>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7196" name="AutoShape 28"/>
          <p:cNvSpPr>
            <a:spLocks/>
          </p:cNvSpPr>
          <p:nvPr/>
        </p:nvSpPr>
        <p:spPr bwMode="auto">
          <a:xfrm>
            <a:off x="8551664" y="3158877"/>
            <a:ext cx="976685" cy="472158"/>
          </a:xfrm>
          <a:custGeom>
            <a:avLst/>
            <a:gdLst>
              <a:gd name="T0" fmla="*/ 10468 w 20937"/>
              <a:gd name="T1" fmla="+- 0 10288 540"/>
              <a:gd name="T2" fmla="*/ 10288 h 19497"/>
              <a:gd name="T3" fmla="*/ 10468 w 20937"/>
              <a:gd name="T4" fmla="+- 0 10288 540"/>
              <a:gd name="T5" fmla="*/ 10288 h 19497"/>
              <a:gd name="T6" fmla="*/ 10468 w 20937"/>
              <a:gd name="T7" fmla="+- 0 10288 540"/>
              <a:gd name="T8" fmla="*/ 10288 h 19497"/>
              <a:gd name="T9" fmla="*/ 10468 w 20937"/>
              <a:gd name="T10" fmla="+- 0 10288 540"/>
              <a:gd name="T11" fmla="*/ 10288 h 19497"/>
            </a:gdLst>
            <a:ahLst/>
            <a:cxnLst>
              <a:cxn ang="0">
                <a:pos x="T0" y="T2"/>
              </a:cxn>
              <a:cxn ang="0">
                <a:pos x="T3" y="T5"/>
              </a:cxn>
              <a:cxn ang="0">
                <a:pos x="T6" y="T8"/>
              </a:cxn>
              <a:cxn ang="0">
                <a:pos x="T9" y="T11"/>
              </a:cxn>
            </a:cxnLst>
            <a:rect l="0" t="0" r="r" b="b"/>
            <a:pathLst>
              <a:path w="20937" h="19497">
                <a:moveTo>
                  <a:pt x="20770" y="12579"/>
                </a:moveTo>
                <a:cubicBezTo>
                  <a:pt x="21600" y="16990"/>
                  <a:pt x="19185" y="21060"/>
                  <a:pt x="17024" y="18901"/>
                </a:cubicBezTo>
                <a:cubicBezTo>
                  <a:pt x="14871" y="16750"/>
                  <a:pt x="15721" y="11040"/>
                  <a:pt x="14952" y="6890"/>
                </a:cubicBezTo>
                <a:cubicBezTo>
                  <a:pt x="14493" y="4415"/>
                  <a:pt x="13493" y="2543"/>
                  <a:pt x="12337" y="1192"/>
                </a:cubicBezTo>
                <a:cubicBezTo>
                  <a:pt x="11430" y="131"/>
                  <a:pt x="10338" y="-540"/>
                  <a:pt x="9496" y="574"/>
                </a:cubicBezTo>
                <a:cubicBezTo>
                  <a:pt x="8674" y="1661"/>
                  <a:pt x="8590" y="3773"/>
                  <a:pt x="8607" y="5727"/>
                </a:cubicBezTo>
                <a:cubicBezTo>
                  <a:pt x="8632" y="8459"/>
                  <a:pt x="8714" y="11244"/>
                  <a:pt x="8198" y="13795"/>
                </a:cubicBezTo>
                <a:cubicBezTo>
                  <a:pt x="7880" y="15368"/>
                  <a:pt x="7299" y="16813"/>
                  <a:pt x="6455" y="16803"/>
                </a:cubicBezTo>
                <a:cubicBezTo>
                  <a:pt x="5289" y="16789"/>
                  <a:pt x="4681" y="14332"/>
                  <a:pt x="4647" y="11843"/>
                </a:cubicBezTo>
                <a:cubicBezTo>
                  <a:pt x="4607" y="8899"/>
                  <a:pt x="5002" y="5755"/>
                  <a:pt x="4099" y="3410"/>
                </a:cubicBezTo>
                <a:cubicBezTo>
                  <a:pt x="3110" y="841"/>
                  <a:pt x="1164" y="582"/>
                  <a:pt x="0" y="2864"/>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7197" name="Line 29"/>
          <p:cNvSpPr>
            <a:spLocks noChangeShapeType="1"/>
          </p:cNvSpPr>
          <p:nvPr/>
        </p:nvSpPr>
        <p:spPr bwMode="auto">
          <a:xfrm flipH="1">
            <a:off x="7111752" y="3214688"/>
            <a:ext cx="1482328" cy="27682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7198" name="Rectangle 30"/>
          <p:cNvSpPr>
            <a:spLocks noChangeArrowheads="1"/>
          </p:cNvSpPr>
          <p:nvPr>
            <p:ph type="body" sz="quarter" idx="1"/>
          </p:nvPr>
        </p:nvSpPr>
        <p:spPr>
          <a:xfrm>
            <a:off x="2021830" y="1101701"/>
            <a:ext cx="3846463" cy="1850678"/>
          </a:xfrm>
        </p:spPr>
        <p:txBody>
          <a:bodyPr anchor="t"/>
          <a:lstStyle/>
          <a:p>
            <a:pPr marL="0" indent="0" algn="ctr">
              <a:spcBef>
                <a:spcPct val="0"/>
              </a:spcBef>
              <a:buNone/>
            </a:pPr>
            <a:r>
              <a:rPr lang="it-IT" altLang="it-IT" sz="2672">
                <a:latin typeface="Marker Felt" charset="0"/>
                <a:ea typeface="Marker Felt" charset="0"/>
                <a:cs typeface="Marker Felt" charset="0"/>
                <a:sym typeface="Marker Felt" charset="0"/>
              </a:rPr>
              <a:t>n  #5</a:t>
            </a:r>
          </a:p>
          <a:p>
            <a:pPr marL="0" indent="0" algn="ctr">
              <a:spcBef>
                <a:spcPct val="0"/>
              </a:spcBef>
              <a:buNone/>
            </a:pPr>
            <a:r>
              <a:rPr lang="it-IT" altLang="it-IT" sz="1969" u="sng">
                <a:latin typeface="Marker Felt" charset="0"/>
                <a:ea typeface="Marker Felt" charset="0"/>
                <a:cs typeface="Marker Felt" charset="0"/>
                <a:sym typeface="Marker Felt" charset="0"/>
              </a:rPr>
              <a:t>goal :</a:t>
            </a:r>
            <a:r>
              <a:rPr lang="it-IT" altLang="it-IT" sz="4078" u="sng">
                <a:latin typeface="Marker Felt" charset="0"/>
                <a:ea typeface="Marker Felt" charset="0"/>
                <a:cs typeface="Marker Felt" charset="0"/>
                <a:sym typeface="Marker Felt" charset="0"/>
              </a:rPr>
              <a:t>  </a:t>
            </a:r>
            <a:r>
              <a:rPr lang="it-IT" altLang="it-IT" sz="1125">
                <a:latin typeface="Marker Felt" charset="0"/>
                <a:ea typeface="Marker Felt" charset="0"/>
                <a:cs typeface="Marker Felt" charset="0"/>
                <a:sym typeface="Marker Felt" charset="0"/>
              </a:rPr>
              <a:t>pass and dribbling the cones .</a:t>
            </a:r>
          </a:p>
          <a:p>
            <a:pPr marL="0" indent="0" algn="ctr">
              <a:spcBef>
                <a:spcPct val="0"/>
              </a:spcBef>
              <a:buNone/>
            </a:pPr>
            <a:r>
              <a:rPr lang="it-IT" altLang="it-IT" sz="1969" u="sng">
                <a:latin typeface="Marker Felt" charset="0"/>
                <a:ea typeface="Marker Felt" charset="0"/>
                <a:cs typeface="Marker Felt" charset="0"/>
                <a:sym typeface="Marker Felt" charset="0"/>
              </a:rPr>
              <a:t>Development</a:t>
            </a:r>
            <a:r>
              <a:rPr lang="it-IT" altLang="it-IT" sz="2180" u="sng">
                <a:latin typeface="Marker Felt" charset="0"/>
                <a:ea typeface="Marker Felt" charset="0"/>
                <a:cs typeface="Marker Felt" charset="0"/>
                <a:sym typeface="Marker Felt" charset="0"/>
              </a:rPr>
              <a:t> </a:t>
            </a:r>
            <a:r>
              <a:rPr lang="it-IT" altLang="it-IT" sz="1125" u="sng">
                <a:latin typeface="Marker Felt" charset="0"/>
                <a:ea typeface="Marker Felt" charset="0"/>
                <a:cs typeface="Marker Felt" charset="0"/>
                <a:sym typeface="Marker Felt" charset="0"/>
              </a:rPr>
              <a:t>:</a:t>
            </a:r>
            <a:r>
              <a:rPr lang="it-IT" altLang="it-IT" sz="1125">
                <a:latin typeface="Marker Felt" charset="0"/>
                <a:ea typeface="Marker Felt" charset="0"/>
                <a:cs typeface="Marker Felt" charset="0"/>
                <a:sym typeface="Marker Felt" charset="0"/>
              </a:rPr>
              <a:t>the players pass the ball in</a:t>
            </a:r>
            <a:endParaRPr lang="it-IT" altLang="it-IT" sz="4078" u="sng">
              <a:latin typeface="Marker Felt" charset="0"/>
              <a:ea typeface="Marker Felt" charset="0"/>
              <a:cs typeface="Marker Felt" charset="0"/>
              <a:sym typeface="Marker Felt" charset="0"/>
            </a:endParaRPr>
          </a:p>
        </p:txBody>
      </p:sp>
      <p:sp>
        <p:nvSpPr>
          <p:cNvPr id="7199" name="Rectangle 31"/>
          <p:cNvSpPr>
            <a:spLocks noChangeArrowheads="1"/>
          </p:cNvSpPr>
          <p:nvPr>
            <p:ph type="title"/>
          </p:nvPr>
        </p:nvSpPr>
        <p:spPr>
          <a:xfrm>
            <a:off x="3171527" y="250031"/>
            <a:ext cx="6044283" cy="598289"/>
          </a:xfrm>
        </p:spPr>
        <p:txBody>
          <a:bodyPr anchor="b"/>
          <a:lstStyle/>
          <a:p>
            <a:pPr defTabSz="164078"/>
            <a:r>
              <a:rPr lang="it-IT" altLang="it-IT" sz="2250" b="1">
                <a:solidFill>
                  <a:srgbClr val="FF2600"/>
                </a:solidFill>
                <a:latin typeface="Marker Felt" charset="0"/>
                <a:ea typeface="Marker Felt" charset="0"/>
                <a:cs typeface="Marker Felt" charset="0"/>
                <a:sym typeface="Marker Felt" charset="0"/>
              </a:rPr>
              <a:t>EXERCISE  :  technique </a:t>
            </a:r>
          </a:p>
        </p:txBody>
      </p:sp>
      <p:pic>
        <p:nvPicPr>
          <p:cNvPr id="7200" name="Picture 32"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5330" y="1976810"/>
            <a:ext cx="92646" cy="100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01" name="Picture 33"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07141" y="3311799"/>
            <a:ext cx="92646" cy="100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202" name="Rectangle 34"/>
          <p:cNvSpPr>
            <a:spLocks/>
          </p:cNvSpPr>
          <p:nvPr/>
        </p:nvSpPr>
        <p:spPr bwMode="auto">
          <a:xfrm>
            <a:off x="2449339" y="2193141"/>
            <a:ext cx="4469237" cy="1284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4078"/>
              <a:t> </a:t>
            </a:r>
            <a:r>
              <a:rPr lang="it-IT" altLang="it-IT" sz="1266"/>
              <a:t>swepit, receiving the ball and make indian fake ,</a:t>
            </a:r>
          </a:p>
          <a:p>
            <a:r>
              <a:rPr lang="it-IT" altLang="it-IT" sz="1266"/>
              <a:t> or a 3d dribbling to the cones , then pass the ball trough the goals.</a:t>
            </a:r>
          </a:p>
          <a:p>
            <a:endParaRPr lang="it-IT" altLang="it-IT" sz="1266"/>
          </a:p>
          <a:p>
            <a:r>
              <a:rPr lang="it-IT" altLang="it-IT" sz="1266" u="sng"/>
              <a:t>Varying :  </a:t>
            </a:r>
            <a:r>
              <a:rPr lang="it-IT" altLang="it-IT" sz="1266"/>
              <a:t>make different fakes and different kind of passage </a:t>
            </a:r>
          </a:p>
        </p:txBody>
      </p:sp>
      <p:sp>
        <p:nvSpPr>
          <p:cNvPr id="7203" name="Rectangle 35"/>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042535516"/>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0760" y="317004"/>
            <a:ext cx="8325818" cy="588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4" name="Rectangle 2"/>
          <p:cNvSpPr>
            <a:spLocks noChangeArrowheads="1"/>
          </p:cNvSpPr>
          <p:nvPr>
            <p:ph type="ctrTitle"/>
          </p:nvPr>
        </p:nvSpPr>
        <p:spPr>
          <a:xfrm>
            <a:off x="3171527" y="250031"/>
            <a:ext cx="6044283" cy="598289"/>
          </a:xfrm>
        </p:spPr>
        <p:txBody>
          <a:bodyPr/>
          <a:lstStyle/>
          <a:p>
            <a:pPr defTabSz="164078"/>
            <a:r>
              <a:rPr lang="it-IT" altLang="it-IT" sz="2250" b="1">
                <a:solidFill>
                  <a:srgbClr val="FF2600"/>
                </a:solidFill>
                <a:latin typeface="Marker Felt" charset="0"/>
                <a:ea typeface="Marker Felt" charset="0"/>
                <a:cs typeface="Marker Felt" charset="0"/>
                <a:sym typeface="Marker Felt" charset="0"/>
              </a:rPr>
              <a:t>EXERCISE  :  technique </a:t>
            </a:r>
          </a:p>
        </p:txBody>
      </p:sp>
      <p:sp>
        <p:nvSpPr>
          <p:cNvPr id="8195" name="AutoShape 3"/>
          <p:cNvSpPr>
            <a:spLocks/>
          </p:cNvSpPr>
          <p:nvPr/>
        </p:nvSpPr>
        <p:spPr bwMode="auto">
          <a:xfrm>
            <a:off x="8876482" y="166427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8196" name="AutoShape 4"/>
          <p:cNvSpPr>
            <a:spLocks/>
          </p:cNvSpPr>
          <p:nvPr/>
        </p:nvSpPr>
        <p:spPr bwMode="auto">
          <a:xfrm>
            <a:off x="9046146" y="183951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8197" name="AutoShape 5"/>
          <p:cNvSpPr>
            <a:spLocks/>
          </p:cNvSpPr>
          <p:nvPr/>
        </p:nvSpPr>
        <p:spPr bwMode="auto">
          <a:xfrm>
            <a:off x="9046146" y="252710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8198" name="AutoShape 6"/>
          <p:cNvSpPr>
            <a:spLocks/>
          </p:cNvSpPr>
          <p:nvPr/>
        </p:nvSpPr>
        <p:spPr bwMode="auto">
          <a:xfrm>
            <a:off x="7813849" y="252710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8199" name="AutoShape 7"/>
          <p:cNvSpPr>
            <a:spLocks/>
          </p:cNvSpPr>
          <p:nvPr/>
        </p:nvSpPr>
        <p:spPr bwMode="auto">
          <a:xfrm>
            <a:off x="9162232" y="2027039"/>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8200" name="Oval 8"/>
          <p:cNvSpPr>
            <a:spLocks/>
          </p:cNvSpPr>
          <p:nvPr/>
        </p:nvSpPr>
        <p:spPr bwMode="auto">
          <a:xfrm>
            <a:off x="7740179" y="2611934"/>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8201" name="Oval 9"/>
          <p:cNvSpPr>
            <a:spLocks/>
          </p:cNvSpPr>
          <p:nvPr/>
        </p:nvSpPr>
        <p:spPr bwMode="auto">
          <a:xfrm>
            <a:off x="9151070" y="2628678"/>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8202" name="Oval 10"/>
          <p:cNvSpPr>
            <a:spLocks/>
          </p:cNvSpPr>
          <p:nvPr/>
        </p:nvSpPr>
        <p:spPr bwMode="auto">
          <a:xfrm>
            <a:off x="7740179" y="2742531"/>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8203" name="Oval 11"/>
          <p:cNvSpPr>
            <a:spLocks/>
          </p:cNvSpPr>
          <p:nvPr/>
        </p:nvSpPr>
        <p:spPr bwMode="auto">
          <a:xfrm>
            <a:off x="9222507" y="2849687"/>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8204" name="Line 12"/>
          <p:cNvSpPr>
            <a:spLocks noChangeShapeType="1"/>
          </p:cNvSpPr>
          <p:nvPr/>
        </p:nvSpPr>
        <p:spPr bwMode="auto">
          <a:xfrm>
            <a:off x="7864078" y="2786063"/>
            <a:ext cx="1242343"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8205" name="Line 13"/>
          <p:cNvSpPr>
            <a:spLocks noChangeShapeType="1"/>
          </p:cNvSpPr>
          <p:nvPr/>
        </p:nvSpPr>
        <p:spPr bwMode="auto">
          <a:xfrm flipH="1">
            <a:off x="7852916" y="2655466"/>
            <a:ext cx="1120676"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8206" name="AutoShape 14"/>
          <p:cNvSpPr>
            <a:spLocks/>
          </p:cNvSpPr>
          <p:nvPr/>
        </p:nvSpPr>
        <p:spPr bwMode="auto">
          <a:xfrm>
            <a:off x="7749109" y="2279303"/>
            <a:ext cx="242217" cy="350490"/>
          </a:xfrm>
          <a:custGeom>
            <a:avLst/>
            <a:gdLst>
              <a:gd name="T0" fmla="*/ 10449 w 20898"/>
              <a:gd name="T1" fmla="*/ 9569 h 19139"/>
              <a:gd name="T2" fmla="*/ 10449 w 20898"/>
              <a:gd name="T3" fmla="*/ 9569 h 19139"/>
              <a:gd name="T4" fmla="*/ 10449 w 20898"/>
              <a:gd name="T5" fmla="*/ 9569 h 19139"/>
              <a:gd name="T6" fmla="*/ 10449 w 20898"/>
              <a:gd name="T7" fmla="*/ 9569 h 19139"/>
            </a:gdLst>
            <a:ahLst/>
            <a:cxnLst>
              <a:cxn ang="0">
                <a:pos x="T0" y="T1"/>
              </a:cxn>
              <a:cxn ang="0">
                <a:pos x="T2" y="T3"/>
              </a:cxn>
              <a:cxn ang="0">
                <a:pos x="T4" y="T5"/>
              </a:cxn>
              <a:cxn ang="0">
                <a:pos x="T6" y="T7"/>
              </a:cxn>
            </a:cxnLst>
            <a:rect l="0" t="0" r="r" b="b"/>
            <a:pathLst>
              <a:path w="20898" h="19139">
                <a:moveTo>
                  <a:pt x="0" y="16644"/>
                </a:moveTo>
                <a:cubicBezTo>
                  <a:pt x="3367" y="21600"/>
                  <a:pt x="15158" y="18454"/>
                  <a:pt x="11914" y="13466"/>
                </a:cubicBezTo>
                <a:cubicBezTo>
                  <a:pt x="10047" y="10596"/>
                  <a:pt x="705" y="10698"/>
                  <a:pt x="1820" y="6941"/>
                </a:cubicBezTo>
                <a:cubicBezTo>
                  <a:pt x="3324" y="1870"/>
                  <a:pt x="13246" y="6079"/>
                  <a:pt x="17984" y="4471"/>
                </a:cubicBezTo>
                <a:cubicBezTo>
                  <a:pt x="20525" y="3608"/>
                  <a:pt x="21600" y="1663"/>
                  <a:pt x="20418"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8207" name="Line 15"/>
          <p:cNvSpPr>
            <a:spLocks noChangeShapeType="1"/>
          </p:cNvSpPr>
          <p:nvPr/>
        </p:nvSpPr>
        <p:spPr bwMode="auto">
          <a:xfrm flipV="1">
            <a:off x="7969003" y="1207741"/>
            <a:ext cx="534665" cy="111063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8208" name="Line 16"/>
          <p:cNvSpPr>
            <a:spLocks noChangeShapeType="1"/>
          </p:cNvSpPr>
          <p:nvPr/>
        </p:nvSpPr>
        <p:spPr bwMode="auto">
          <a:xfrm flipH="1">
            <a:off x="8581802" y="1224484"/>
            <a:ext cx="513457" cy="51457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8209" name="AutoShape 17"/>
          <p:cNvSpPr>
            <a:spLocks/>
          </p:cNvSpPr>
          <p:nvPr/>
        </p:nvSpPr>
        <p:spPr bwMode="auto">
          <a:xfrm>
            <a:off x="9119816" y="1226716"/>
            <a:ext cx="314771" cy="1407542"/>
          </a:xfrm>
          <a:custGeom>
            <a:avLst/>
            <a:gdLst>
              <a:gd name="T0" fmla="+- 0 10300 1266"/>
              <a:gd name="T1" fmla="*/ T0 w 18068"/>
              <a:gd name="T2" fmla="+- 0 10506 301"/>
              <a:gd name="T3" fmla="*/ 10506 h 20410"/>
              <a:gd name="T4" fmla="+- 0 10300 1266"/>
              <a:gd name="T5" fmla="*/ T4 w 18068"/>
              <a:gd name="T6" fmla="+- 0 10506 301"/>
              <a:gd name="T7" fmla="*/ 10506 h 20410"/>
              <a:gd name="T8" fmla="+- 0 10300 1266"/>
              <a:gd name="T9" fmla="*/ T8 w 18068"/>
              <a:gd name="T10" fmla="+- 0 10506 301"/>
              <a:gd name="T11" fmla="*/ 10506 h 20410"/>
              <a:gd name="T12" fmla="+- 0 10300 1266"/>
              <a:gd name="T13" fmla="*/ T12 w 18068"/>
              <a:gd name="T14" fmla="+- 0 10506 301"/>
              <a:gd name="T15" fmla="*/ 10506 h 20410"/>
            </a:gdLst>
            <a:ahLst/>
            <a:cxnLst>
              <a:cxn ang="0">
                <a:pos x="T1" y="T3"/>
              </a:cxn>
              <a:cxn ang="0">
                <a:pos x="T5" y="T7"/>
              </a:cxn>
              <a:cxn ang="0">
                <a:pos x="T9" y="T11"/>
              </a:cxn>
              <a:cxn ang="0">
                <a:pos x="T13" y="T15"/>
              </a:cxn>
            </a:cxnLst>
            <a:rect l="0" t="0" r="r" b="b"/>
            <a:pathLst>
              <a:path w="18068" h="20410">
                <a:moveTo>
                  <a:pt x="6148" y="20041"/>
                </a:moveTo>
                <a:cubicBezTo>
                  <a:pt x="11237" y="21299"/>
                  <a:pt x="18782" y="19023"/>
                  <a:pt x="12995" y="17975"/>
                </a:cubicBezTo>
                <a:cubicBezTo>
                  <a:pt x="12152" y="17822"/>
                  <a:pt x="11057" y="17777"/>
                  <a:pt x="10282" y="17601"/>
                </a:cubicBezTo>
                <a:cubicBezTo>
                  <a:pt x="6300" y="16698"/>
                  <a:pt x="13053" y="15677"/>
                  <a:pt x="13889" y="14585"/>
                </a:cubicBezTo>
                <a:cubicBezTo>
                  <a:pt x="14463" y="13834"/>
                  <a:pt x="12232" y="13108"/>
                  <a:pt x="12919" y="12363"/>
                </a:cubicBezTo>
                <a:cubicBezTo>
                  <a:pt x="13863" y="11340"/>
                  <a:pt x="20334" y="10533"/>
                  <a:pt x="17234" y="9546"/>
                </a:cubicBezTo>
                <a:cubicBezTo>
                  <a:pt x="15088" y="8863"/>
                  <a:pt x="9203" y="9520"/>
                  <a:pt x="8117" y="8515"/>
                </a:cubicBezTo>
                <a:cubicBezTo>
                  <a:pt x="7190" y="7657"/>
                  <a:pt x="15132" y="6965"/>
                  <a:pt x="11673" y="6038"/>
                </a:cubicBezTo>
                <a:cubicBezTo>
                  <a:pt x="9738" y="5520"/>
                  <a:pt x="6089" y="6278"/>
                  <a:pt x="4225" y="5743"/>
                </a:cubicBezTo>
                <a:cubicBezTo>
                  <a:pt x="1365" y="4923"/>
                  <a:pt x="13924" y="3546"/>
                  <a:pt x="7061" y="2750"/>
                </a:cubicBezTo>
                <a:cubicBezTo>
                  <a:pt x="5298" y="2546"/>
                  <a:pt x="3079" y="3146"/>
                  <a:pt x="1510" y="2777"/>
                </a:cubicBezTo>
                <a:cubicBezTo>
                  <a:pt x="-1266" y="2122"/>
                  <a:pt x="4178" y="1659"/>
                  <a:pt x="4923" y="1024"/>
                </a:cubicBezTo>
                <a:cubicBezTo>
                  <a:pt x="5789" y="286"/>
                  <a:pt x="2416" y="-301"/>
                  <a:pt x="0" y="168"/>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8210" name="Line 18"/>
          <p:cNvSpPr>
            <a:spLocks noChangeShapeType="1"/>
          </p:cNvSpPr>
          <p:nvPr/>
        </p:nvSpPr>
        <p:spPr bwMode="auto">
          <a:xfrm flipV="1">
            <a:off x="7994675" y="1714500"/>
            <a:ext cx="496714" cy="497830"/>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8211" name="Line 19"/>
          <p:cNvSpPr>
            <a:spLocks noChangeShapeType="1"/>
          </p:cNvSpPr>
          <p:nvPr/>
        </p:nvSpPr>
        <p:spPr bwMode="auto">
          <a:xfrm flipV="1">
            <a:off x="8579570" y="1203276"/>
            <a:ext cx="0" cy="36388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8212" name="Rectangle 20"/>
          <p:cNvSpPr>
            <a:spLocks/>
          </p:cNvSpPr>
          <p:nvPr/>
        </p:nvSpPr>
        <p:spPr bwMode="auto">
          <a:xfrm>
            <a:off x="7999140" y="1566524"/>
            <a:ext cx="258961"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266"/>
              <a:t>1</a:t>
            </a:r>
          </a:p>
        </p:txBody>
      </p:sp>
      <p:sp>
        <p:nvSpPr>
          <p:cNvPr id="8213" name="Rectangle 21"/>
          <p:cNvSpPr>
            <a:spLocks/>
          </p:cNvSpPr>
          <p:nvPr/>
        </p:nvSpPr>
        <p:spPr bwMode="auto">
          <a:xfrm>
            <a:off x="9289480" y="2284842"/>
            <a:ext cx="329282" cy="23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055"/>
              <a:t>2</a:t>
            </a:r>
          </a:p>
        </p:txBody>
      </p:sp>
      <p:sp>
        <p:nvSpPr>
          <p:cNvPr id="8214" name="Rectangle 22"/>
          <p:cNvSpPr>
            <a:spLocks noChangeArrowheads="1"/>
          </p:cNvSpPr>
          <p:nvPr>
            <p:ph type="subTitle" sz="quarter" idx="1"/>
          </p:nvPr>
        </p:nvSpPr>
        <p:spPr>
          <a:xfrm>
            <a:off x="1948161" y="1112863"/>
            <a:ext cx="4239369" cy="2398737"/>
          </a:xfrm>
        </p:spPr>
        <p:txBody>
          <a:bodyPr anchor="t"/>
          <a:lstStyle/>
          <a:p>
            <a:pPr>
              <a:spcBef>
                <a:spcPct val="0"/>
              </a:spcBef>
              <a:buSzTx/>
            </a:pPr>
            <a:r>
              <a:rPr lang="it-IT" altLang="it-IT" sz="2883">
                <a:latin typeface="Marker Felt" charset="0"/>
                <a:ea typeface="Marker Felt" charset="0"/>
                <a:cs typeface="Marker Felt" charset="0"/>
                <a:sym typeface="Marker Felt" charset="0"/>
              </a:rPr>
              <a:t>n#6 </a:t>
            </a:r>
          </a:p>
          <a:p>
            <a:pPr>
              <a:spcBef>
                <a:spcPct val="0"/>
              </a:spcBef>
              <a:buSzTx/>
            </a:pPr>
            <a:r>
              <a:rPr lang="it-IT" altLang="it-IT" sz="1969" u="sng">
                <a:latin typeface="Marker Felt" charset="0"/>
                <a:ea typeface="Marker Felt" charset="0"/>
                <a:cs typeface="Marker Felt" charset="0"/>
                <a:sym typeface="Marker Felt" charset="0"/>
              </a:rPr>
              <a:t>GOAL:</a:t>
            </a:r>
            <a:r>
              <a:rPr lang="it-IT" altLang="it-IT" sz="2883" u="sng">
                <a:latin typeface="Marker Felt" charset="0"/>
                <a:ea typeface="Marker Felt" charset="0"/>
                <a:cs typeface="Marker Felt" charset="0"/>
                <a:sym typeface="Marker Felt" charset="0"/>
              </a:rPr>
              <a:t> </a:t>
            </a:r>
            <a:r>
              <a:rPr lang="it-IT" altLang="it-IT" sz="1477">
                <a:latin typeface="Marker Felt" charset="0"/>
                <a:ea typeface="Marker Felt" charset="0"/>
                <a:cs typeface="Marker Felt" charset="0"/>
                <a:sym typeface="Marker Felt" charset="0"/>
              </a:rPr>
              <a:t>pass and shoot</a:t>
            </a:r>
          </a:p>
          <a:p>
            <a:pPr>
              <a:spcBef>
                <a:spcPct val="0"/>
              </a:spcBef>
              <a:buSzTx/>
            </a:pPr>
            <a:r>
              <a:rPr lang="it-IT" altLang="it-IT" sz="1898" u="sng">
                <a:latin typeface="Marker Felt" charset="0"/>
                <a:ea typeface="Marker Felt" charset="0"/>
                <a:cs typeface="Marker Felt" charset="0"/>
                <a:sym typeface="Marker Felt" charset="0"/>
              </a:rPr>
              <a:t>DEVELOPMENT:</a:t>
            </a:r>
            <a:r>
              <a:rPr lang="it-IT" altLang="it-IT" sz="2883" u="sng">
                <a:latin typeface="Marker Felt" charset="0"/>
                <a:ea typeface="Marker Felt" charset="0"/>
                <a:cs typeface="Marker Felt" charset="0"/>
                <a:sym typeface="Marker Felt" charset="0"/>
              </a:rPr>
              <a:t> </a:t>
            </a:r>
            <a:r>
              <a:rPr lang="it-IT" altLang="it-IT" sz="1195">
                <a:latin typeface="Marker Felt" charset="0"/>
                <a:ea typeface="Marker Felt" charset="0"/>
                <a:cs typeface="Marker Felt" charset="0"/>
                <a:sym typeface="Marker Felt" charset="0"/>
              </a:rPr>
              <a:t>start with two ball . </a:t>
            </a:r>
            <a:endParaRPr lang="it-IT" altLang="it-IT" sz="2883">
              <a:latin typeface="Marker Felt" charset="0"/>
              <a:ea typeface="Marker Felt" charset="0"/>
              <a:cs typeface="Marker Felt" charset="0"/>
              <a:sym typeface="Marker Felt" charset="0"/>
            </a:endParaRPr>
          </a:p>
          <a:p>
            <a:pPr>
              <a:spcBef>
                <a:spcPct val="0"/>
              </a:spcBef>
              <a:buSzTx/>
            </a:pPr>
            <a:endParaRPr lang="it-IT" altLang="it-IT" sz="2883">
              <a:latin typeface="Marker Felt" charset="0"/>
              <a:ea typeface="Marker Felt" charset="0"/>
              <a:cs typeface="Marker Felt" charset="0"/>
              <a:sym typeface="Marker Felt" charset="0"/>
            </a:endParaRPr>
          </a:p>
        </p:txBody>
      </p:sp>
      <p:pic>
        <p:nvPicPr>
          <p:cNvPr id="8215" name="Picture 23"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744" y="2539380"/>
            <a:ext cx="92646" cy="10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16" name="Picture 24"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14235" y="2539380"/>
            <a:ext cx="92646" cy="10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217" name="Rectangle 25"/>
          <p:cNvSpPr>
            <a:spLocks/>
          </p:cNvSpPr>
          <p:nvPr/>
        </p:nvSpPr>
        <p:spPr bwMode="auto">
          <a:xfrm>
            <a:off x="2463850" y="2143821"/>
            <a:ext cx="4760470" cy="1630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the player who stop the first ball</a:t>
            </a:r>
          </a:p>
          <a:p>
            <a:r>
              <a:rPr lang="it-IT" altLang="it-IT" sz="1266"/>
              <a:t> </a:t>
            </a:r>
          </a:p>
          <a:p>
            <a:r>
              <a:rPr lang="it-IT" altLang="it-IT" sz="1266"/>
              <a:t>have to shoot in the goal and then run to the penalty stroke .</a:t>
            </a:r>
          </a:p>
          <a:p>
            <a:endParaRPr lang="it-IT" altLang="it-IT" sz="1266"/>
          </a:p>
          <a:p>
            <a:r>
              <a:rPr lang="it-IT" altLang="it-IT" sz="1266"/>
              <a:t>the player who stop  the second ball </a:t>
            </a:r>
          </a:p>
          <a:p>
            <a:r>
              <a:rPr lang="it-IT" altLang="it-IT" sz="1266"/>
              <a:t>have to dribbling the cons and make a passage to the penalty stroke for</a:t>
            </a:r>
          </a:p>
          <a:p>
            <a:r>
              <a:rPr lang="it-IT" altLang="it-IT" sz="1266"/>
              <a:t> </a:t>
            </a:r>
          </a:p>
          <a:p>
            <a:r>
              <a:rPr lang="it-IT" altLang="it-IT" sz="1266"/>
              <a:t> his playmate   </a:t>
            </a:r>
            <a:endParaRPr lang="it-IT" altLang="it-IT" sz="1266" u="sng"/>
          </a:p>
        </p:txBody>
      </p:sp>
      <p:sp>
        <p:nvSpPr>
          <p:cNvPr id="8218" name="Rectangle 26"/>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575341539"/>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354" y="993428"/>
            <a:ext cx="8325818" cy="588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18" name="Rectangle 2"/>
          <p:cNvSpPr>
            <a:spLocks noChangeArrowheads="1"/>
          </p:cNvSpPr>
          <p:nvPr>
            <p:ph type="ctrTitle"/>
          </p:nvPr>
        </p:nvSpPr>
        <p:spPr>
          <a:xfrm>
            <a:off x="3171527" y="250031"/>
            <a:ext cx="6044283" cy="598289"/>
          </a:xfrm>
        </p:spPr>
        <p:txBody>
          <a:bodyPr/>
          <a:lstStyle/>
          <a:p>
            <a:pPr defTabSz="164078"/>
            <a:r>
              <a:rPr lang="it-IT" altLang="it-IT" sz="2250" b="1">
                <a:solidFill>
                  <a:srgbClr val="FF2600"/>
                </a:solidFill>
                <a:latin typeface="Marker Felt" charset="0"/>
                <a:ea typeface="Marker Felt" charset="0"/>
                <a:cs typeface="Marker Felt" charset="0"/>
                <a:sym typeface="Marker Felt" charset="0"/>
              </a:rPr>
              <a:t>EXERCISE  :  technique </a:t>
            </a:r>
          </a:p>
        </p:txBody>
      </p:sp>
      <p:sp>
        <p:nvSpPr>
          <p:cNvPr id="9219" name="AutoShape 3"/>
          <p:cNvSpPr>
            <a:spLocks/>
          </p:cNvSpPr>
          <p:nvPr/>
        </p:nvSpPr>
        <p:spPr bwMode="auto">
          <a:xfrm>
            <a:off x="7903146" y="269676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9220" name="AutoShape 4"/>
          <p:cNvSpPr>
            <a:spLocks/>
          </p:cNvSpPr>
          <p:nvPr/>
        </p:nvSpPr>
        <p:spPr bwMode="auto">
          <a:xfrm>
            <a:off x="8412138" y="2794992"/>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9221" name="AutoShape 5"/>
          <p:cNvSpPr>
            <a:spLocks/>
          </p:cNvSpPr>
          <p:nvPr/>
        </p:nvSpPr>
        <p:spPr bwMode="auto">
          <a:xfrm>
            <a:off x="7831709" y="3446859"/>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9222" name="AutoShape 6"/>
          <p:cNvSpPr>
            <a:spLocks/>
          </p:cNvSpPr>
          <p:nvPr/>
        </p:nvSpPr>
        <p:spPr bwMode="auto">
          <a:xfrm>
            <a:off x="8412138" y="357522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9223" name="Oval 7"/>
          <p:cNvSpPr>
            <a:spLocks/>
          </p:cNvSpPr>
          <p:nvPr/>
        </p:nvSpPr>
        <p:spPr bwMode="auto">
          <a:xfrm>
            <a:off x="7749109" y="2519289"/>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9224" name="Oval 8"/>
          <p:cNvSpPr>
            <a:spLocks/>
          </p:cNvSpPr>
          <p:nvPr/>
        </p:nvSpPr>
        <p:spPr bwMode="auto">
          <a:xfrm>
            <a:off x="8517062" y="3689078"/>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9225" name="AutoShape 9"/>
          <p:cNvSpPr>
            <a:spLocks/>
          </p:cNvSpPr>
          <p:nvPr/>
        </p:nvSpPr>
        <p:spPr bwMode="auto">
          <a:xfrm>
            <a:off x="7794874" y="3560713"/>
            <a:ext cx="689818" cy="198686"/>
          </a:xfrm>
          <a:custGeom>
            <a:avLst/>
            <a:gdLst>
              <a:gd name="T0" fmla="*/ 10795 w 21591"/>
              <a:gd name="T1" fmla="+- 0 11556 1513"/>
              <a:gd name="T2" fmla="*/ 11556 h 20087"/>
              <a:gd name="T3" fmla="*/ 10795 w 21591"/>
              <a:gd name="T4" fmla="+- 0 11556 1513"/>
              <a:gd name="T5" fmla="*/ 11556 h 20087"/>
              <a:gd name="T6" fmla="*/ 10795 w 21591"/>
              <a:gd name="T7" fmla="+- 0 11556 1513"/>
              <a:gd name="T8" fmla="*/ 11556 h 20087"/>
              <a:gd name="T9" fmla="*/ 10795 w 21591"/>
              <a:gd name="T10" fmla="+- 0 11556 1513"/>
              <a:gd name="T11" fmla="*/ 11556 h 20087"/>
            </a:gdLst>
            <a:ahLst/>
            <a:cxnLst>
              <a:cxn ang="0">
                <a:pos x="T0" y="T2"/>
              </a:cxn>
              <a:cxn ang="0">
                <a:pos x="T3" y="T5"/>
              </a:cxn>
              <a:cxn ang="0">
                <a:pos x="T6" y="T8"/>
              </a:cxn>
              <a:cxn ang="0">
                <a:pos x="T9" y="T11"/>
              </a:cxn>
            </a:cxnLst>
            <a:rect l="0" t="0" r="r" b="b"/>
            <a:pathLst>
              <a:path w="21591" h="20087">
                <a:moveTo>
                  <a:pt x="21591" y="20087"/>
                </a:moveTo>
                <a:cubicBezTo>
                  <a:pt x="21600" y="16146"/>
                  <a:pt x="20561" y="13025"/>
                  <a:pt x="19342" y="13334"/>
                </a:cubicBezTo>
                <a:cubicBezTo>
                  <a:pt x="17927" y="13693"/>
                  <a:pt x="16715" y="19134"/>
                  <a:pt x="15349" y="16768"/>
                </a:cubicBezTo>
                <a:cubicBezTo>
                  <a:pt x="14013" y="14453"/>
                  <a:pt x="14567" y="5189"/>
                  <a:pt x="12677" y="5274"/>
                </a:cubicBezTo>
                <a:cubicBezTo>
                  <a:pt x="11576" y="5324"/>
                  <a:pt x="11179" y="10211"/>
                  <a:pt x="10117" y="10622"/>
                </a:cubicBezTo>
                <a:cubicBezTo>
                  <a:pt x="8264" y="11338"/>
                  <a:pt x="8300" y="2285"/>
                  <a:pt x="6881" y="432"/>
                </a:cubicBezTo>
                <a:cubicBezTo>
                  <a:pt x="5392" y="-1513"/>
                  <a:pt x="4290" y="3626"/>
                  <a:pt x="2983" y="5592"/>
                </a:cubicBezTo>
                <a:cubicBezTo>
                  <a:pt x="2025" y="7034"/>
                  <a:pt x="907" y="6859"/>
                  <a:pt x="0" y="5102"/>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9226" name="AutoShape 10"/>
          <p:cNvSpPr>
            <a:spLocks/>
          </p:cNvSpPr>
          <p:nvPr/>
        </p:nvSpPr>
        <p:spPr bwMode="auto">
          <a:xfrm>
            <a:off x="7866311" y="2542729"/>
            <a:ext cx="689818" cy="198686"/>
          </a:xfrm>
          <a:custGeom>
            <a:avLst/>
            <a:gdLst>
              <a:gd name="T0" fmla="*/ 10795 w 21591"/>
              <a:gd name="T1" fmla="+- 0 11556 1513"/>
              <a:gd name="T2" fmla="*/ 11556 h 20087"/>
              <a:gd name="T3" fmla="*/ 10795 w 21591"/>
              <a:gd name="T4" fmla="+- 0 11556 1513"/>
              <a:gd name="T5" fmla="*/ 11556 h 20087"/>
              <a:gd name="T6" fmla="*/ 10795 w 21591"/>
              <a:gd name="T7" fmla="+- 0 11556 1513"/>
              <a:gd name="T8" fmla="*/ 11556 h 20087"/>
              <a:gd name="T9" fmla="*/ 10795 w 21591"/>
              <a:gd name="T10" fmla="+- 0 11556 1513"/>
              <a:gd name="T11" fmla="*/ 11556 h 20087"/>
            </a:gdLst>
            <a:ahLst/>
            <a:cxnLst>
              <a:cxn ang="0">
                <a:pos x="T0" y="T2"/>
              </a:cxn>
              <a:cxn ang="0">
                <a:pos x="T3" y="T5"/>
              </a:cxn>
              <a:cxn ang="0">
                <a:pos x="T6" y="T8"/>
              </a:cxn>
              <a:cxn ang="0">
                <a:pos x="T9" y="T11"/>
              </a:cxn>
            </a:cxnLst>
            <a:rect l="0" t="0" r="r" b="b"/>
            <a:pathLst>
              <a:path w="21591" h="20087">
                <a:moveTo>
                  <a:pt x="21591" y="20087"/>
                </a:moveTo>
                <a:cubicBezTo>
                  <a:pt x="21600" y="16146"/>
                  <a:pt x="20561" y="13025"/>
                  <a:pt x="19342" y="13334"/>
                </a:cubicBezTo>
                <a:cubicBezTo>
                  <a:pt x="17927" y="13693"/>
                  <a:pt x="16715" y="19134"/>
                  <a:pt x="15349" y="16768"/>
                </a:cubicBezTo>
                <a:cubicBezTo>
                  <a:pt x="14013" y="14453"/>
                  <a:pt x="14567" y="5189"/>
                  <a:pt x="12677" y="5274"/>
                </a:cubicBezTo>
                <a:cubicBezTo>
                  <a:pt x="11576" y="5324"/>
                  <a:pt x="11179" y="10211"/>
                  <a:pt x="10117" y="10622"/>
                </a:cubicBezTo>
                <a:cubicBezTo>
                  <a:pt x="8264" y="11338"/>
                  <a:pt x="8300" y="2285"/>
                  <a:pt x="6881" y="432"/>
                </a:cubicBezTo>
                <a:cubicBezTo>
                  <a:pt x="5392" y="-1513"/>
                  <a:pt x="4290" y="3626"/>
                  <a:pt x="2983" y="5592"/>
                </a:cubicBezTo>
                <a:cubicBezTo>
                  <a:pt x="2025" y="7034"/>
                  <a:pt x="907" y="6859"/>
                  <a:pt x="0" y="5102"/>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9227" name="Line 11"/>
          <p:cNvSpPr>
            <a:spLocks noChangeShapeType="1"/>
          </p:cNvSpPr>
          <p:nvPr/>
        </p:nvSpPr>
        <p:spPr bwMode="auto">
          <a:xfrm flipV="1">
            <a:off x="7795990" y="2674442"/>
            <a:ext cx="0" cy="93761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9228" name="Line 12"/>
          <p:cNvSpPr>
            <a:spLocks noChangeShapeType="1"/>
          </p:cNvSpPr>
          <p:nvPr/>
        </p:nvSpPr>
        <p:spPr bwMode="auto">
          <a:xfrm>
            <a:off x="8537154" y="2732485"/>
            <a:ext cx="24557" cy="821531"/>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9229" name="Rectangle 13"/>
          <p:cNvSpPr>
            <a:spLocks/>
          </p:cNvSpPr>
          <p:nvPr/>
        </p:nvSpPr>
        <p:spPr bwMode="auto">
          <a:xfrm>
            <a:off x="2555379" y="2682654"/>
            <a:ext cx="3769445" cy="1597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endParaRPr lang="it-IT" altLang="it-IT" sz="1406"/>
          </a:p>
          <a:p>
            <a:r>
              <a:rPr lang="it-IT" altLang="it-IT" sz="1406" u="sng"/>
              <a:t>DEVELOPMENT</a:t>
            </a:r>
            <a:r>
              <a:rPr lang="it-IT" altLang="it-IT" sz="1758" u="sng"/>
              <a:t>: </a:t>
            </a:r>
            <a:r>
              <a:rPr lang="it-IT" altLang="it-IT" sz="1758"/>
              <a:t> </a:t>
            </a:r>
            <a:r>
              <a:rPr lang="it-IT" altLang="it-IT" sz="1266"/>
              <a:t>the player have to stop the ball still , then move too the other cones and pass the ball on back-head shoot .</a:t>
            </a:r>
          </a:p>
          <a:p>
            <a:endParaRPr lang="it-IT" altLang="it-IT" sz="1406"/>
          </a:p>
          <a:p>
            <a:endParaRPr lang="it-IT" altLang="it-IT" sz="1406"/>
          </a:p>
          <a:p>
            <a:endParaRPr lang="it-IT" altLang="it-IT" sz="1406"/>
          </a:p>
        </p:txBody>
      </p:sp>
      <p:pic>
        <p:nvPicPr>
          <p:cNvPr id="9230" name="Picture 14"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13713" y="3576340"/>
            <a:ext cx="92646" cy="100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31" name="Rectangle 15"/>
          <p:cNvSpPr>
            <a:spLocks/>
          </p:cNvSpPr>
          <p:nvPr/>
        </p:nvSpPr>
        <p:spPr bwMode="auto">
          <a:xfrm>
            <a:off x="2854524" y="3760468"/>
            <a:ext cx="2429512" cy="515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617" u="sng"/>
              <a:t>varying : </a:t>
            </a:r>
            <a:r>
              <a:rPr lang="it-IT" altLang="it-IT" sz="1266"/>
              <a:t>make fake to the cones. </a:t>
            </a:r>
          </a:p>
          <a:p>
            <a:r>
              <a:rPr lang="it-IT" altLang="it-IT" sz="1266"/>
              <a:t>pass the ball on forehead</a:t>
            </a:r>
          </a:p>
        </p:txBody>
      </p:sp>
      <p:sp>
        <p:nvSpPr>
          <p:cNvPr id="9232" name="Rectangle 16"/>
          <p:cNvSpPr>
            <a:spLocks/>
          </p:cNvSpPr>
          <p:nvPr/>
        </p:nvSpPr>
        <p:spPr bwMode="auto">
          <a:xfrm>
            <a:off x="2877964" y="2061283"/>
            <a:ext cx="1674177" cy="634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898"/>
              <a:t>n#7</a:t>
            </a:r>
          </a:p>
          <a:p>
            <a:r>
              <a:rPr lang="it-IT" altLang="it-IT" sz="1758" u="sng"/>
              <a:t>GOAL :</a:t>
            </a:r>
            <a:r>
              <a:rPr lang="it-IT" altLang="it-IT" sz="1406" u="sng"/>
              <a:t> </a:t>
            </a:r>
            <a:r>
              <a:rPr lang="it-IT" altLang="it-IT" sz="1266"/>
              <a:t>pass and stop </a:t>
            </a:r>
          </a:p>
        </p:txBody>
      </p:sp>
      <p:sp>
        <p:nvSpPr>
          <p:cNvPr id="9233" name="Rectangle 17"/>
          <p:cNvSpPr>
            <a:spLocks/>
          </p:cNvSpPr>
          <p:nvPr/>
        </p:nvSpPr>
        <p:spPr bwMode="auto">
          <a:xfrm>
            <a:off x="8889877" y="6291444"/>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793867179"/>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20578" y="1172022"/>
            <a:ext cx="7517681" cy="531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2" name="Rectangle 2"/>
          <p:cNvSpPr>
            <a:spLocks noChangeArrowheads="1"/>
          </p:cNvSpPr>
          <p:nvPr>
            <p:ph type="ctrTitle"/>
          </p:nvPr>
        </p:nvSpPr>
        <p:spPr>
          <a:xfrm>
            <a:off x="3171527" y="250031"/>
            <a:ext cx="6044283" cy="598289"/>
          </a:xfrm>
        </p:spPr>
        <p:txBody>
          <a:bodyPr/>
          <a:lstStyle/>
          <a:p>
            <a:pPr defTabSz="164078"/>
            <a:r>
              <a:rPr lang="it-IT" altLang="it-IT" sz="2250" b="1">
                <a:solidFill>
                  <a:srgbClr val="FF2600"/>
                </a:solidFill>
                <a:latin typeface="Marker Felt" charset="0"/>
                <a:ea typeface="Marker Felt" charset="0"/>
                <a:cs typeface="Marker Felt" charset="0"/>
                <a:sym typeface="Marker Felt" charset="0"/>
              </a:rPr>
              <a:t>EXERCISE  :  technique </a:t>
            </a:r>
          </a:p>
        </p:txBody>
      </p:sp>
      <p:sp>
        <p:nvSpPr>
          <p:cNvPr id="10243" name="Oval 3"/>
          <p:cNvSpPr>
            <a:spLocks/>
          </p:cNvSpPr>
          <p:nvPr/>
        </p:nvSpPr>
        <p:spPr bwMode="auto">
          <a:xfrm>
            <a:off x="8999265" y="2742531"/>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0244" name="Oval 4"/>
          <p:cNvSpPr>
            <a:spLocks/>
          </p:cNvSpPr>
          <p:nvPr/>
        </p:nvSpPr>
        <p:spPr bwMode="auto">
          <a:xfrm>
            <a:off x="8999265" y="3787304"/>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0245" name="AutoShape 5"/>
          <p:cNvSpPr>
            <a:spLocks/>
          </p:cNvSpPr>
          <p:nvPr/>
        </p:nvSpPr>
        <p:spPr bwMode="auto">
          <a:xfrm>
            <a:off x="9197951" y="314325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0246" name="AutoShape 6"/>
          <p:cNvSpPr>
            <a:spLocks/>
          </p:cNvSpPr>
          <p:nvPr/>
        </p:nvSpPr>
        <p:spPr bwMode="auto">
          <a:xfrm>
            <a:off x="9197951" y="3902273"/>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0247" name="AutoShape 7"/>
          <p:cNvSpPr>
            <a:spLocks/>
          </p:cNvSpPr>
          <p:nvPr/>
        </p:nvSpPr>
        <p:spPr bwMode="auto">
          <a:xfrm>
            <a:off x="9197951" y="3652242"/>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0248" name="AutoShape 8"/>
          <p:cNvSpPr>
            <a:spLocks/>
          </p:cNvSpPr>
          <p:nvPr/>
        </p:nvSpPr>
        <p:spPr bwMode="auto">
          <a:xfrm>
            <a:off x="9197951" y="283964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0249" name="Line 9"/>
          <p:cNvSpPr>
            <a:spLocks noChangeShapeType="1"/>
          </p:cNvSpPr>
          <p:nvPr/>
        </p:nvSpPr>
        <p:spPr bwMode="auto">
          <a:xfrm>
            <a:off x="9042797" y="2789412"/>
            <a:ext cx="0" cy="502295"/>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0250" name="Line 10"/>
          <p:cNvSpPr>
            <a:spLocks noChangeShapeType="1"/>
          </p:cNvSpPr>
          <p:nvPr/>
        </p:nvSpPr>
        <p:spPr bwMode="auto">
          <a:xfrm flipV="1">
            <a:off x="9042797" y="3287242"/>
            <a:ext cx="0" cy="52127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0251" name="AutoShape 11"/>
          <p:cNvSpPr>
            <a:spLocks/>
          </p:cNvSpPr>
          <p:nvPr/>
        </p:nvSpPr>
        <p:spPr bwMode="auto">
          <a:xfrm>
            <a:off x="8832950" y="2626445"/>
            <a:ext cx="802556" cy="704329"/>
          </a:xfrm>
          <a:custGeom>
            <a:avLst/>
            <a:gdLst>
              <a:gd name="T0" fmla="+- 0 10332 220"/>
              <a:gd name="T1" fmla="*/ T0 w 20225"/>
              <a:gd name="T2" fmla="+- 0 10784 631"/>
              <a:gd name="T3" fmla="*/ 10784 h 20307"/>
              <a:gd name="T4" fmla="+- 0 10332 220"/>
              <a:gd name="T5" fmla="*/ T4 w 20225"/>
              <a:gd name="T6" fmla="+- 0 10784 631"/>
              <a:gd name="T7" fmla="*/ 10784 h 20307"/>
              <a:gd name="T8" fmla="+- 0 10332 220"/>
              <a:gd name="T9" fmla="*/ T8 w 20225"/>
              <a:gd name="T10" fmla="+- 0 10784 631"/>
              <a:gd name="T11" fmla="*/ 10784 h 20307"/>
              <a:gd name="T12" fmla="+- 0 10332 220"/>
              <a:gd name="T13" fmla="*/ T12 w 20225"/>
              <a:gd name="T14" fmla="+- 0 10784 631"/>
              <a:gd name="T15" fmla="*/ 10784 h 20307"/>
            </a:gdLst>
            <a:ahLst/>
            <a:cxnLst>
              <a:cxn ang="0">
                <a:pos x="T1" y="T3"/>
              </a:cxn>
              <a:cxn ang="0">
                <a:pos x="T5" y="T7"/>
              </a:cxn>
              <a:cxn ang="0">
                <a:pos x="T9" y="T11"/>
              </a:cxn>
              <a:cxn ang="0">
                <a:pos x="T13" y="T15"/>
              </a:cxn>
            </a:cxnLst>
            <a:rect l="0" t="0" r="r" b="b"/>
            <a:pathLst>
              <a:path w="20225" h="20307">
                <a:moveTo>
                  <a:pt x="4941" y="18596"/>
                </a:moveTo>
                <a:cubicBezTo>
                  <a:pt x="4957" y="20606"/>
                  <a:pt x="2446" y="20969"/>
                  <a:pt x="2026" y="19017"/>
                </a:cubicBezTo>
                <a:cubicBezTo>
                  <a:pt x="1745" y="17711"/>
                  <a:pt x="3243" y="16819"/>
                  <a:pt x="3116" y="15518"/>
                </a:cubicBezTo>
                <a:cubicBezTo>
                  <a:pt x="2976" y="14093"/>
                  <a:pt x="1003" y="13861"/>
                  <a:pt x="918" y="12357"/>
                </a:cubicBezTo>
                <a:cubicBezTo>
                  <a:pt x="849" y="11122"/>
                  <a:pt x="2381" y="10545"/>
                  <a:pt x="2365" y="9308"/>
                </a:cubicBezTo>
                <a:cubicBezTo>
                  <a:pt x="2346" y="7857"/>
                  <a:pt x="298" y="7817"/>
                  <a:pt x="26" y="6377"/>
                </a:cubicBezTo>
                <a:cubicBezTo>
                  <a:pt x="-220" y="5071"/>
                  <a:pt x="1338" y="4643"/>
                  <a:pt x="2178" y="3780"/>
                </a:cubicBezTo>
                <a:cubicBezTo>
                  <a:pt x="2970" y="2967"/>
                  <a:pt x="3194" y="1578"/>
                  <a:pt x="4119" y="949"/>
                </a:cubicBezTo>
                <a:cubicBezTo>
                  <a:pt x="5181" y="226"/>
                  <a:pt x="6482" y="884"/>
                  <a:pt x="7676" y="655"/>
                </a:cubicBezTo>
                <a:cubicBezTo>
                  <a:pt x="8964" y="408"/>
                  <a:pt x="10395" y="-631"/>
                  <a:pt x="11209" y="561"/>
                </a:cubicBezTo>
                <a:cubicBezTo>
                  <a:pt x="11916" y="1597"/>
                  <a:pt x="10928" y="3417"/>
                  <a:pt x="11969" y="4239"/>
                </a:cubicBezTo>
                <a:cubicBezTo>
                  <a:pt x="12824" y="4913"/>
                  <a:pt x="14918" y="3625"/>
                  <a:pt x="14948" y="5372"/>
                </a:cubicBezTo>
                <a:cubicBezTo>
                  <a:pt x="14966" y="6498"/>
                  <a:pt x="13189" y="6482"/>
                  <a:pt x="13281" y="7639"/>
                </a:cubicBezTo>
                <a:cubicBezTo>
                  <a:pt x="13498" y="10370"/>
                  <a:pt x="17104" y="6242"/>
                  <a:pt x="17517" y="8470"/>
                </a:cubicBezTo>
                <a:cubicBezTo>
                  <a:pt x="17906" y="10564"/>
                  <a:pt x="14899" y="9455"/>
                  <a:pt x="14543" y="10749"/>
                </a:cubicBezTo>
                <a:cubicBezTo>
                  <a:pt x="13558" y="14334"/>
                  <a:pt x="18296" y="11115"/>
                  <a:pt x="19535" y="12151"/>
                </a:cubicBezTo>
                <a:cubicBezTo>
                  <a:pt x="21380" y="13693"/>
                  <a:pt x="19134" y="16932"/>
                  <a:pt x="17403" y="15224"/>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0252" name="Line 12"/>
          <p:cNvSpPr>
            <a:spLocks noChangeShapeType="1"/>
          </p:cNvSpPr>
          <p:nvPr/>
        </p:nvSpPr>
        <p:spPr bwMode="auto">
          <a:xfrm flipH="1">
            <a:off x="9097492" y="3152180"/>
            <a:ext cx="471041" cy="59270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0253" name="Rectangle 13"/>
          <p:cNvSpPr>
            <a:spLocks/>
          </p:cNvSpPr>
          <p:nvPr/>
        </p:nvSpPr>
        <p:spPr bwMode="auto">
          <a:xfrm>
            <a:off x="2556496" y="1851333"/>
            <a:ext cx="4180210" cy="1402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898"/>
              <a:t>n #8</a:t>
            </a:r>
          </a:p>
          <a:p>
            <a:endParaRPr lang="it-IT" altLang="it-IT" sz="1898"/>
          </a:p>
          <a:p>
            <a:r>
              <a:rPr lang="it-IT" altLang="it-IT" sz="1758" u="sng"/>
              <a:t>GOAL</a:t>
            </a:r>
            <a:r>
              <a:rPr lang="it-IT" altLang="it-IT" sz="1758"/>
              <a:t>:  </a:t>
            </a:r>
            <a:r>
              <a:rPr lang="it-IT" altLang="it-IT" sz="1266"/>
              <a:t>stop , pass and dribbling</a:t>
            </a:r>
          </a:p>
          <a:p>
            <a:r>
              <a:rPr lang="it-IT" altLang="it-IT" sz="1758" u="sng"/>
              <a:t>DEVELOPMENT</a:t>
            </a:r>
            <a:r>
              <a:rPr lang="it-IT" altLang="it-IT" sz="1758"/>
              <a:t>:</a:t>
            </a:r>
            <a:r>
              <a:rPr lang="it-IT" altLang="it-IT" sz="1336"/>
              <a:t> red 1 stop still the ball then dribbling.</a:t>
            </a:r>
          </a:p>
          <a:p>
            <a:endParaRPr lang="it-IT" altLang="it-IT" sz="1336"/>
          </a:p>
        </p:txBody>
      </p:sp>
      <p:sp>
        <p:nvSpPr>
          <p:cNvPr id="10254" name="Rectangle 14"/>
          <p:cNvSpPr>
            <a:spLocks/>
          </p:cNvSpPr>
          <p:nvPr/>
        </p:nvSpPr>
        <p:spPr bwMode="auto">
          <a:xfrm>
            <a:off x="8941222" y="2685041"/>
            <a:ext cx="369465" cy="202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844"/>
              <a:t>1</a:t>
            </a:r>
          </a:p>
        </p:txBody>
      </p:sp>
      <p:pic>
        <p:nvPicPr>
          <p:cNvPr id="10255" name="Picture 15"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8944" y="3702472"/>
            <a:ext cx="92646" cy="10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56" name="Rectangle 16"/>
          <p:cNvSpPr>
            <a:spLocks/>
          </p:cNvSpPr>
          <p:nvPr/>
        </p:nvSpPr>
        <p:spPr bwMode="auto">
          <a:xfrm>
            <a:off x="2972842" y="3078063"/>
            <a:ext cx="3859198" cy="5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06"/>
              <a:t>the cones and pass the ball to red 2 with back-head </a:t>
            </a:r>
          </a:p>
          <a:p>
            <a:endParaRPr lang="it-IT" altLang="it-IT" sz="1758"/>
          </a:p>
        </p:txBody>
      </p:sp>
      <p:sp>
        <p:nvSpPr>
          <p:cNvPr id="10257" name="Rectangle 17"/>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00275722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8194" name="Group 2"/>
          <p:cNvGrpSpPr>
            <a:grpSpLocks/>
          </p:cNvGrpSpPr>
          <p:nvPr/>
        </p:nvGrpSpPr>
        <p:grpSpPr bwMode="auto">
          <a:xfrm>
            <a:off x="9336882" y="2997994"/>
            <a:ext cx="89694" cy="99219"/>
            <a:chOff x="0" y="-2"/>
            <a:chExt cx="180006" cy="197479"/>
          </a:xfrm>
        </p:grpSpPr>
        <p:pic>
          <p:nvPicPr>
            <p:cNvPr id="8195" name="Picture 3"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196" name="Picture 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197" name="AutoShape 5"/>
          <p:cNvSpPr>
            <a:spLocks/>
          </p:cNvSpPr>
          <p:nvPr/>
        </p:nvSpPr>
        <p:spPr bwMode="auto">
          <a:xfrm>
            <a:off x="9204325" y="62071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8198" name="Group 6"/>
          <p:cNvGrpSpPr>
            <a:grpSpLocks/>
          </p:cNvGrpSpPr>
          <p:nvPr/>
        </p:nvGrpSpPr>
        <p:grpSpPr bwMode="auto">
          <a:xfrm>
            <a:off x="9204325" y="3135779"/>
            <a:ext cx="224632" cy="297517"/>
            <a:chOff x="-1" y="-5417"/>
            <a:chExt cx="450006" cy="595035"/>
          </a:xfrm>
        </p:grpSpPr>
        <p:sp>
          <p:nvSpPr>
            <p:cNvPr id="8199" name="Oval 7"/>
            <p:cNvSpPr>
              <a:spLocks/>
            </p:cNvSpPr>
            <p:nvPr/>
          </p:nvSpPr>
          <p:spPr bwMode="auto">
            <a:xfrm>
              <a:off x="-1" y="67099"/>
              <a:ext cx="450006" cy="45000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8200" name="Rectangle 8"/>
            <p:cNvSpPr>
              <a:spLocks/>
            </p:cNvSpPr>
            <p:nvPr/>
          </p:nvSpPr>
          <p:spPr bwMode="auto">
            <a:xfrm>
              <a:off x="65900" y="-5417"/>
              <a:ext cx="318203"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A</a:t>
              </a:r>
            </a:p>
          </p:txBody>
        </p:sp>
      </p:grpSp>
      <p:sp>
        <p:nvSpPr>
          <p:cNvPr id="8201" name="AutoShape 9"/>
          <p:cNvSpPr>
            <a:spLocks/>
          </p:cNvSpPr>
          <p:nvPr/>
        </p:nvSpPr>
        <p:spPr bwMode="auto">
          <a:xfrm>
            <a:off x="9997282" y="19304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8202" name="Group 10"/>
          <p:cNvGrpSpPr>
            <a:grpSpLocks/>
          </p:cNvGrpSpPr>
          <p:nvPr/>
        </p:nvGrpSpPr>
        <p:grpSpPr bwMode="auto">
          <a:xfrm>
            <a:off x="2880519" y="196850"/>
            <a:ext cx="1620044" cy="646113"/>
            <a:chOff x="-2" y="0"/>
            <a:chExt cx="3240007" cy="1292021"/>
          </a:xfrm>
        </p:grpSpPr>
        <p:sp>
          <p:nvSpPr>
            <p:cNvPr id="8203" name="Rectangle 11"/>
            <p:cNvSpPr>
              <a:spLocks/>
            </p:cNvSpPr>
            <p:nvPr/>
          </p:nvSpPr>
          <p:spPr bwMode="auto">
            <a:xfrm>
              <a:off x="-2" y="0"/>
              <a:ext cx="3240007" cy="1292021"/>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900">
                <a:solidFill>
                  <a:srgbClr val="FFFFFF"/>
                </a:solidFill>
                <a:latin typeface="Calibri" charset="0"/>
                <a:ea typeface="Calibri" charset="0"/>
                <a:cs typeface="Calibri" charset="0"/>
                <a:sym typeface="Calibri" charset="0"/>
              </a:endParaRPr>
            </a:p>
          </p:txBody>
        </p:sp>
        <p:sp>
          <p:nvSpPr>
            <p:cNvPr id="8204" name="Rectangle 12"/>
            <p:cNvSpPr>
              <a:spLocks/>
            </p:cNvSpPr>
            <p:nvPr/>
          </p:nvSpPr>
          <p:spPr bwMode="auto">
            <a:xfrm>
              <a:off x="305910" y="369055"/>
              <a:ext cx="2628180" cy="553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nchor="ctr">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r>
                <a:rPr lang="it-IT" altLang="it-IT" sz="1500" b="1" i="1">
                  <a:latin typeface="Calibri" charset="0"/>
                  <a:ea typeface="Calibri" charset="0"/>
                  <a:cs typeface="Calibri" charset="0"/>
                  <a:sym typeface="Calibri" charset="0"/>
                </a:rPr>
                <a:t>Technique</a:t>
              </a:r>
            </a:p>
          </p:txBody>
        </p:sp>
      </p:grpSp>
      <p:sp>
        <p:nvSpPr>
          <p:cNvPr id="8205" name="AutoShape 13"/>
          <p:cNvSpPr>
            <a:spLocks/>
          </p:cNvSpPr>
          <p:nvPr/>
        </p:nvSpPr>
        <p:spPr bwMode="auto">
          <a:xfrm>
            <a:off x="8517732" y="19304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8206" name="AutoShape 14"/>
          <p:cNvSpPr>
            <a:spLocks/>
          </p:cNvSpPr>
          <p:nvPr/>
        </p:nvSpPr>
        <p:spPr bwMode="auto">
          <a:xfrm>
            <a:off x="8688388" y="193595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8207" name="AutoShape 15"/>
          <p:cNvSpPr>
            <a:spLocks/>
          </p:cNvSpPr>
          <p:nvPr/>
        </p:nvSpPr>
        <p:spPr bwMode="auto">
          <a:xfrm>
            <a:off x="8841582" y="193119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8208" name="AutoShape 16"/>
          <p:cNvSpPr>
            <a:spLocks/>
          </p:cNvSpPr>
          <p:nvPr/>
        </p:nvSpPr>
        <p:spPr bwMode="auto">
          <a:xfrm>
            <a:off x="9244013" y="339725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8209" name="AutoShape 17"/>
          <p:cNvSpPr>
            <a:spLocks/>
          </p:cNvSpPr>
          <p:nvPr/>
        </p:nvSpPr>
        <p:spPr bwMode="auto">
          <a:xfrm>
            <a:off x="9581357" y="193595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8210" name="AutoShape 18"/>
          <p:cNvSpPr>
            <a:spLocks/>
          </p:cNvSpPr>
          <p:nvPr/>
        </p:nvSpPr>
        <p:spPr bwMode="auto">
          <a:xfrm>
            <a:off x="9766300" y="19304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8211" name="Oval 19"/>
          <p:cNvSpPr>
            <a:spLocks/>
          </p:cNvSpPr>
          <p:nvPr/>
        </p:nvSpPr>
        <p:spPr bwMode="auto">
          <a:xfrm>
            <a:off x="9074944" y="3624263"/>
            <a:ext cx="224631"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8212" name="Group 20"/>
          <p:cNvGrpSpPr>
            <a:grpSpLocks/>
          </p:cNvGrpSpPr>
          <p:nvPr/>
        </p:nvGrpSpPr>
        <p:grpSpPr bwMode="auto">
          <a:xfrm>
            <a:off x="9204325" y="806917"/>
            <a:ext cx="224632" cy="297517"/>
            <a:chOff x="-1" y="-5417"/>
            <a:chExt cx="450006" cy="595035"/>
          </a:xfrm>
        </p:grpSpPr>
        <p:sp>
          <p:nvSpPr>
            <p:cNvPr id="8213" name="Oval 21"/>
            <p:cNvSpPr>
              <a:spLocks/>
            </p:cNvSpPr>
            <p:nvPr/>
          </p:nvSpPr>
          <p:spPr bwMode="auto">
            <a:xfrm>
              <a:off x="-1" y="67099"/>
              <a:ext cx="450006" cy="45000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8214" name="Rectangle 22"/>
            <p:cNvSpPr>
              <a:spLocks/>
            </p:cNvSpPr>
            <p:nvPr/>
          </p:nvSpPr>
          <p:spPr bwMode="auto">
            <a:xfrm>
              <a:off x="65900" y="-5417"/>
              <a:ext cx="318203"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B</a:t>
              </a:r>
            </a:p>
          </p:txBody>
        </p:sp>
      </p:grpSp>
      <p:sp>
        <p:nvSpPr>
          <p:cNvPr id="8215" name="Oval 23"/>
          <p:cNvSpPr>
            <a:spLocks/>
          </p:cNvSpPr>
          <p:nvPr/>
        </p:nvSpPr>
        <p:spPr bwMode="auto">
          <a:xfrm>
            <a:off x="9313863" y="508000"/>
            <a:ext cx="225425"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8216" name="Rectangle 24"/>
          <p:cNvSpPr>
            <a:spLocks/>
          </p:cNvSpPr>
          <p:nvPr/>
        </p:nvSpPr>
        <p:spPr bwMode="auto">
          <a:xfrm>
            <a:off x="418307" y="1300074"/>
            <a:ext cx="6980238" cy="2021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A e B si scambiano la pallina in contemporanea e poi partono in dribbling o in conduzione, davanti ai tre coni rispettivamente sulla loro destra ed eseguono una finta e poi passano la palla di push o strisciato a chi aspetta in fila.</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Varianti: Cambiare le finte davanti ai coni: </a:t>
            </a:r>
          </a:p>
          <a:p>
            <a:pPr algn="l"/>
            <a:r>
              <a:rPr lang="it-IT" altLang="it-IT" sz="1600">
                <a:latin typeface="Helvetica Light" charset="0"/>
                <a:ea typeface="Helvetica Light" charset="0"/>
                <a:cs typeface="Helvetica Light" charset="0"/>
                <a:sym typeface="Helvetica Light" charset="0"/>
              </a:rPr>
              <a:t>Finte di corpo, finte larghe di bastone, agganciare la pallina e girare, sollevamenti.</a:t>
            </a:r>
          </a:p>
        </p:txBody>
      </p:sp>
      <p:grpSp>
        <p:nvGrpSpPr>
          <p:cNvPr id="8217" name="Group 25"/>
          <p:cNvGrpSpPr>
            <a:grpSpLocks/>
          </p:cNvGrpSpPr>
          <p:nvPr/>
        </p:nvGrpSpPr>
        <p:grpSpPr bwMode="auto">
          <a:xfrm>
            <a:off x="9159082" y="1067594"/>
            <a:ext cx="89694" cy="99219"/>
            <a:chOff x="0" y="-2"/>
            <a:chExt cx="180006" cy="197479"/>
          </a:xfrm>
        </p:grpSpPr>
        <p:pic>
          <p:nvPicPr>
            <p:cNvPr id="8218" name="Picture 26"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19" name="Picture 27"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220" name="Line 28"/>
          <p:cNvSpPr>
            <a:spLocks noChangeShapeType="1"/>
          </p:cNvSpPr>
          <p:nvPr/>
        </p:nvSpPr>
        <p:spPr bwMode="auto">
          <a:xfrm>
            <a:off x="9159082" y="1166813"/>
            <a:ext cx="61913" cy="1930400"/>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21" name="Line 29"/>
          <p:cNvSpPr>
            <a:spLocks noChangeShapeType="1"/>
          </p:cNvSpPr>
          <p:nvPr/>
        </p:nvSpPr>
        <p:spPr bwMode="auto">
          <a:xfrm flipH="1" flipV="1">
            <a:off x="9336882" y="1166813"/>
            <a:ext cx="27781" cy="1831182"/>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22" name="AutoShape 30"/>
          <p:cNvSpPr>
            <a:spLocks/>
          </p:cNvSpPr>
          <p:nvPr/>
        </p:nvSpPr>
        <p:spPr bwMode="auto">
          <a:xfrm>
            <a:off x="9410700" y="1904207"/>
            <a:ext cx="1079500" cy="1092994"/>
          </a:xfrm>
          <a:custGeom>
            <a:avLst/>
            <a:gdLst>
              <a:gd name="T0" fmla="*/ 10800 w 21600"/>
              <a:gd name="T1" fmla="+- 0 10834 68"/>
              <a:gd name="T2" fmla="*/ 10834 h 21532"/>
              <a:gd name="T3" fmla="*/ 10800 w 21600"/>
              <a:gd name="T4" fmla="+- 0 10834 68"/>
              <a:gd name="T5" fmla="*/ 10834 h 21532"/>
              <a:gd name="T6" fmla="*/ 10800 w 21600"/>
              <a:gd name="T7" fmla="+- 0 10834 68"/>
              <a:gd name="T8" fmla="*/ 10834 h 21532"/>
              <a:gd name="T9" fmla="*/ 10800 w 21600"/>
              <a:gd name="T10" fmla="+- 0 10834 68"/>
              <a:gd name="T11" fmla="*/ 10834 h 21532"/>
            </a:gdLst>
            <a:ahLst/>
            <a:cxnLst>
              <a:cxn ang="0">
                <a:pos x="T0" y="T2"/>
              </a:cxn>
              <a:cxn ang="0">
                <a:pos x="T3" y="T5"/>
              </a:cxn>
              <a:cxn ang="0">
                <a:pos x="T6" y="T8"/>
              </a:cxn>
              <a:cxn ang="0">
                <a:pos x="T9" y="T11"/>
              </a:cxn>
            </a:cxnLst>
            <a:rect l="0" t="0" r="r" b="b"/>
            <a:pathLst>
              <a:path w="21600" h="21532">
                <a:moveTo>
                  <a:pt x="0" y="21532"/>
                </a:moveTo>
                <a:cubicBezTo>
                  <a:pt x="339" y="21115"/>
                  <a:pt x="559" y="20567"/>
                  <a:pt x="1016" y="20280"/>
                </a:cubicBezTo>
                <a:cubicBezTo>
                  <a:pt x="1212" y="20158"/>
                  <a:pt x="3284" y="19659"/>
                  <a:pt x="3812" y="19529"/>
                </a:cubicBezTo>
                <a:cubicBezTo>
                  <a:pt x="3981" y="19279"/>
                  <a:pt x="4320" y="19079"/>
                  <a:pt x="4320" y="18778"/>
                </a:cubicBezTo>
                <a:cubicBezTo>
                  <a:pt x="4320" y="18477"/>
                  <a:pt x="3948" y="18296"/>
                  <a:pt x="3812" y="18027"/>
                </a:cubicBezTo>
                <a:cubicBezTo>
                  <a:pt x="3692" y="17791"/>
                  <a:pt x="3642" y="17526"/>
                  <a:pt x="3558" y="17276"/>
                </a:cubicBezTo>
                <a:cubicBezTo>
                  <a:pt x="3642" y="16692"/>
                  <a:pt x="3694" y="16102"/>
                  <a:pt x="3812" y="15523"/>
                </a:cubicBezTo>
                <a:cubicBezTo>
                  <a:pt x="3864" y="15265"/>
                  <a:pt x="3876" y="14959"/>
                  <a:pt x="4066" y="14772"/>
                </a:cubicBezTo>
                <a:cubicBezTo>
                  <a:pt x="4255" y="14586"/>
                  <a:pt x="4574" y="14606"/>
                  <a:pt x="4828" y="14522"/>
                </a:cubicBezTo>
                <a:cubicBezTo>
                  <a:pt x="4913" y="14272"/>
                  <a:pt x="4963" y="14007"/>
                  <a:pt x="5082" y="13771"/>
                </a:cubicBezTo>
                <a:cubicBezTo>
                  <a:pt x="5219" y="13502"/>
                  <a:pt x="5531" y="13315"/>
                  <a:pt x="5591" y="13020"/>
                </a:cubicBezTo>
                <a:cubicBezTo>
                  <a:pt x="5791" y="12035"/>
                  <a:pt x="5677" y="11007"/>
                  <a:pt x="5845" y="10016"/>
                </a:cubicBezTo>
                <a:cubicBezTo>
                  <a:pt x="6046" y="8824"/>
                  <a:pt x="6286" y="8613"/>
                  <a:pt x="6861" y="7762"/>
                </a:cubicBezTo>
                <a:cubicBezTo>
                  <a:pt x="6692" y="7512"/>
                  <a:pt x="6612" y="7171"/>
                  <a:pt x="6353" y="7011"/>
                </a:cubicBezTo>
                <a:cubicBezTo>
                  <a:pt x="5899" y="6732"/>
                  <a:pt x="4828" y="6511"/>
                  <a:pt x="4828" y="6511"/>
                </a:cubicBezTo>
                <a:cubicBezTo>
                  <a:pt x="3914" y="6736"/>
                  <a:pt x="3098" y="6583"/>
                  <a:pt x="4066" y="8013"/>
                </a:cubicBezTo>
                <a:cubicBezTo>
                  <a:pt x="4214" y="8232"/>
                  <a:pt x="4571" y="8191"/>
                  <a:pt x="4828" y="8263"/>
                </a:cubicBezTo>
                <a:cubicBezTo>
                  <a:pt x="5890" y="8562"/>
                  <a:pt x="6171" y="8567"/>
                  <a:pt x="7369" y="8764"/>
                </a:cubicBezTo>
                <a:cubicBezTo>
                  <a:pt x="8216" y="8680"/>
                  <a:pt x="9068" y="8632"/>
                  <a:pt x="9911" y="8514"/>
                </a:cubicBezTo>
                <a:cubicBezTo>
                  <a:pt x="10256" y="8465"/>
                  <a:pt x="10593" y="8362"/>
                  <a:pt x="10927" y="8263"/>
                </a:cubicBezTo>
                <a:cubicBezTo>
                  <a:pt x="11440" y="8112"/>
                  <a:pt x="11917" y="7800"/>
                  <a:pt x="12452" y="7762"/>
                </a:cubicBezTo>
                <a:lnTo>
                  <a:pt x="16009" y="7512"/>
                </a:lnTo>
                <a:cubicBezTo>
                  <a:pt x="16264" y="7429"/>
                  <a:pt x="16532" y="7380"/>
                  <a:pt x="16772" y="7262"/>
                </a:cubicBezTo>
                <a:cubicBezTo>
                  <a:pt x="17045" y="7127"/>
                  <a:pt x="17244" y="6856"/>
                  <a:pt x="17534" y="6761"/>
                </a:cubicBezTo>
                <a:cubicBezTo>
                  <a:pt x="18023" y="6601"/>
                  <a:pt x="18556" y="6621"/>
                  <a:pt x="19059" y="6511"/>
                </a:cubicBezTo>
                <a:cubicBezTo>
                  <a:pt x="19320" y="6453"/>
                  <a:pt x="19567" y="6344"/>
                  <a:pt x="19821" y="6260"/>
                </a:cubicBezTo>
                <a:lnTo>
                  <a:pt x="20329" y="4758"/>
                </a:lnTo>
                <a:cubicBezTo>
                  <a:pt x="20414" y="4508"/>
                  <a:pt x="20435" y="4227"/>
                  <a:pt x="20584" y="4007"/>
                </a:cubicBezTo>
                <a:lnTo>
                  <a:pt x="21600" y="2505"/>
                </a:lnTo>
                <a:cubicBezTo>
                  <a:pt x="21515" y="2255"/>
                  <a:pt x="21535" y="1941"/>
                  <a:pt x="21346" y="1754"/>
                </a:cubicBezTo>
                <a:cubicBezTo>
                  <a:pt x="20914" y="1328"/>
                  <a:pt x="19821" y="753"/>
                  <a:pt x="19821" y="753"/>
                </a:cubicBezTo>
                <a:cubicBezTo>
                  <a:pt x="19266" y="-68"/>
                  <a:pt x="19618" y="1"/>
                  <a:pt x="19059" y="1"/>
                </a:cubicBezTo>
              </a:path>
            </a:pathLst>
          </a:custGeom>
          <a:noFill/>
          <a:ln w="38100" cap="flat" cmpd="sng">
            <a:solidFill>
              <a:srgbClr val="000000"/>
            </a:solidFill>
            <a:prstDash val="dash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8223" name="Line 31"/>
          <p:cNvSpPr>
            <a:spLocks noChangeShapeType="1"/>
          </p:cNvSpPr>
          <p:nvPr/>
        </p:nvSpPr>
        <p:spPr bwMode="auto">
          <a:xfrm flipH="1" flipV="1">
            <a:off x="9428957" y="732632"/>
            <a:ext cx="870744" cy="1070769"/>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24" name="AutoShape 32"/>
          <p:cNvSpPr>
            <a:spLocks/>
          </p:cNvSpPr>
          <p:nvPr/>
        </p:nvSpPr>
        <p:spPr bwMode="auto">
          <a:xfrm>
            <a:off x="8343900" y="1104900"/>
            <a:ext cx="749300" cy="1206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0746" y="76"/>
                  <a:pt x="19874" y="97"/>
                  <a:pt x="19037" y="227"/>
                </a:cubicBezTo>
                <a:cubicBezTo>
                  <a:pt x="17034" y="538"/>
                  <a:pt x="17518" y="723"/>
                  <a:pt x="15742" y="1137"/>
                </a:cubicBezTo>
                <a:cubicBezTo>
                  <a:pt x="15271" y="1247"/>
                  <a:pt x="14766" y="1288"/>
                  <a:pt x="14278" y="1364"/>
                </a:cubicBezTo>
                <a:cubicBezTo>
                  <a:pt x="14156" y="1592"/>
                  <a:pt x="13912" y="1807"/>
                  <a:pt x="13912" y="2046"/>
                </a:cubicBezTo>
                <a:cubicBezTo>
                  <a:pt x="13912" y="2529"/>
                  <a:pt x="15169" y="3663"/>
                  <a:pt x="15376" y="3865"/>
                </a:cubicBezTo>
                <a:cubicBezTo>
                  <a:pt x="15849" y="4326"/>
                  <a:pt x="16562" y="4711"/>
                  <a:pt x="16841" y="5229"/>
                </a:cubicBezTo>
                <a:cubicBezTo>
                  <a:pt x="16963" y="5457"/>
                  <a:pt x="16993" y="5712"/>
                  <a:pt x="17207" y="5912"/>
                </a:cubicBezTo>
                <a:cubicBezTo>
                  <a:pt x="17494" y="6179"/>
                  <a:pt x="17974" y="6347"/>
                  <a:pt x="18305" y="6594"/>
                </a:cubicBezTo>
                <a:cubicBezTo>
                  <a:pt x="18587" y="6804"/>
                  <a:pt x="18793" y="7048"/>
                  <a:pt x="19037" y="7276"/>
                </a:cubicBezTo>
                <a:cubicBezTo>
                  <a:pt x="18340" y="8575"/>
                  <a:pt x="19246" y="7492"/>
                  <a:pt x="17573" y="8185"/>
                </a:cubicBezTo>
                <a:cubicBezTo>
                  <a:pt x="16727" y="8535"/>
                  <a:pt x="16283" y="9046"/>
                  <a:pt x="15742" y="9549"/>
                </a:cubicBezTo>
                <a:cubicBezTo>
                  <a:pt x="15620" y="10459"/>
                  <a:pt x="15376" y="11365"/>
                  <a:pt x="15376" y="12278"/>
                </a:cubicBezTo>
                <a:cubicBezTo>
                  <a:pt x="15376" y="12518"/>
                  <a:pt x="15570" y="11810"/>
                  <a:pt x="15742" y="11596"/>
                </a:cubicBezTo>
                <a:cubicBezTo>
                  <a:pt x="15939" y="11351"/>
                  <a:pt x="16231" y="11141"/>
                  <a:pt x="16475" y="10914"/>
                </a:cubicBezTo>
                <a:cubicBezTo>
                  <a:pt x="16108" y="10762"/>
                  <a:pt x="15816" y="10475"/>
                  <a:pt x="15376" y="10459"/>
                </a:cubicBezTo>
                <a:cubicBezTo>
                  <a:pt x="11696" y="10325"/>
                  <a:pt x="11463" y="10435"/>
                  <a:pt x="9153" y="10914"/>
                </a:cubicBezTo>
                <a:cubicBezTo>
                  <a:pt x="7071" y="12207"/>
                  <a:pt x="9075" y="11165"/>
                  <a:pt x="6956" y="11823"/>
                </a:cubicBezTo>
                <a:cubicBezTo>
                  <a:pt x="5749" y="12198"/>
                  <a:pt x="6089" y="12378"/>
                  <a:pt x="4759" y="12505"/>
                </a:cubicBezTo>
                <a:cubicBezTo>
                  <a:pt x="3547" y="12621"/>
                  <a:pt x="2319" y="12657"/>
                  <a:pt x="1098" y="12733"/>
                </a:cubicBezTo>
                <a:cubicBezTo>
                  <a:pt x="976" y="12960"/>
                  <a:pt x="690" y="13177"/>
                  <a:pt x="732" y="13415"/>
                </a:cubicBezTo>
                <a:cubicBezTo>
                  <a:pt x="817" y="13891"/>
                  <a:pt x="1464" y="14779"/>
                  <a:pt x="1464" y="14779"/>
                </a:cubicBezTo>
                <a:lnTo>
                  <a:pt x="732" y="16143"/>
                </a:lnTo>
                <a:cubicBezTo>
                  <a:pt x="610" y="16371"/>
                  <a:pt x="442" y="16590"/>
                  <a:pt x="366" y="16825"/>
                </a:cubicBezTo>
                <a:lnTo>
                  <a:pt x="0" y="17962"/>
                </a:lnTo>
                <a:cubicBezTo>
                  <a:pt x="122" y="18947"/>
                  <a:pt x="73" y="19947"/>
                  <a:pt x="366" y="20918"/>
                </a:cubicBezTo>
                <a:cubicBezTo>
                  <a:pt x="447" y="21186"/>
                  <a:pt x="1098" y="21600"/>
                  <a:pt x="1098" y="21600"/>
                </a:cubicBezTo>
              </a:path>
            </a:pathLst>
          </a:custGeom>
          <a:noFill/>
          <a:ln w="38100" cap="flat" cmpd="sng">
            <a:solidFill>
              <a:srgbClr val="000000"/>
            </a:solidFill>
            <a:prstDash val="dash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8225" name="Line 33"/>
          <p:cNvSpPr>
            <a:spLocks noChangeShapeType="1"/>
          </p:cNvSpPr>
          <p:nvPr/>
        </p:nvSpPr>
        <p:spPr bwMode="auto">
          <a:xfrm>
            <a:off x="8343107" y="2310607"/>
            <a:ext cx="815975" cy="1271588"/>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26" name="Line 34"/>
          <p:cNvSpPr>
            <a:spLocks noChangeShapeType="1"/>
          </p:cNvSpPr>
          <p:nvPr/>
        </p:nvSpPr>
        <p:spPr bwMode="auto">
          <a:xfrm flipH="1" flipV="1">
            <a:off x="9766300" y="977107"/>
            <a:ext cx="685007" cy="870744"/>
          </a:xfrm>
          <a:prstGeom prst="line">
            <a:avLst/>
          </a:pr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27" name="Line 35"/>
          <p:cNvSpPr>
            <a:spLocks noChangeShapeType="1"/>
          </p:cNvSpPr>
          <p:nvPr/>
        </p:nvSpPr>
        <p:spPr bwMode="auto">
          <a:xfrm>
            <a:off x="8330407" y="2431257"/>
            <a:ext cx="372269" cy="740569"/>
          </a:xfrm>
          <a:prstGeom prst="line">
            <a:avLst/>
          </a:pr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8228" name="Group 36"/>
          <p:cNvGrpSpPr>
            <a:grpSpLocks/>
          </p:cNvGrpSpPr>
          <p:nvPr/>
        </p:nvGrpSpPr>
        <p:grpSpPr bwMode="auto">
          <a:xfrm>
            <a:off x="392113" y="6448426"/>
            <a:ext cx="406161" cy="146194"/>
            <a:chOff x="0" y="0"/>
            <a:chExt cx="812358" cy="291489"/>
          </a:xfrm>
        </p:grpSpPr>
        <p:sp>
          <p:nvSpPr>
            <p:cNvPr id="8229" name="Rectangle 37"/>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dirty="0">
                  <a:latin typeface="Calibri" charset="0"/>
                  <a:ea typeface="Calibri" charset="0"/>
                  <a:cs typeface="Calibri" charset="0"/>
                  <a:sym typeface="Calibri" charset="0"/>
                </a:rPr>
                <a:t>Stefano Angius</a:t>
              </a:r>
            </a:p>
          </p:txBody>
        </p:sp>
        <p:pic>
          <p:nvPicPr>
            <p:cNvPr id="8230" name="Picture 38"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122399841"/>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1282" y="1430983"/>
            <a:ext cx="7517681" cy="531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6" name="Rectangle 2"/>
          <p:cNvSpPr>
            <a:spLocks noChangeArrowheads="1"/>
          </p:cNvSpPr>
          <p:nvPr>
            <p:ph type="title" idx="4294967295"/>
          </p:nvPr>
        </p:nvSpPr>
        <p:spPr>
          <a:xfrm>
            <a:off x="3171527" y="250031"/>
            <a:ext cx="6044283" cy="598289"/>
          </a:xfrm>
        </p:spPr>
        <p:txBody>
          <a:bodyPr anchor="b"/>
          <a:lstStyle/>
          <a:p>
            <a:pPr defTabSz="164078"/>
            <a:r>
              <a:rPr lang="it-IT" altLang="it-IT" sz="2250" b="1">
                <a:solidFill>
                  <a:srgbClr val="FF2600"/>
                </a:solidFill>
                <a:latin typeface="Marker Felt" charset="0"/>
                <a:ea typeface="Marker Felt" charset="0"/>
                <a:cs typeface="Marker Felt" charset="0"/>
                <a:sym typeface="Marker Felt" charset="0"/>
              </a:rPr>
              <a:t>EXERCISE  :  technique </a:t>
            </a:r>
          </a:p>
        </p:txBody>
      </p:sp>
      <p:sp>
        <p:nvSpPr>
          <p:cNvPr id="11267" name="Oval 3"/>
          <p:cNvSpPr>
            <a:spLocks/>
          </p:cNvSpPr>
          <p:nvPr/>
        </p:nvSpPr>
        <p:spPr bwMode="auto">
          <a:xfrm>
            <a:off x="8784953" y="5037461"/>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1268" name="Oval 4"/>
          <p:cNvSpPr>
            <a:spLocks/>
          </p:cNvSpPr>
          <p:nvPr/>
        </p:nvSpPr>
        <p:spPr bwMode="auto">
          <a:xfrm>
            <a:off x="7963422" y="3787304"/>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1269" name="Oval 5"/>
          <p:cNvSpPr>
            <a:spLocks/>
          </p:cNvSpPr>
          <p:nvPr/>
        </p:nvSpPr>
        <p:spPr bwMode="auto">
          <a:xfrm>
            <a:off x="9302875" y="3456906"/>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1270" name="AutoShape 6"/>
          <p:cNvSpPr>
            <a:spLocks/>
          </p:cNvSpPr>
          <p:nvPr/>
        </p:nvSpPr>
        <p:spPr bwMode="auto">
          <a:xfrm>
            <a:off x="9010427" y="398264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1271" name="AutoShape 7"/>
          <p:cNvSpPr>
            <a:spLocks/>
          </p:cNvSpPr>
          <p:nvPr/>
        </p:nvSpPr>
        <p:spPr bwMode="auto">
          <a:xfrm>
            <a:off x="9162232" y="398264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1272" name="AutoShape 8"/>
          <p:cNvSpPr>
            <a:spLocks/>
          </p:cNvSpPr>
          <p:nvPr/>
        </p:nvSpPr>
        <p:spPr bwMode="auto">
          <a:xfrm>
            <a:off x="9314037" y="398264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1273" name="AutoShape 9"/>
          <p:cNvSpPr>
            <a:spLocks/>
          </p:cNvSpPr>
          <p:nvPr/>
        </p:nvSpPr>
        <p:spPr bwMode="auto">
          <a:xfrm>
            <a:off x="9261574" y="3567411"/>
            <a:ext cx="129480" cy="369466"/>
          </a:xfrm>
          <a:custGeom>
            <a:avLst/>
            <a:gdLst>
              <a:gd name="T0" fmla="+- 0 9845 770"/>
              <a:gd name="T1" fmla="*/ T0 w 18151"/>
              <a:gd name="T2" fmla="*/ 10413 h 20827"/>
              <a:gd name="T3" fmla="+- 0 9845 770"/>
              <a:gd name="T4" fmla="*/ T3 w 18151"/>
              <a:gd name="T5" fmla="*/ 10413 h 20827"/>
              <a:gd name="T6" fmla="+- 0 9845 770"/>
              <a:gd name="T7" fmla="*/ T6 w 18151"/>
              <a:gd name="T8" fmla="*/ 10413 h 20827"/>
              <a:gd name="T9" fmla="+- 0 9845 770"/>
              <a:gd name="T10" fmla="*/ T9 w 18151"/>
              <a:gd name="T11" fmla="*/ 10413 h 20827"/>
            </a:gdLst>
            <a:ahLst/>
            <a:cxnLst>
              <a:cxn ang="0">
                <a:pos x="T1" y="T2"/>
              </a:cxn>
              <a:cxn ang="0">
                <a:pos x="T4" y="T5"/>
              </a:cxn>
              <a:cxn ang="0">
                <a:pos x="T7" y="T8"/>
              </a:cxn>
              <a:cxn ang="0">
                <a:pos x="T10" y="T11"/>
              </a:cxn>
            </a:cxnLst>
            <a:rect l="0" t="0" r="r" b="b"/>
            <a:pathLst>
              <a:path w="18151" h="20827">
                <a:moveTo>
                  <a:pt x="12450" y="0"/>
                </a:moveTo>
                <a:cubicBezTo>
                  <a:pt x="11079" y="285"/>
                  <a:pt x="10192" y="845"/>
                  <a:pt x="10137" y="1465"/>
                </a:cubicBezTo>
                <a:cubicBezTo>
                  <a:pt x="9939" y="3691"/>
                  <a:pt x="20830" y="4764"/>
                  <a:pt x="17526" y="7253"/>
                </a:cubicBezTo>
                <a:cubicBezTo>
                  <a:pt x="14644" y="9424"/>
                  <a:pt x="6001" y="7107"/>
                  <a:pt x="2809" y="8977"/>
                </a:cubicBezTo>
                <a:cubicBezTo>
                  <a:pt x="-770" y="11073"/>
                  <a:pt x="7395" y="12437"/>
                  <a:pt x="10778" y="14386"/>
                </a:cubicBezTo>
                <a:cubicBezTo>
                  <a:pt x="16149" y="17481"/>
                  <a:pt x="9120" y="21600"/>
                  <a:pt x="0" y="20702"/>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1274" name="Line 10"/>
          <p:cNvSpPr>
            <a:spLocks noChangeShapeType="1"/>
          </p:cNvSpPr>
          <p:nvPr/>
        </p:nvSpPr>
        <p:spPr bwMode="auto">
          <a:xfrm flipH="1">
            <a:off x="8152061" y="3937992"/>
            <a:ext cx="1122908"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1275" name="AutoShape 11"/>
          <p:cNvSpPr>
            <a:spLocks/>
          </p:cNvSpPr>
          <p:nvPr/>
        </p:nvSpPr>
        <p:spPr bwMode="auto">
          <a:xfrm>
            <a:off x="8030394" y="4063008"/>
            <a:ext cx="179710" cy="467693"/>
          </a:xfrm>
          <a:custGeom>
            <a:avLst/>
            <a:gdLst>
              <a:gd name="T0" fmla="+- 0 9937 2327"/>
              <a:gd name="T1" fmla="*/ T0 w 15220"/>
              <a:gd name="T2" fmla="+- 0 11204 921"/>
              <a:gd name="T3" fmla="*/ 11204 h 20567"/>
              <a:gd name="T4" fmla="+- 0 9937 2327"/>
              <a:gd name="T5" fmla="*/ T4 w 15220"/>
              <a:gd name="T6" fmla="+- 0 11204 921"/>
              <a:gd name="T7" fmla="*/ 11204 h 20567"/>
              <a:gd name="T8" fmla="+- 0 9937 2327"/>
              <a:gd name="T9" fmla="*/ T8 w 15220"/>
              <a:gd name="T10" fmla="+- 0 11204 921"/>
              <a:gd name="T11" fmla="*/ 11204 h 20567"/>
              <a:gd name="T12" fmla="+- 0 9937 2327"/>
              <a:gd name="T13" fmla="*/ T12 w 15220"/>
              <a:gd name="T14" fmla="+- 0 11204 921"/>
              <a:gd name="T15" fmla="*/ 11204 h 20567"/>
            </a:gdLst>
            <a:ahLst/>
            <a:cxnLst>
              <a:cxn ang="0">
                <a:pos x="T1" y="T3"/>
              </a:cxn>
              <a:cxn ang="0">
                <a:pos x="T5" y="T7"/>
              </a:cxn>
              <a:cxn ang="0">
                <a:pos x="T9" y="T11"/>
              </a:cxn>
              <a:cxn ang="0">
                <a:pos x="T13" y="T15"/>
              </a:cxn>
            </a:cxnLst>
            <a:rect l="0" t="0" r="r" b="b"/>
            <a:pathLst>
              <a:path w="15220" h="20567">
                <a:moveTo>
                  <a:pt x="5445" y="237"/>
                </a:moveTo>
                <a:cubicBezTo>
                  <a:pt x="1061" y="-921"/>
                  <a:pt x="-2327" y="2478"/>
                  <a:pt x="2016" y="3678"/>
                </a:cubicBezTo>
                <a:cubicBezTo>
                  <a:pt x="4019" y="4231"/>
                  <a:pt x="7539" y="3325"/>
                  <a:pt x="8336" y="4679"/>
                </a:cubicBezTo>
                <a:cubicBezTo>
                  <a:pt x="9571" y="6777"/>
                  <a:pt x="1689" y="6312"/>
                  <a:pt x="2095" y="8128"/>
                </a:cubicBezTo>
                <a:cubicBezTo>
                  <a:pt x="2805" y="11315"/>
                  <a:pt x="11589" y="7229"/>
                  <a:pt x="13199" y="9371"/>
                </a:cubicBezTo>
                <a:cubicBezTo>
                  <a:pt x="15959" y="13040"/>
                  <a:pt x="-369" y="10126"/>
                  <a:pt x="1914" y="13577"/>
                </a:cubicBezTo>
                <a:cubicBezTo>
                  <a:pt x="4070" y="16836"/>
                  <a:pt x="11265" y="11686"/>
                  <a:pt x="14036" y="13496"/>
                </a:cubicBezTo>
                <a:cubicBezTo>
                  <a:pt x="19273" y="16917"/>
                  <a:pt x="5491" y="16504"/>
                  <a:pt x="4497" y="18505"/>
                </a:cubicBezTo>
                <a:cubicBezTo>
                  <a:pt x="3943" y="19620"/>
                  <a:pt x="5700" y="20679"/>
                  <a:pt x="7902" y="20558"/>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1276" name="Line 12"/>
          <p:cNvSpPr>
            <a:spLocks noChangeShapeType="1"/>
          </p:cNvSpPr>
          <p:nvPr/>
        </p:nvSpPr>
        <p:spPr bwMode="auto">
          <a:xfrm flipH="1" flipV="1">
            <a:off x="8501435" y="4768453"/>
            <a:ext cx="243334" cy="244451"/>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1277" name="Line 13"/>
          <p:cNvSpPr>
            <a:spLocks noChangeShapeType="1"/>
          </p:cNvSpPr>
          <p:nvPr/>
        </p:nvSpPr>
        <p:spPr bwMode="auto">
          <a:xfrm>
            <a:off x="8095134" y="4529584"/>
            <a:ext cx="383977" cy="20426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1278" name="AutoShape 14"/>
          <p:cNvSpPr>
            <a:spLocks/>
          </p:cNvSpPr>
          <p:nvPr/>
        </p:nvSpPr>
        <p:spPr bwMode="auto">
          <a:xfrm>
            <a:off x="8292704" y="4808637"/>
            <a:ext cx="180826" cy="549176"/>
          </a:xfrm>
          <a:custGeom>
            <a:avLst/>
            <a:gdLst>
              <a:gd name="T0" fmla="+- 0 10880 160"/>
              <a:gd name="T1" fmla="*/ T0 w 21440"/>
              <a:gd name="T2" fmla="+- 0 11169 739"/>
              <a:gd name="T3" fmla="*/ 11169 h 20861"/>
              <a:gd name="T4" fmla="+- 0 10880 160"/>
              <a:gd name="T5" fmla="*/ T4 w 21440"/>
              <a:gd name="T6" fmla="+- 0 11169 739"/>
              <a:gd name="T7" fmla="*/ 11169 h 20861"/>
              <a:gd name="T8" fmla="+- 0 10880 160"/>
              <a:gd name="T9" fmla="*/ T8 w 21440"/>
              <a:gd name="T10" fmla="+- 0 11169 739"/>
              <a:gd name="T11" fmla="*/ 11169 h 20861"/>
              <a:gd name="T12" fmla="+- 0 10880 160"/>
              <a:gd name="T13" fmla="*/ T12 w 21440"/>
              <a:gd name="T14" fmla="+- 0 11169 739"/>
              <a:gd name="T15" fmla="*/ 11169 h 20861"/>
            </a:gdLst>
            <a:ahLst/>
            <a:cxnLst>
              <a:cxn ang="0">
                <a:pos x="T1" y="T3"/>
              </a:cxn>
              <a:cxn ang="0">
                <a:pos x="T5" y="T7"/>
              </a:cxn>
              <a:cxn ang="0">
                <a:pos x="T9" y="T11"/>
              </a:cxn>
              <a:cxn ang="0">
                <a:pos x="T13" y="T15"/>
              </a:cxn>
            </a:cxnLst>
            <a:rect l="0" t="0" r="r" b="b"/>
            <a:pathLst>
              <a:path w="21440" h="20861">
                <a:moveTo>
                  <a:pt x="21440" y="770"/>
                </a:moveTo>
                <a:cubicBezTo>
                  <a:pt x="18763" y="-739"/>
                  <a:pt x="11554" y="155"/>
                  <a:pt x="12734" y="1849"/>
                </a:cubicBezTo>
                <a:cubicBezTo>
                  <a:pt x="13598" y="3089"/>
                  <a:pt x="20715" y="3293"/>
                  <a:pt x="19793" y="4763"/>
                </a:cubicBezTo>
                <a:cubicBezTo>
                  <a:pt x="18628" y="6619"/>
                  <a:pt x="5254" y="4563"/>
                  <a:pt x="5890" y="7120"/>
                </a:cubicBezTo>
                <a:cubicBezTo>
                  <a:pt x="6231" y="8491"/>
                  <a:pt x="13540" y="8170"/>
                  <a:pt x="14061" y="9484"/>
                </a:cubicBezTo>
                <a:cubicBezTo>
                  <a:pt x="15097" y="12097"/>
                  <a:pt x="140" y="10155"/>
                  <a:pt x="2" y="12313"/>
                </a:cubicBezTo>
                <a:cubicBezTo>
                  <a:pt x="-160" y="14824"/>
                  <a:pt x="13708" y="12840"/>
                  <a:pt x="14414" y="14954"/>
                </a:cubicBezTo>
                <a:cubicBezTo>
                  <a:pt x="14952" y="16565"/>
                  <a:pt x="7783" y="16360"/>
                  <a:pt x="4498" y="17269"/>
                </a:cubicBezTo>
                <a:cubicBezTo>
                  <a:pt x="230" y="18448"/>
                  <a:pt x="2466" y="20692"/>
                  <a:pt x="8078" y="20861"/>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1279" name="Line 15"/>
          <p:cNvSpPr>
            <a:spLocks noChangeShapeType="1"/>
          </p:cNvSpPr>
          <p:nvPr/>
        </p:nvSpPr>
        <p:spPr bwMode="auto">
          <a:xfrm>
            <a:off x="8365257" y="5346650"/>
            <a:ext cx="250031" cy="54582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1280" name="Rectangle 16"/>
          <p:cNvSpPr>
            <a:spLocks/>
          </p:cNvSpPr>
          <p:nvPr/>
        </p:nvSpPr>
        <p:spPr bwMode="auto">
          <a:xfrm>
            <a:off x="9218043" y="3383194"/>
            <a:ext cx="425276" cy="23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055"/>
              <a:t>1</a:t>
            </a:r>
          </a:p>
        </p:txBody>
      </p:sp>
      <p:sp>
        <p:nvSpPr>
          <p:cNvPr id="11281" name="Rectangle 17"/>
          <p:cNvSpPr>
            <a:spLocks/>
          </p:cNvSpPr>
          <p:nvPr/>
        </p:nvSpPr>
        <p:spPr bwMode="auto">
          <a:xfrm>
            <a:off x="7735714" y="3701704"/>
            <a:ext cx="149080" cy="256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195"/>
              <a:t>2</a:t>
            </a:r>
          </a:p>
        </p:txBody>
      </p:sp>
      <p:sp>
        <p:nvSpPr>
          <p:cNvPr id="11282" name="Rectangle 18"/>
          <p:cNvSpPr>
            <a:spLocks/>
          </p:cNvSpPr>
          <p:nvPr/>
        </p:nvSpPr>
        <p:spPr bwMode="auto">
          <a:xfrm>
            <a:off x="8896574" y="5018833"/>
            <a:ext cx="149080" cy="256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195"/>
              <a:t>3</a:t>
            </a:r>
          </a:p>
        </p:txBody>
      </p:sp>
      <p:sp>
        <p:nvSpPr>
          <p:cNvPr id="11283" name="Rectangle 19"/>
          <p:cNvSpPr>
            <a:spLocks/>
          </p:cNvSpPr>
          <p:nvPr/>
        </p:nvSpPr>
        <p:spPr bwMode="auto">
          <a:xfrm>
            <a:off x="2768822" y="2250221"/>
            <a:ext cx="3964781" cy="2052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898" dirty="0"/>
              <a:t>n#9</a:t>
            </a:r>
          </a:p>
          <a:p>
            <a:endParaRPr lang="it-IT" altLang="it-IT" sz="1266" dirty="0"/>
          </a:p>
          <a:p>
            <a:endParaRPr lang="it-IT" altLang="it-IT" sz="1266" dirty="0"/>
          </a:p>
          <a:p>
            <a:r>
              <a:rPr lang="it-IT" altLang="it-IT" sz="1828" u="sng" dirty="0"/>
              <a:t>GOAL</a:t>
            </a:r>
            <a:r>
              <a:rPr lang="it-IT" altLang="it-IT" sz="1266" dirty="0"/>
              <a:t>: pass  and </a:t>
            </a:r>
            <a:r>
              <a:rPr lang="it-IT" altLang="it-IT" sz="1266" dirty="0" err="1"/>
              <a:t>lead</a:t>
            </a:r>
            <a:r>
              <a:rPr lang="it-IT" altLang="it-IT" sz="1266" dirty="0"/>
              <a:t> the </a:t>
            </a:r>
            <a:r>
              <a:rPr lang="it-IT" altLang="it-IT" sz="1266" dirty="0" err="1"/>
              <a:t>ball</a:t>
            </a:r>
            <a:r>
              <a:rPr lang="it-IT" altLang="it-IT" sz="1266" dirty="0"/>
              <a:t>.</a:t>
            </a:r>
          </a:p>
          <a:p>
            <a:endParaRPr lang="it-IT" altLang="it-IT" sz="1266" dirty="0"/>
          </a:p>
          <a:p>
            <a:r>
              <a:rPr lang="it-IT" altLang="it-IT" sz="1266" dirty="0"/>
              <a:t> </a:t>
            </a:r>
            <a:r>
              <a:rPr lang="it-IT" altLang="it-IT" sz="1547" u="sng" dirty="0"/>
              <a:t>DEVELOPMENT </a:t>
            </a:r>
            <a:r>
              <a:rPr lang="it-IT" altLang="it-IT" sz="1266" dirty="0"/>
              <a:t>: </a:t>
            </a:r>
            <a:r>
              <a:rPr lang="it-IT" altLang="it-IT" sz="1266" dirty="0" err="1"/>
              <a:t>red</a:t>
            </a:r>
            <a:r>
              <a:rPr lang="it-IT" altLang="it-IT" sz="1266" dirty="0"/>
              <a:t> 1 </a:t>
            </a:r>
            <a:r>
              <a:rPr lang="it-IT" altLang="it-IT" sz="1266" dirty="0" err="1"/>
              <a:t>lead</a:t>
            </a:r>
            <a:r>
              <a:rPr lang="it-IT" altLang="it-IT" sz="1266" dirty="0"/>
              <a:t> the </a:t>
            </a:r>
            <a:r>
              <a:rPr lang="it-IT" altLang="it-IT" sz="1266" dirty="0" err="1"/>
              <a:t>ball</a:t>
            </a:r>
            <a:r>
              <a:rPr lang="it-IT" altLang="it-IT" sz="1266" dirty="0"/>
              <a:t> </a:t>
            </a:r>
            <a:r>
              <a:rPr lang="it-IT" altLang="it-IT" sz="1266" dirty="0" err="1"/>
              <a:t>until</a:t>
            </a:r>
            <a:r>
              <a:rPr lang="it-IT" altLang="it-IT" sz="1266" dirty="0"/>
              <a:t> the </a:t>
            </a:r>
            <a:r>
              <a:rPr lang="it-IT" altLang="it-IT" sz="1266" dirty="0" err="1"/>
              <a:t>cones</a:t>
            </a:r>
            <a:r>
              <a:rPr lang="it-IT" altLang="it-IT" sz="1266" dirty="0"/>
              <a:t>, </a:t>
            </a:r>
          </a:p>
          <a:p>
            <a:r>
              <a:rPr lang="it-IT" altLang="it-IT" sz="1266" dirty="0" err="1"/>
              <a:t>than</a:t>
            </a:r>
            <a:r>
              <a:rPr lang="it-IT" altLang="it-IT" sz="1266" dirty="0"/>
              <a:t> pass to red2  with back-head .</a:t>
            </a:r>
          </a:p>
          <a:p>
            <a:endParaRPr lang="it-IT" altLang="it-IT" sz="1266" dirty="0"/>
          </a:p>
          <a:p>
            <a:endParaRPr lang="it-IT" altLang="it-IT" sz="1266" dirty="0"/>
          </a:p>
        </p:txBody>
      </p:sp>
      <p:pic>
        <p:nvPicPr>
          <p:cNvPr id="11284" name="Picture 20"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83899" y="3559597"/>
            <a:ext cx="92646" cy="10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85" name="Rectangle 21"/>
          <p:cNvSpPr>
            <a:spLocks/>
          </p:cNvSpPr>
          <p:nvPr/>
        </p:nvSpPr>
        <p:spPr bwMode="auto">
          <a:xfrm>
            <a:off x="2819544" y="3855801"/>
            <a:ext cx="4239993" cy="1435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5719" tIns="35719" rIns="35719" bIns="35719" anchor="ctr">
            <a:spAutoFit/>
          </a:bodyPr>
          <a:lstStyle/>
          <a:p>
            <a:r>
              <a:rPr lang="it-IT" altLang="it-IT" sz="1266" dirty="0" err="1"/>
              <a:t>red</a:t>
            </a:r>
            <a:r>
              <a:rPr lang="it-IT" altLang="it-IT" sz="1266" dirty="0"/>
              <a:t> 2 stop the </a:t>
            </a:r>
            <a:r>
              <a:rPr lang="it-IT" altLang="it-IT" sz="1266" dirty="0" err="1"/>
              <a:t>ball</a:t>
            </a:r>
            <a:r>
              <a:rPr lang="it-IT" altLang="it-IT" sz="1266" dirty="0"/>
              <a:t> in </a:t>
            </a:r>
            <a:r>
              <a:rPr lang="it-IT" altLang="it-IT" sz="1266" dirty="0" err="1"/>
              <a:t>movement</a:t>
            </a:r>
            <a:r>
              <a:rPr lang="it-IT" altLang="it-IT" sz="1266" dirty="0"/>
              <a:t> </a:t>
            </a:r>
          </a:p>
          <a:p>
            <a:r>
              <a:rPr lang="it-IT" altLang="it-IT" sz="1266" dirty="0" err="1"/>
              <a:t>lead</a:t>
            </a:r>
            <a:r>
              <a:rPr lang="it-IT" altLang="it-IT" sz="1266" dirty="0"/>
              <a:t> the </a:t>
            </a:r>
            <a:r>
              <a:rPr lang="it-IT" altLang="it-IT" sz="1266" dirty="0" err="1"/>
              <a:t>ball</a:t>
            </a:r>
            <a:r>
              <a:rPr lang="it-IT" altLang="it-IT" sz="1266" dirty="0"/>
              <a:t> and pass to </a:t>
            </a:r>
            <a:r>
              <a:rPr lang="it-IT" altLang="it-IT" sz="1266" dirty="0" err="1"/>
              <a:t>red</a:t>
            </a:r>
            <a:r>
              <a:rPr lang="it-IT" altLang="it-IT" sz="1266" dirty="0"/>
              <a:t> 3.</a:t>
            </a:r>
          </a:p>
          <a:p>
            <a:endParaRPr lang="it-IT" altLang="it-IT" sz="1266" dirty="0"/>
          </a:p>
          <a:p>
            <a:r>
              <a:rPr lang="it-IT" altLang="it-IT" sz="1266" dirty="0" err="1"/>
              <a:t>red</a:t>
            </a:r>
            <a:r>
              <a:rPr lang="it-IT" altLang="it-IT" sz="1266" dirty="0"/>
              <a:t> 3 </a:t>
            </a:r>
            <a:r>
              <a:rPr lang="it-IT" altLang="it-IT" sz="1266" dirty="0" err="1"/>
              <a:t>collecting</a:t>
            </a:r>
            <a:r>
              <a:rPr lang="it-IT" altLang="it-IT" sz="1266" dirty="0"/>
              <a:t> the </a:t>
            </a:r>
            <a:r>
              <a:rPr lang="it-IT" altLang="it-IT" sz="1266" dirty="0" err="1"/>
              <a:t>ball</a:t>
            </a:r>
            <a:r>
              <a:rPr lang="it-IT" altLang="it-IT" sz="1266" dirty="0"/>
              <a:t> and </a:t>
            </a:r>
            <a:r>
              <a:rPr lang="it-IT" altLang="it-IT" sz="1266" dirty="0" err="1"/>
              <a:t>then</a:t>
            </a:r>
            <a:r>
              <a:rPr lang="it-IT" altLang="it-IT" sz="1266" dirty="0"/>
              <a:t> </a:t>
            </a:r>
            <a:r>
              <a:rPr lang="it-IT" altLang="it-IT" sz="1266" dirty="0" err="1"/>
              <a:t>make</a:t>
            </a:r>
            <a:r>
              <a:rPr lang="it-IT" altLang="it-IT" sz="1266" dirty="0"/>
              <a:t> </a:t>
            </a:r>
            <a:r>
              <a:rPr lang="it-IT" altLang="it-IT" sz="1266" dirty="0" err="1"/>
              <a:t>fake</a:t>
            </a:r>
            <a:r>
              <a:rPr lang="it-IT" altLang="it-IT" sz="1266" dirty="0"/>
              <a:t> </a:t>
            </a:r>
            <a:r>
              <a:rPr lang="it-IT" altLang="it-IT" sz="1266" dirty="0" err="1"/>
              <a:t>until</a:t>
            </a:r>
            <a:r>
              <a:rPr lang="it-IT" altLang="it-IT" sz="1266" dirty="0"/>
              <a:t> the D , and the </a:t>
            </a:r>
            <a:r>
              <a:rPr lang="it-IT" altLang="it-IT" sz="1266" dirty="0" err="1"/>
              <a:t>n</a:t>
            </a:r>
            <a:r>
              <a:rPr lang="it-IT" altLang="it-IT" sz="1266" dirty="0"/>
              <a:t> </a:t>
            </a:r>
            <a:r>
              <a:rPr lang="it-IT" altLang="it-IT" sz="1266" dirty="0" err="1"/>
              <a:t>shoot</a:t>
            </a:r>
            <a:endParaRPr lang="it-IT" altLang="it-IT" sz="1266" dirty="0"/>
          </a:p>
          <a:p>
            <a:endParaRPr lang="it-IT" altLang="it-IT" sz="1266" dirty="0"/>
          </a:p>
          <a:p>
            <a:r>
              <a:rPr lang="it-IT" altLang="it-IT" sz="1266" dirty="0"/>
              <a:t> </a:t>
            </a:r>
          </a:p>
        </p:txBody>
      </p:sp>
      <p:sp>
        <p:nvSpPr>
          <p:cNvPr id="11286" name="Rectangle 22"/>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2036418531"/>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p:cNvSpPr>
          <p:nvPr/>
        </p:nvSpPr>
        <p:spPr bwMode="auto">
          <a:xfrm>
            <a:off x="4611440" y="316944"/>
            <a:ext cx="3226966" cy="375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969">
                <a:solidFill>
                  <a:srgbClr val="FF2600"/>
                </a:solidFill>
              </a:rPr>
              <a:t>EXERCISE :GAME PHASES</a:t>
            </a:r>
          </a:p>
        </p:txBody>
      </p:sp>
      <p:pic>
        <p:nvPicPr>
          <p:cNvPr id="12290" name="Picture 2"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6602" y="725537"/>
            <a:ext cx="8040068" cy="56859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1" name="Oval 3"/>
          <p:cNvSpPr>
            <a:spLocks/>
          </p:cNvSpPr>
          <p:nvPr/>
        </p:nvSpPr>
        <p:spPr bwMode="auto">
          <a:xfrm>
            <a:off x="9052843" y="5064250"/>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2292" name="Oval 4"/>
          <p:cNvSpPr>
            <a:spLocks/>
          </p:cNvSpPr>
          <p:nvPr/>
        </p:nvSpPr>
        <p:spPr bwMode="auto">
          <a:xfrm>
            <a:off x="8320609" y="4983882"/>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2293" name="Oval 5"/>
          <p:cNvSpPr>
            <a:spLocks/>
          </p:cNvSpPr>
          <p:nvPr/>
        </p:nvSpPr>
        <p:spPr bwMode="auto">
          <a:xfrm>
            <a:off x="8829601" y="3965898"/>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2294" name="Oval 6"/>
          <p:cNvSpPr>
            <a:spLocks/>
          </p:cNvSpPr>
          <p:nvPr/>
        </p:nvSpPr>
        <p:spPr bwMode="auto">
          <a:xfrm>
            <a:off x="8463484" y="3965898"/>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2295" name="Oval 7"/>
          <p:cNvSpPr>
            <a:spLocks/>
          </p:cNvSpPr>
          <p:nvPr/>
        </p:nvSpPr>
        <p:spPr bwMode="auto">
          <a:xfrm>
            <a:off x="9052843" y="3385468"/>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2296" name="Oval 8"/>
          <p:cNvSpPr>
            <a:spLocks/>
          </p:cNvSpPr>
          <p:nvPr/>
        </p:nvSpPr>
        <p:spPr bwMode="auto">
          <a:xfrm>
            <a:off x="8177734" y="3385468"/>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2297" name="AutoShape 9"/>
          <p:cNvSpPr>
            <a:spLocks/>
          </p:cNvSpPr>
          <p:nvPr/>
        </p:nvSpPr>
        <p:spPr bwMode="auto">
          <a:xfrm>
            <a:off x="8662169" y="352722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2298" name="AutoShape 10"/>
          <p:cNvSpPr>
            <a:spLocks/>
          </p:cNvSpPr>
          <p:nvPr/>
        </p:nvSpPr>
        <p:spPr bwMode="auto">
          <a:xfrm>
            <a:off x="8662169" y="3795117"/>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2299" name="AutoShape 11"/>
          <p:cNvSpPr>
            <a:spLocks/>
          </p:cNvSpPr>
          <p:nvPr/>
        </p:nvSpPr>
        <p:spPr bwMode="auto">
          <a:xfrm>
            <a:off x="8662169" y="424160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2300" name="AutoShape 12"/>
          <p:cNvSpPr>
            <a:spLocks/>
          </p:cNvSpPr>
          <p:nvPr/>
        </p:nvSpPr>
        <p:spPr bwMode="auto">
          <a:xfrm>
            <a:off x="8662169" y="442019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2301" name="AutoShape 13"/>
          <p:cNvSpPr>
            <a:spLocks/>
          </p:cNvSpPr>
          <p:nvPr/>
        </p:nvSpPr>
        <p:spPr bwMode="auto">
          <a:xfrm>
            <a:off x="8662169" y="4063008"/>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2302" name="AutoShape 14"/>
          <p:cNvSpPr>
            <a:spLocks/>
          </p:cNvSpPr>
          <p:nvPr/>
        </p:nvSpPr>
        <p:spPr bwMode="auto">
          <a:xfrm>
            <a:off x="8662169" y="4598789"/>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12303" name="Picture 15"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1039" y="5028531"/>
            <a:ext cx="157385" cy="157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04" name="Picture 16"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24416" y="4104308"/>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05" name="Picture 17"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26252" y="4143375"/>
            <a:ext cx="92646" cy="926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06" name="Picture 18"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60135" y="4911328"/>
            <a:ext cx="92646" cy="926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07" name="Picture 19"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50486" y="3162226"/>
            <a:ext cx="341561" cy="133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08" name="Picture 20"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09509" y="3216920"/>
            <a:ext cx="341561" cy="133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309" name="Line 21"/>
          <p:cNvSpPr>
            <a:spLocks noChangeShapeType="1"/>
          </p:cNvSpPr>
          <p:nvPr/>
        </p:nvSpPr>
        <p:spPr bwMode="auto">
          <a:xfrm flipH="1">
            <a:off x="8375303" y="3429000"/>
            <a:ext cx="637357"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2310" name="Line 22"/>
          <p:cNvSpPr>
            <a:spLocks noChangeShapeType="1"/>
          </p:cNvSpPr>
          <p:nvPr/>
        </p:nvSpPr>
        <p:spPr bwMode="auto">
          <a:xfrm flipH="1">
            <a:off x="7833941" y="3994920"/>
            <a:ext cx="619497" cy="118318"/>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2311" name="Line 23"/>
          <p:cNvSpPr>
            <a:spLocks noChangeShapeType="1"/>
          </p:cNvSpPr>
          <p:nvPr/>
        </p:nvSpPr>
        <p:spPr bwMode="auto">
          <a:xfrm flipH="1">
            <a:off x="7902030" y="4157887"/>
            <a:ext cx="618381" cy="118318"/>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2312" name="Line 24"/>
          <p:cNvSpPr>
            <a:spLocks noChangeShapeType="1"/>
          </p:cNvSpPr>
          <p:nvPr/>
        </p:nvSpPr>
        <p:spPr bwMode="auto">
          <a:xfrm flipH="1" flipV="1">
            <a:off x="7902030" y="4776267"/>
            <a:ext cx="618381" cy="113854"/>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2313" name="Line 25"/>
          <p:cNvSpPr>
            <a:spLocks noChangeShapeType="1"/>
          </p:cNvSpPr>
          <p:nvPr/>
        </p:nvSpPr>
        <p:spPr bwMode="auto">
          <a:xfrm flipH="1" flipV="1">
            <a:off x="7726784" y="4920258"/>
            <a:ext cx="619497" cy="119435"/>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2314" name="Line 26"/>
          <p:cNvSpPr>
            <a:spLocks noChangeShapeType="1"/>
          </p:cNvSpPr>
          <p:nvPr/>
        </p:nvSpPr>
        <p:spPr bwMode="auto">
          <a:xfrm flipH="1">
            <a:off x="7891984" y="3498205"/>
            <a:ext cx="299145" cy="44202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2315" name="Rectangle 27"/>
          <p:cNvSpPr>
            <a:spLocks/>
          </p:cNvSpPr>
          <p:nvPr/>
        </p:nvSpPr>
        <p:spPr bwMode="auto">
          <a:xfrm>
            <a:off x="9120932" y="3226329"/>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1</a:t>
            </a:r>
          </a:p>
        </p:txBody>
      </p:sp>
      <p:sp>
        <p:nvSpPr>
          <p:cNvPr id="12316" name="Rectangle 28"/>
          <p:cNvSpPr>
            <a:spLocks/>
          </p:cNvSpPr>
          <p:nvPr/>
        </p:nvSpPr>
        <p:spPr bwMode="auto">
          <a:xfrm>
            <a:off x="7964537" y="3295534"/>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2</a:t>
            </a:r>
          </a:p>
        </p:txBody>
      </p:sp>
      <p:sp>
        <p:nvSpPr>
          <p:cNvPr id="12317" name="Rectangle 29"/>
          <p:cNvSpPr>
            <a:spLocks/>
          </p:cNvSpPr>
          <p:nvPr/>
        </p:nvSpPr>
        <p:spPr bwMode="auto">
          <a:xfrm>
            <a:off x="8496970" y="3720811"/>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3</a:t>
            </a:r>
          </a:p>
        </p:txBody>
      </p:sp>
      <p:sp>
        <p:nvSpPr>
          <p:cNvPr id="12318" name="Rectangle 30"/>
          <p:cNvSpPr>
            <a:spLocks/>
          </p:cNvSpPr>
          <p:nvPr/>
        </p:nvSpPr>
        <p:spPr bwMode="auto">
          <a:xfrm>
            <a:off x="8425533" y="4893948"/>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4</a:t>
            </a:r>
          </a:p>
        </p:txBody>
      </p:sp>
      <p:sp>
        <p:nvSpPr>
          <p:cNvPr id="12319" name="Rectangle 31"/>
          <p:cNvSpPr>
            <a:spLocks/>
          </p:cNvSpPr>
          <p:nvPr/>
        </p:nvSpPr>
        <p:spPr bwMode="auto">
          <a:xfrm>
            <a:off x="3199433" y="1686311"/>
            <a:ext cx="2577309" cy="5698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617"/>
              <a:t>n# 1</a:t>
            </a:r>
          </a:p>
          <a:p>
            <a:r>
              <a:rPr lang="it-IT" altLang="it-IT" sz="1617" u="sng"/>
              <a:t>GOAL: </a:t>
            </a:r>
            <a:r>
              <a:rPr lang="it-IT" altLang="it-IT" sz="1266" u="sng"/>
              <a:t>2vs 2  red team has to score</a:t>
            </a:r>
            <a:r>
              <a:rPr lang="it-IT" altLang="it-IT" sz="1617" u="sng"/>
              <a:t>  </a:t>
            </a:r>
          </a:p>
        </p:txBody>
      </p:sp>
      <p:sp>
        <p:nvSpPr>
          <p:cNvPr id="12320" name="Rectangle 32"/>
          <p:cNvSpPr>
            <a:spLocks/>
          </p:cNvSpPr>
          <p:nvPr/>
        </p:nvSpPr>
        <p:spPr bwMode="auto">
          <a:xfrm>
            <a:off x="2203773" y="2353940"/>
            <a:ext cx="4061891" cy="299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477" u="sng"/>
              <a:t>development</a:t>
            </a:r>
            <a:r>
              <a:rPr lang="it-IT" altLang="it-IT" sz="1266" u="sng"/>
              <a:t> : </a:t>
            </a:r>
            <a:r>
              <a:rPr lang="it-IT" altLang="it-IT" sz="1266"/>
              <a:t>player 1 gives  the ball to player 2 .</a:t>
            </a:r>
            <a:endParaRPr lang="it-IT" altLang="it-IT" sz="1266" u="sng"/>
          </a:p>
        </p:txBody>
      </p:sp>
      <p:sp>
        <p:nvSpPr>
          <p:cNvPr id="12321" name="Rectangle 33"/>
          <p:cNvSpPr>
            <a:spLocks/>
          </p:cNvSpPr>
          <p:nvPr/>
        </p:nvSpPr>
        <p:spPr bwMode="auto">
          <a:xfrm>
            <a:off x="3534296" y="2665991"/>
            <a:ext cx="3562643"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player 2 collects the ball and passes to his playmates </a:t>
            </a:r>
          </a:p>
        </p:txBody>
      </p:sp>
      <p:sp>
        <p:nvSpPr>
          <p:cNvPr id="12322" name="Rectangle 34"/>
          <p:cNvSpPr>
            <a:spLocks/>
          </p:cNvSpPr>
          <p:nvPr/>
        </p:nvSpPr>
        <p:spPr bwMode="auto">
          <a:xfrm>
            <a:off x="2685976" y="3344647"/>
            <a:ext cx="3641446"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u="sng"/>
              <a:t>other ways : </a:t>
            </a:r>
            <a:r>
              <a:rPr lang="it-IT" altLang="it-IT" sz="1266"/>
              <a:t>the player number2  addict to the attack  </a:t>
            </a:r>
            <a:endParaRPr lang="it-IT" altLang="it-IT" sz="1266" u="sng"/>
          </a:p>
        </p:txBody>
      </p:sp>
      <p:sp>
        <p:nvSpPr>
          <p:cNvPr id="12323" name="Rectangle 35"/>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639368278"/>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1709" y="1279178"/>
            <a:ext cx="7517681" cy="531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4" name="Rectangle 2"/>
          <p:cNvSpPr>
            <a:spLocks noChangeArrowheads="1"/>
          </p:cNvSpPr>
          <p:nvPr>
            <p:ph type="ctrTitle"/>
          </p:nvPr>
        </p:nvSpPr>
        <p:spPr>
          <a:xfrm>
            <a:off x="3381375" y="294680"/>
            <a:ext cx="5718349" cy="513457"/>
          </a:xfrm>
        </p:spPr>
        <p:txBody>
          <a:bodyPr/>
          <a:lstStyle/>
          <a:p>
            <a:pPr defTabSz="164078"/>
            <a:r>
              <a:rPr lang="it-IT" altLang="it-IT" sz="2250" b="1">
                <a:solidFill>
                  <a:srgbClr val="FF2600"/>
                </a:solidFill>
                <a:latin typeface="Marker Felt" charset="0"/>
                <a:ea typeface="Marker Felt" charset="0"/>
                <a:cs typeface="Marker Felt" charset="0"/>
                <a:sym typeface="Marker Felt" charset="0"/>
              </a:rPr>
              <a:t>EXERCISE  :  Game phases</a:t>
            </a:r>
          </a:p>
        </p:txBody>
      </p:sp>
      <p:sp>
        <p:nvSpPr>
          <p:cNvPr id="13315" name="Rectangle 3"/>
          <p:cNvSpPr>
            <a:spLocks/>
          </p:cNvSpPr>
          <p:nvPr/>
        </p:nvSpPr>
        <p:spPr bwMode="auto">
          <a:xfrm>
            <a:off x="2258467" y="2397957"/>
            <a:ext cx="4701032" cy="613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2039" u="sng"/>
              <a:t>GOAL:</a:t>
            </a:r>
            <a:r>
              <a:rPr lang="it-IT" altLang="it-IT" sz="2039"/>
              <a:t>  </a:t>
            </a:r>
            <a:r>
              <a:rPr lang="it-IT" altLang="it-IT" sz="1687"/>
              <a:t>for defender </a:t>
            </a:r>
            <a:r>
              <a:rPr lang="it-IT" altLang="it-IT" sz="1477"/>
              <a:t>Having  good passage and position </a:t>
            </a:r>
          </a:p>
          <a:p>
            <a:r>
              <a:rPr lang="it-IT" altLang="it-IT" sz="1477"/>
              <a:t>and make a deep passage  </a:t>
            </a:r>
            <a:endParaRPr lang="it-IT" altLang="it-IT" sz="2039" u="sng"/>
          </a:p>
        </p:txBody>
      </p:sp>
      <p:sp>
        <p:nvSpPr>
          <p:cNvPr id="13316" name="Rectangle 4"/>
          <p:cNvSpPr>
            <a:spLocks/>
          </p:cNvSpPr>
          <p:nvPr/>
        </p:nvSpPr>
        <p:spPr bwMode="auto">
          <a:xfrm>
            <a:off x="2352229" y="3046634"/>
            <a:ext cx="4533100" cy="905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617" u="sng"/>
              <a:t>development :</a:t>
            </a:r>
            <a:r>
              <a:rPr lang="it-IT" altLang="it-IT" sz="1266"/>
              <a:t> the four defender passes the ball with midfielder</a:t>
            </a:r>
          </a:p>
          <a:p>
            <a:r>
              <a:rPr lang="it-IT" altLang="it-IT" sz="1266"/>
              <a:t> and score to the goal</a:t>
            </a:r>
          </a:p>
          <a:p>
            <a:endParaRPr lang="it-IT" altLang="it-IT" sz="1266"/>
          </a:p>
          <a:p>
            <a:r>
              <a:rPr lang="it-IT" altLang="it-IT" sz="1266"/>
              <a:t>over the 23 meters line </a:t>
            </a:r>
            <a:endParaRPr lang="it-IT" altLang="it-IT" sz="1617" u="sng"/>
          </a:p>
        </p:txBody>
      </p:sp>
      <p:sp>
        <p:nvSpPr>
          <p:cNvPr id="13317" name="Oval 5"/>
          <p:cNvSpPr>
            <a:spLocks/>
          </p:cNvSpPr>
          <p:nvPr/>
        </p:nvSpPr>
        <p:spPr bwMode="auto">
          <a:xfrm>
            <a:off x="8579570" y="3456906"/>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3318" name="Oval 6"/>
          <p:cNvSpPr>
            <a:spLocks/>
          </p:cNvSpPr>
          <p:nvPr/>
        </p:nvSpPr>
        <p:spPr bwMode="auto">
          <a:xfrm>
            <a:off x="7838406" y="3224734"/>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3319" name="Oval 7"/>
          <p:cNvSpPr>
            <a:spLocks/>
          </p:cNvSpPr>
          <p:nvPr/>
        </p:nvSpPr>
        <p:spPr bwMode="auto">
          <a:xfrm>
            <a:off x="9436820" y="3153297"/>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3320" name="Oval 8"/>
          <p:cNvSpPr>
            <a:spLocks/>
          </p:cNvSpPr>
          <p:nvPr/>
        </p:nvSpPr>
        <p:spPr bwMode="auto">
          <a:xfrm>
            <a:off x="7231187" y="2930054"/>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3321" name="Oval 9"/>
          <p:cNvSpPr>
            <a:spLocks/>
          </p:cNvSpPr>
          <p:nvPr/>
        </p:nvSpPr>
        <p:spPr bwMode="auto">
          <a:xfrm>
            <a:off x="8776023" y="2662164"/>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3322" name="Oval 10"/>
          <p:cNvSpPr>
            <a:spLocks/>
          </p:cNvSpPr>
          <p:nvPr/>
        </p:nvSpPr>
        <p:spPr bwMode="auto">
          <a:xfrm>
            <a:off x="8043789" y="2662164"/>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3323" name="AutoShape 11"/>
          <p:cNvSpPr>
            <a:spLocks/>
          </p:cNvSpPr>
          <p:nvPr/>
        </p:nvSpPr>
        <p:spPr bwMode="auto">
          <a:xfrm>
            <a:off x="9322966" y="358973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3324" name="AutoShape 12"/>
          <p:cNvSpPr>
            <a:spLocks/>
          </p:cNvSpPr>
          <p:nvPr/>
        </p:nvSpPr>
        <p:spPr bwMode="auto">
          <a:xfrm>
            <a:off x="7644185" y="358973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3325" name="AutoShape 13"/>
          <p:cNvSpPr>
            <a:spLocks/>
          </p:cNvSpPr>
          <p:nvPr/>
        </p:nvSpPr>
        <p:spPr bwMode="auto">
          <a:xfrm>
            <a:off x="8965779" y="358973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3326" name="AutoShape 14"/>
          <p:cNvSpPr>
            <a:spLocks/>
          </p:cNvSpPr>
          <p:nvPr/>
        </p:nvSpPr>
        <p:spPr bwMode="auto">
          <a:xfrm>
            <a:off x="7349505" y="358973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3327" name="Line 15"/>
          <p:cNvSpPr>
            <a:spLocks noChangeShapeType="1"/>
          </p:cNvSpPr>
          <p:nvPr/>
        </p:nvSpPr>
        <p:spPr bwMode="auto">
          <a:xfrm>
            <a:off x="8204523" y="2705695"/>
            <a:ext cx="496714"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3328" name="Line 16"/>
          <p:cNvSpPr>
            <a:spLocks noChangeShapeType="1"/>
          </p:cNvSpPr>
          <p:nvPr/>
        </p:nvSpPr>
        <p:spPr bwMode="auto">
          <a:xfrm>
            <a:off x="9024938" y="2746996"/>
            <a:ext cx="301377" cy="30137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3329" name="Line 17"/>
          <p:cNvSpPr>
            <a:spLocks noChangeShapeType="1"/>
          </p:cNvSpPr>
          <p:nvPr/>
        </p:nvSpPr>
        <p:spPr bwMode="auto">
          <a:xfrm flipH="1">
            <a:off x="7478986" y="2687836"/>
            <a:ext cx="411881" cy="30360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3330" name="Line 18"/>
          <p:cNvSpPr>
            <a:spLocks noChangeShapeType="1"/>
          </p:cNvSpPr>
          <p:nvPr/>
        </p:nvSpPr>
        <p:spPr bwMode="auto">
          <a:xfrm>
            <a:off x="7435453" y="3195712"/>
            <a:ext cx="187523" cy="467692"/>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3331" name="Line 19"/>
          <p:cNvSpPr>
            <a:spLocks noChangeShapeType="1"/>
          </p:cNvSpPr>
          <p:nvPr/>
        </p:nvSpPr>
        <p:spPr bwMode="auto">
          <a:xfrm flipH="1">
            <a:off x="8277076" y="2746995"/>
            <a:ext cx="424160"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3332" name="Line 20"/>
          <p:cNvSpPr>
            <a:spLocks noChangeShapeType="1"/>
          </p:cNvSpPr>
          <p:nvPr/>
        </p:nvSpPr>
        <p:spPr bwMode="auto">
          <a:xfrm flipH="1" flipV="1">
            <a:off x="8828485" y="2787180"/>
            <a:ext cx="492249" cy="269006"/>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3333" name="AutoShape 21"/>
          <p:cNvSpPr>
            <a:spLocks/>
          </p:cNvSpPr>
          <p:nvPr/>
        </p:nvSpPr>
        <p:spPr bwMode="auto">
          <a:xfrm>
            <a:off x="7740179" y="3240361"/>
            <a:ext cx="519038" cy="513457"/>
          </a:xfrm>
          <a:custGeom>
            <a:avLst/>
            <a:gdLst>
              <a:gd name="T0" fmla="*/ 8130 w 16260"/>
              <a:gd name="T1" fmla="+- 0 11749 1899"/>
              <a:gd name="T2" fmla="*/ 11749 h 19701"/>
              <a:gd name="T3" fmla="*/ 8130 w 16260"/>
              <a:gd name="T4" fmla="+- 0 11749 1899"/>
              <a:gd name="T5" fmla="*/ 11749 h 19701"/>
              <a:gd name="T6" fmla="*/ 8130 w 16260"/>
              <a:gd name="T7" fmla="+- 0 11749 1899"/>
              <a:gd name="T8" fmla="*/ 11749 h 19701"/>
              <a:gd name="T9" fmla="*/ 8130 w 16260"/>
              <a:gd name="T10" fmla="+- 0 11749 1899"/>
              <a:gd name="T11" fmla="*/ 11749 h 19701"/>
            </a:gdLst>
            <a:ahLst/>
            <a:cxnLst>
              <a:cxn ang="0">
                <a:pos x="T0" y="T2"/>
              </a:cxn>
              <a:cxn ang="0">
                <a:pos x="T3" y="T5"/>
              </a:cxn>
              <a:cxn ang="0">
                <a:pos x="T6" y="T8"/>
              </a:cxn>
              <a:cxn ang="0">
                <a:pos x="T9" y="T11"/>
              </a:cxn>
            </a:cxnLst>
            <a:rect l="0" t="0" r="r" b="b"/>
            <a:pathLst>
              <a:path w="16260" h="19701">
                <a:moveTo>
                  <a:pt x="3719" y="486"/>
                </a:moveTo>
                <a:cubicBezTo>
                  <a:pt x="21600" y="-1899"/>
                  <a:pt x="20360" y="4506"/>
                  <a:pt x="0" y="19701"/>
                </a:cubicBezTo>
              </a:path>
            </a:pathLst>
          </a:custGeom>
          <a:noFill/>
          <a:ln w="38100" cap="rnd" cmpd="sng">
            <a:solidFill>
              <a:srgbClr val="000000"/>
            </a:solidFill>
            <a:prstDash val="sysDot"/>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it-IT" sz="1266"/>
          </a:p>
        </p:txBody>
      </p:sp>
      <p:pic>
        <p:nvPicPr>
          <p:cNvPr id="13334" name="Picture 22"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0486" y="2784947"/>
            <a:ext cx="92645" cy="10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35" name="Rectangle 23"/>
          <p:cNvSpPr>
            <a:spLocks/>
          </p:cNvSpPr>
          <p:nvPr/>
        </p:nvSpPr>
        <p:spPr bwMode="auto">
          <a:xfrm>
            <a:off x="4524375" y="1938905"/>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N#2</a:t>
            </a:r>
          </a:p>
        </p:txBody>
      </p:sp>
      <p:sp>
        <p:nvSpPr>
          <p:cNvPr id="13336" name="Rectangle 24"/>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647457336"/>
      </p:ext>
    </p:extLst>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1709" y="1279178"/>
            <a:ext cx="7517681" cy="531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38" name="Rectangle 2"/>
          <p:cNvSpPr>
            <a:spLocks noChangeArrowheads="1"/>
          </p:cNvSpPr>
          <p:nvPr>
            <p:ph type="title" idx="4294967295"/>
          </p:nvPr>
        </p:nvSpPr>
        <p:spPr>
          <a:xfrm>
            <a:off x="3381375" y="437555"/>
            <a:ext cx="5718349" cy="513457"/>
          </a:xfrm>
        </p:spPr>
        <p:txBody>
          <a:bodyPr anchor="b"/>
          <a:lstStyle/>
          <a:p>
            <a:pPr defTabSz="164078"/>
            <a:r>
              <a:rPr lang="it-IT" altLang="it-IT" sz="2250" b="1">
                <a:solidFill>
                  <a:srgbClr val="FF2600"/>
                </a:solidFill>
                <a:latin typeface="Marker Felt" charset="0"/>
                <a:ea typeface="Marker Felt" charset="0"/>
                <a:cs typeface="Marker Felt" charset="0"/>
                <a:sym typeface="Marker Felt" charset="0"/>
              </a:rPr>
              <a:t>EXERCISE  :  Game phases</a:t>
            </a:r>
          </a:p>
        </p:txBody>
      </p:sp>
      <p:sp>
        <p:nvSpPr>
          <p:cNvPr id="14339" name="Oval 3"/>
          <p:cNvSpPr>
            <a:spLocks/>
          </p:cNvSpPr>
          <p:nvPr/>
        </p:nvSpPr>
        <p:spPr bwMode="auto">
          <a:xfrm>
            <a:off x="8061648" y="5439297"/>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4340" name="Oval 4"/>
          <p:cNvSpPr>
            <a:spLocks/>
          </p:cNvSpPr>
          <p:nvPr/>
        </p:nvSpPr>
        <p:spPr bwMode="auto">
          <a:xfrm>
            <a:off x="7766968" y="4814218"/>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4341" name="Oval 5"/>
          <p:cNvSpPr>
            <a:spLocks/>
          </p:cNvSpPr>
          <p:nvPr/>
        </p:nvSpPr>
        <p:spPr bwMode="auto">
          <a:xfrm>
            <a:off x="7320484" y="4153422"/>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4342" name="Oval 6"/>
          <p:cNvSpPr>
            <a:spLocks/>
          </p:cNvSpPr>
          <p:nvPr/>
        </p:nvSpPr>
        <p:spPr bwMode="auto">
          <a:xfrm>
            <a:off x="8312796" y="3528343"/>
            <a:ext cx="87064"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4343" name="AutoShape 7"/>
          <p:cNvSpPr>
            <a:spLocks/>
          </p:cNvSpPr>
          <p:nvPr/>
        </p:nvSpPr>
        <p:spPr bwMode="auto">
          <a:xfrm>
            <a:off x="8421068" y="4348758"/>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4344" name="AutoShape 8"/>
          <p:cNvSpPr>
            <a:spLocks/>
          </p:cNvSpPr>
          <p:nvPr/>
        </p:nvSpPr>
        <p:spPr bwMode="auto">
          <a:xfrm>
            <a:off x="8421068" y="4089797"/>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4345" name="AutoShape 9"/>
          <p:cNvSpPr>
            <a:spLocks/>
          </p:cNvSpPr>
          <p:nvPr/>
        </p:nvSpPr>
        <p:spPr bwMode="auto">
          <a:xfrm>
            <a:off x="8421068" y="383083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14346" name="Picture 10"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6434" y="4554141"/>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47" name="Rectangle 11"/>
          <p:cNvSpPr>
            <a:spLocks/>
          </p:cNvSpPr>
          <p:nvPr/>
        </p:nvSpPr>
        <p:spPr bwMode="auto">
          <a:xfrm>
            <a:off x="8100715" y="4384252"/>
            <a:ext cx="70322" cy="328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lvl1pPr defTabSz="457200">
              <a:defRPr sz="1600">
                <a:solidFill>
                  <a:srgbClr val="000000"/>
                </a:solidFill>
                <a:latin typeface="Marker Felt" charset="0"/>
                <a:ea typeface="Marker Felt" charset="0"/>
                <a:cs typeface="Marker Felt" charset="0"/>
                <a:sym typeface="Marker Felt" charset="0"/>
              </a:defRPr>
            </a:lvl1pPr>
            <a:lvl2pPr defTabSz="457200">
              <a:defRPr sz="1600">
                <a:solidFill>
                  <a:srgbClr val="000000"/>
                </a:solidFill>
                <a:latin typeface="Marker Felt" charset="0"/>
                <a:ea typeface="Marker Felt" charset="0"/>
                <a:cs typeface="Marker Felt" charset="0"/>
                <a:sym typeface="Marker Felt" charset="0"/>
              </a:defRPr>
            </a:lvl2pPr>
            <a:lvl3pPr defTabSz="457200">
              <a:defRPr sz="1600">
                <a:solidFill>
                  <a:srgbClr val="000000"/>
                </a:solidFill>
                <a:latin typeface="Marker Felt" charset="0"/>
                <a:ea typeface="Marker Felt" charset="0"/>
                <a:cs typeface="Marker Felt" charset="0"/>
                <a:sym typeface="Marker Felt" charset="0"/>
              </a:defRPr>
            </a:lvl3pPr>
            <a:lvl4pPr defTabSz="457200">
              <a:defRPr sz="1600">
                <a:solidFill>
                  <a:srgbClr val="000000"/>
                </a:solidFill>
                <a:latin typeface="Marker Felt" charset="0"/>
                <a:ea typeface="Marker Felt" charset="0"/>
                <a:cs typeface="Marker Felt" charset="0"/>
                <a:sym typeface="Marker Felt" charset="0"/>
              </a:defRPr>
            </a:lvl4pPr>
            <a:lvl5pPr defTabSz="457200">
              <a:defRPr sz="1600">
                <a:solidFill>
                  <a:srgbClr val="000000"/>
                </a:solidFill>
                <a:latin typeface="Marker Felt" charset="0"/>
                <a:ea typeface="Marker Felt" charset="0"/>
                <a:cs typeface="Marker Felt" charset="0"/>
                <a:sym typeface="Marker Felt" charset="0"/>
              </a:defRPr>
            </a:lvl5pPr>
            <a:lvl6pPr marL="4572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a:lnSpc>
                <a:spcPts val="1969"/>
              </a:lnSpc>
            </a:pPr>
            <a:r>
              <a:rPr lang="it-IT" altLang="it-IT" sz="844">
                <a:latin typeface="Times" charset="0"/>
                <a:ea typeface="Times" charset="0"/>
                <a:cs typeface="Times" charset="0"/>
                <a:sym typeface="Times" charset="0"/>
              </a:rPr>
              <a:t> </a:t>
            </a:r>
          </a:p>
        </p:txBody>
      </p:sp>
      <p:pic>
        <p:nvPicPr>
          <p:cNvPr id="14348" name="Picture 12"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4660" y="5221635"/>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49" name="Picture 13"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3895" y="4894585"/>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50" name="Rectangle 14"/>
          <p:cNvSpPr>
            <a:spLocks/>
          </p:cNvSpPr>
          <p:nvPr/>
        </p:nvSpPr>
        <p:spPr bwMode="auto">
          <a:xfrm>
            <a:off x="7841754" y="4815110"/>
            <a:ext cx="99387" cy="328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lvl1pPr defTabSz="457200">
              <a:defRPr sz="1600">
                <a:solidFill>
                  <a:srgbClr val="000000"/>
                </a:solidFill>
                <a:latin typeface="Marker Felt" charset="0"/>
                <a:ea typeface="Marker Felt" charset="0"/>
                <a:cs typeface="Marker Felt" charset="0"/>
                <a:sym typeface="Marker Felt" charset="0"/>
              </a:defRPr>
            </a:lvl1pPr>
            <a:lvl2pPr defTabSz="457200">
              <a:defRPr sz="1600">
                <a:solidFill>
                  <a:srgbClr val="000000"/>
                </a:solidFill>
                <a:latin typeface="Marker Felt" charset="0"/>
                <a:ea typeface="Marker Felt" charset="0"/>
                <a:cs typeface="Marker Felt" charset="0"/>
                <a:sym typeface="Marker Felt" charset="0"/>
              </a:defRPr>
            </a:lvl2pPr>
            <a:lvl3pPr defTabSz="457200">
              <a:defRPr sz="1600">
                <a:solidFill>
                  <a:srgbClr val="000000"/>
                </a:solidFill>
                <a:latin typeface="Marker Felt" charset="0"/>
                <a:ea typeface="Marker Felt" charset="0"/>
                <a:cs typeface="Marker Felt" charset="0"/>
                <a:sym typeface="Marker Felt" charset="0"/>
              </a:defRPr>
            </a:lvl3pPr>
            <a:lvl4pPr defTabSz="457200">
              <a:defRPr sz="1600">
                <a:solidFill>
                  <a:srgbClr val="000000"/>
                </a:solidFill>
                <a:latin typeface="Marker Felt" charset="0"/>
                <a:ea typeface="Marker Felt" charset="0"/>
                <a:cs typeface="Marker Felt" charset="0"/>
                <a:sym typeface="Marker Felt" charset="0"/>
              </a:defRPr>
            </a:lvl4pPr>
            <a:lvl5pPr defTabSz="457200">
              <a:defRPr sz="1600">
                <a:solidFill>
                  <a:srgbClr val="000000"/>
                </a:solidFill>
                <a:latin typeface="Marker Felt" charset="0"/>
                <a:ea typeface="Marker Felt" charset="0"/>
                <a:cs typeface="Marker Felt" charset="0"/>
                <a:sym typeface="Marker Felt" charset="0"/>
              </a:defRPr>
            </a:lvl5pPr>
            <a:lvl6pPr marL="4572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a:lnSpc>
                <a:spcPts val="1969"/>
              </a:lnSpc>
            </a:pPr>
            <a:r>
              <a:rPr lang="it-IT" altLang="it-IT" sz="844">
                <a:latin typeface="Times" charset="0"/>
                <a:ea typeface="Times" charset="0"/>
                <a:cs typeface="Times" charset="0"/>
                <a:sym typeface="Times" charset="0"/>
              </a:rPr>
              <a:t> </a:t>
            </a:r>
          </a:p>
        </p:txBody>
      </p:sp>
      <p:pic>
        <p:nvPicPr>
          <p:cNvPr id="14351" name="Picture 15"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2551" y="4732734"/>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52" name="Rectangle 16"/>
          <p:cNvSpPr>
            <a:spLocks/>
          </p:cNvSpPr>
          <p:nvPr/>
        </p:nvSpPr>
        <p:spPr bwMode="auto">
          <a:xfrm>
            <a:off x="7966769" y="5142159"/>
            <a:ext cx="99387" cy="328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lvl1pPr defTabSz="457200">
              <a:defRPr sz="1600">
                <a:solidFill>
                  <a:srgbClr val="000000"/>
                </a:solidFill>
                <a:latin typeface="Marker Felt" charset="0"/>
                <a:ea typeface="Marker Felt" charset="0"/>
                <a:cs typeface="Marker Felt" charset="0"/>
                <a:sym typeface="Marker Felt" charset="0"/>
              </a:defRPr>
            </a:lvl1pPr>
            <a:lvl2pPr defTabSz="457200">
              <a:defRPr sz="1600">
                <a:solidFill>
                  <a:srgbClr val="000000"/>
                </a:solidFill>
                <a:latin typeface="Marker Felt" charset="0"/>
                <a:ea typeface="Marker Felt" charset="0"/>
                <a:cs typeface="Marker Felt" charset="0"/>
                <a:sym typeface="Marker Felt" charset="0"/>
              </a:defRPr>
            </a:lvl2pPr>
            <a:lvl3pPr defTabSz="457200">
              <a:defRPr sz="1600">
                <a:solidFill>
                  <a:srgbClr val="000000"/>
                </a:solidFill>
                <a:latin typeface="Marker Felt" charset="0"/>
                <a:ea typeface="Marker Felt" charset="0"/>
                <a:cs typeface="Marker Felt" charset="0"/>
                <a:sym typeface="Marker Felt" charset="0"/>
              </a:defRPr>
            </a:lvl3pPr>
            <a:lvl4pPr defTabSz="457200">
              <a:defRPr sz="1600">
                <a:solidFill>
                  <a:srgbClr val="000000"/>
                </a:solidFill>
                <a:latin typeface="Marker Felt" charset="0"/>
                <a:ea typeface="Marker Felt" charset="0"/>
                <a:cs typeface="Marker Felt" charset="0"/>
                <a:sym typeface="Marker Felt" charset="0"/>
              </a:defRPr>
            </a:lvl4pPr>
            <a:lvl5pPr defTabSz="457200">
              <a:defRPr sz="1600">
                <a:solidFill>
                  <a:srgbClr val="000000"/>
                </a:solidFill>
                <a:latin typeface="Marker Felt" charset="0"/>
                <a:ea typeface="Marker Felt" charset="0"/>
                <a:cs typeface="Marker Felt" charset="0"/>
                <a:sym typeface="Marker Felt" charset="0"/>
              </a:defRPr>
            </a:lvl5pPr>
            <a:lvl6pPr marL="4572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a:lnSpc>
                <a:spcPts val="1969"/>
              </a:lnSpc>
            </a:pPr>
            <a:r>
              <a:rPr lang="it-IT" altLang="it-IT" sz="844">
                <a:latin typeface="Times" charset="0"/>
                <a:ea typeface="Times" charset="0"/>
                <a:cs typeface="Times" charset="0"/>
                <a:sym typeface="Times" charset="0"/>
              </a:rPr>
              <a:t> </a:t>
            </a:r>
          </a:p>
        </p:txBody>
      </p:sp>
      <p:sp>
        <p:nvSpPr>
          <p:cNvPr id="14353" name="Oval 17"/>
          <p:cNvSpPr>
            <a:spLocks/>
          </p:cNvSpPr>
          <p:nvPr/>
        </p:nvSpPr>
        <p:spPr bwMode="auto">
          <a:xfrm>
            <a:off x="9168929" y="3706937"/>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4354" name="Line 18"/>
          <p:cNvSpPr>
            <a:spLocks noChangeShapeType="1"/>
          </p:cNvSpPr>
          <p:nvPr/>
        </p:nvSpPr>
        <p:spPr bwMode="auto">
          <a:xfrm flipH="1">
            <a:off x="8643194" y="3817441"/>
            <a:ext cx="569268" cy="1482328"/>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pic>
        <p:nvPicPr>
          <p:cNvPr id="14355" name="Picture 19" descr="page3image833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98608" y="3738191"/>
            <a:ext cx="92646" cy="10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56" name="Rectangle 20"/>
          <p:cNvSpPr>
            <a:spLocks/>
          </p:cNvSpPr>
          <p:nvPr/>
        </p:nvSpPr>
        <p:spPr bwMode="auto">
          <a:xfrm>
            <a:off x="9191253" y="1808038"/>
            <a:ext cx="99387" cy="328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lvl1pPr defTabSz="457200">
              <a:defRPr sz="1600">
                <a:solidFill>
                  <a:srgbClr val="000000"/>
                </a:solidFill>
                <a:latin typeface="Marker Felt" charset="0"/>
                <a:ea typeface="Marker Felt" charset="0"/>
                <a:cs typeface="Marker Felt" charset="0"/>
                <a:sym typeface="Marker Felt" charset="0"/>
              </a:defRPr>
            </a:lvl1pPr>
            <a:lvl2pPr defTabSz="457200">
              <a:defRPr sz="1600">
                <a:solidFill>
                  <a:srgbClr val="000000"/>
                </a:solidFill>
                <a:latin typeface="Marker Felt" charset="0"/>
                <a:ea typeface="Marker Felt" charset="0"/>
                <a:cs typeface="Marker Felt" charset="0"/>
                <a:sym typeface="Marker Felt" charset="0"/>
              </a:defRPr>
            </a:lvl2pPr>
            <a:lvl3pPr defTabSz="457200">
              <a:defRPr sz="1600">
                <a:solidFill>
                  <a:srgbClr val="000000"/>
                </a:solidFill>
                <a:latin typeface="Marker Felt" charset="0"/>
                <a:ea typeface="Marker Felt" charset="0"/>
                <a:cs typeface="Marker Felt" charset="0"/>
                <a:sym typeface="Marker Felt" charset="0"/>
              </a:defRPr>
            </a:lvl3pPr>
            <a:lvl4pPr defTabSz="457200">
              <a:defRPr sz="1600">
                <a:solidFill>
                  <a:srgbClr val="000000"/>
                </a:solidFill>
                <a:latin typeface="Marker Felt" charset="0"/>
                <a:ea typeface="Marker Felt" charset="0"/>
                <a:cs typeface="Marker Felt" charset="0"/>
                <a:sym typeface="Marker Felt" charset="0"/>
              </a:defRPr>
            </a:lvl4pPr>
            <a:lvl5pPr defTabSz="457200">
              <a:defRPr sz="1600">
                <a:solidFill>
                  <a:srgbClr val="000000"/>
                </a:solidFill>
                <a:latin typeface="Marker Felt" charset="0"/>
                <a:ea typeface="Marker Felt" charset="0"/>
                <a:cs typeface="Marker Felt" charset="0"/>
                <a:sym typeface="Marker Felt" charset="0"/>
              </a:defRPr>
            </a:lvl5pPr>
            <a:lvl6pPr marL="4572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a:lnSpc>
                <a:spcPts val="1969"/>
              </a:lnSpc>
            </a:pPr>
            <a:r>
              <a:rPr lang="it-IT" altLang="it-IT" sz="844">
                <a:latin typeface="Times" charset="0"/>
                <a:ea typeface="Times" charset="0"/>
                <a:cs typeface="Times" charset="0"/>
                <a:sym typeface="Times" charset="0"/>
              </a:rPr>
              <a:t> </a:t>
            </a:r>
          </a:p>
        </p:txBody>
      </p:sp>
      <p:sp>
        <p:nvSpPr>
          <p:cNvPr id="14357" name="Line 21"/>
          <p:cNvSpPr>
            <a:spLocks noChangeShapeType="1"/>
          </p:cNvSpPr>
          <p:nvPr/>
        </p:nvSpPr>
        <p:spPr bwMode="auto">
          <a:xfrm flipH="1" flipV="1">
            <a:off x="8419951" y="3639964"/>
            <a:ext cx="765721" cy="6362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4358" name="Line 22"/>
          <p:cNvSpPr>
            <a:spLocks noChangeShapeType="1"/>
          </p:cNvSpPr>
          <p:nvPr/>
        </p:nvSpPr>
        <p:spPr bwMode="auto">
          <a:xfrm flipH="1">
            <a:off x="7521402" y="3616524"/>
            <a:ext cx="769069" cy="507876"/>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4359" name="Rectangle 23"/>
          <p:cNvSpPr>
            <a:spLocks/>
          </p:cNvSpPr>
          <p:nvPr/>
        </p:nvSpPr>
        <p:spPr bwMode="auto">
          <a:xfrm>
            <a:off x="9202416" y="3524358"/>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1</a:t>
            </a:r>
          </a:p>
        </p:txBody>
      </p:sp>
      <p:sp>
        <p:nvSpPr>
          <p:cNvPr id="14360" name="Rectangle 24"/>
          <p:cNvSpPr>
            <a:spLocks/>
          </p:cNvSpPr>
          <p:nvPr/>
        </p:nvSpPr>
        <p:spPr bwMode="auto">
          <a:xfrm>
            <a:off x="8238009" y="3219632"/>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2</a:t>
            </a:r>
          </a:p>
        </p:txBody>
      </p:sp>
      <p:sp>
        <p:nvSpPr>
          <p:cNvPr id="14361" name="Rectangle 25"/>
          <p:cNvSpPr>
            <a:spLocks/>
          </p:cNvSpPr>
          <p:nvPr/>
        </p:nvSpPr>
        <p:spPr bwMode="auto">
          <a:xfrm>
            <a:off x="7282533" y="3907218"/>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3</a:t>
            </a:r>
          </a:p>
        </p:txBody>
      </p:sp>
      <p:sp>
        <p:nvSpPr>
          <p:cNvPr id="14362" name="Rectangle 26"/>
          <p:cNvSpPr>
            <a:spLocks/>
          </p:cNvSpPr>
          <p:nvPr/>
        </p:nvSpPr>
        <p:spPr bwMode="auto">
          <a:xfrm>
            <a:off x="2967262" y="2699185"/>
            <a:ext cx="2153475" cy="74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828" u="sng"/>
              <a:t>GOAL</a:t>
            </a:r>
            <a:r>
              <a:rPr lang="it-IT" altLang="it-IT" sz="1266"/>
              <a:t> : DEFENSE : DIAMOND </a:t>
            </a:r>
          </a:p>
          <a:p>
            <a:endParaRPr lang="it-IT" altLang="it-IT" sz="1266"/>
          </a:p>
          <a:p>
            <a:r>
              <a:rPr lang="it-IT" altLang="it-IT" sz="1266"/>
              <a:t>STRIKER : MAKE GOAL  </a:t>
            </a:r>
          </a:p>
        </p:txBody>
      </p:sp>
      <p:sp>
        <p:nvSpPr>
          <p:cNvPr id="14363" name="Rectangle 27"/>
          <p:cNvSpPr>
            <a:spLocks/>
          </p:cNvSpPr>
          <p:nvPr/>
        </p:nvSpPr>
        <p:spPr bwMode="auto">
          <a:xfrm>
            <a:off x="3415978" y="3733089"/>
            <a:ext cx="3694346"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number 2 pass to number 3 and addicted to the attack </a:t>
            </a:r>
          </a:p>
        </p:txBody>
      </p:sp>
      <p:sp>
        <p:nvSpPr>
          <p:cNvPr id="14364" name="Rectangle 28"/>
          <p:cNvSpPr>
            <a:spLocks/>
          </p:cNvSpPr>
          <p:nvPr/>
        </p:nvSpPr>
        <p:spPr bwMode="auto">
          <a:xfrm>
            <a:off x="2586633" y="3438409"/>
            <a:ext cx="4966232"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DEVELOPMENT :number one pass to player number two than run to the D </a:t>
            </a:r>
          </a:p>
        </p:txBody>
      </p:sp>
      <p:sp>
        <p:nvSpPr>
          <p:cNvPr id="14365" name="Rectangle 29"/>
          <p:cNvSpPr>
            <a:spLocks/>
          </p:cNvSpPr>
          <p:nvPr/>
        </p:nvSpPr>
        <p:spPr bwMode="auto">
          <a:xfrm>
            <a:off x="3109020" y="3992050"/>
            <a:ext cx="370665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number 3 collecting the ball and attack with the striker </a:t>
            </a:r>
          </a:p>
        </p:txBody>
      </p:sp>
      <p:sp>
        <p:nvSpPr>
          <p:cNvPr id="14366" name="Rectangle 30"/>
          <p:cNvSpPr>
            <a:spLocks/>
          </p:cNvSpPr>
          <p:nvPr/>
        </p:nvSpPr>
        <p:spPr bwMode="auto">
          <a:xfrm>
            <a:off x="4512097" y="2050526"/>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N#3</a:t>
            </a:r>
          </a:p>
        </p:txBody>
      </p:sp>
      <p:sp>
        <p:nvSpPr>
          <p:cNvPr id="14367" name="Rectangle 31"/>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515806803"/>
      </p:ext>
    </p:extLst>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ph type="title" idx="4294967295"/>
          </p:nvPr>
        </p:nvSpPr>
        <p:spPr>
          <a:xfrm>
            <a:off x="3381375" y="437555"/>
            <a:ext cx="5718349" cy="513457"/>
          </a:xfrm>
        </p:spPr>
        <p:txBody>
          <a:bodyPr anchor="b"/>
          <a:lstStyle/>
          <a:p>
            <a:pPr defTabSz="164078"/>
            <a:r>
              <a:rPr lang="it-IT" altLang="it-IT" sz="2250" b="1">
                <a:solidFill>
                  <a:srgbClr val="FF2600"/>
                </a:solidFill>
                <a:latin typeface="Marker Felt" charset="0"/>
                <a:ea typeface="Marker Felt" charset="0"/>
                <a:cs typeface="Marker Felt" charset="0"/>
                <a:sym typeface="Marker Felt" charset="0"/>
              </a:rPr>
              <a:t>EXERCISE  :  Game phases</a:t>
            </a:r>
          </a:p>
        </p:txBody>
      </p:sp>
      <p:pic>
        <p:nvPicPr>
          <p:cNvPr id="15362" name="Picture 2"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5776" y="1136303"/>
            <a:ext cx="8325818" cy="588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3" name="Oval 3"/>
          <p:cNvSpPr>
            <a:spLocks/>
          </p:cNvSpPr>
          <p:nvPr/>
        </p:nvSpPr>
        <p:spPr bwMode="auto">
          <a:xfrm>
            <a:off x="7766968" y="2474640"/>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64" name="Oval 4"/>
          <p:cNvSpPr>
            <a:spLocks/>
          </p:cNvSpPr>
          <p:nvPr/>
        </p:nvSpPr>
        <p:spPr bwMode="auto">
          <a:xfrm>
            <a:off x="9588625" y="2474640"/>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65" name="Oval 5"/>
          <p:cNvSpPr>
            <a:spLocks/>
          </p:cNvSpPr>
          <p:nvPr/>
        </p:nvSpPr>
        <p:spPr bwMode="auto">
          <a:xfrm>
            <a:off x="8231312" y="2894336"/>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66" name="Oval 6"/>
          <p:cNvSpPr>
            <a:spLocks/>
          </p:cNvSpPr>
          <p:nvPr/>
        </p:nvSpPr>
        <p:spPr bwMode="auto">
          <a:xfrm>
            <a:off x="9061773" y="2894336"/>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67" name="Oval 7"/>
          <p:cNvSpPr>
            <a:spLocks/>
          </p:cNvSpPr>
          <p:nvPr/>
        </p:nvSpPr>
        <p:spPr bwMode="auto">
          <a:xfrm>
            <a:off x="8677797" y="2474640"/>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68" name="Oval 8"/>
          <p:cNvSpPr>
            <a:spLocks/>
          </p:cNvSpPr>
          <p:nvPr/>
        </p:nvSpPr>
        <p:spPr bwMode="auto">
          <a:xfrm>
            <a:off x="8392047" y="2197820"/>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69" name="Oval 9"/>
          <p:cNvSpPr>
            <a:spLocks/>
          </p:cNvSpPr>
          <p:nvPr/>
        </p:nvSpPr>
        <p:spPr bwMode="auto">
          <a:xfrm>
            <a:off x="9061773" y="2197820"/>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15370" name="Picture 10"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4387" y="2232422"/>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71" name="Picture 11"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50746" y="2303859"/>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72" name="Picture 12"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0777" y="2527102"/>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73" name="Picture 13" descr="page3image833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21725" y="2961308"/>
            <a:ext cx="92646" cy="10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74" name="Line 14"/>
          <p:cNvSpPr>
            <a:spLocks noChangeShapeType="1"/>
          </p:cNvSpPr>
          <p:nvPr/>
        </p:nvSpPr>
        <p:spPr bwMode="auto">
          <a:xfrm>
            <a:off x="8327306" y="2933402"/>
            <a:ext cx="715491"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375" name="Line 15"/>
          <p:cNvSpPr>
            <a:spLocks noChangeShapeType="1"/>
          </p:cNvSpPr>
          <p:nvPr/>
        </p:nvSpPr>
        <p:spPr bwMode="auto">
          <a:xfrm flipV="1">
            <a:off x="9062888" y="2534916"/>
            <a:ext cx="642938" cy="36276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376" name="Line 16"/>
          <p:cNvSpPr>
            <a:spLocks noChangeShapeType="1"/>
          </p:cNvSpPr>
          <p:nvPr/>
        </p:nvSpPr>
        <p:spPr bwMode="auto">
          <a:xfrm flipH="1">
            <a:off x="9028287" y="2588494"/>
            <a:ext cx="567035" cy="27012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377" name="Line 17"/>
          <p:cNvSpPr>
            <a:spLocks noChangeShapeType="1"/>
          </p:cNvSpPr>
          <p:nvPr/>
        </p:nvSpPr>
        <p:spPr bwMode="auto">
          <a:xfrm flipH="1" flipV="1">
            <a:off x="7914308" y="2569518"/>
            <a:ext cx="296912" cy="295796"/>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378" name="Line 18"/>
          <p:cNvSpPr>
            <a:spLocks noChangeShapeType="1"/>
          </p:cNvSpPr>
          <p:nvPr/>
        </p:nvSpPr>
        <p:spPr bwMode="auto">
          <a:xfrm flipH="1">
            <a:off x="8327306" y="2838525"/>
            <a:ext cx="715491"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379" name="Line 19"/>
          <p:cNvSpPr>
            <a:spLocks noChangeShapeType="1"/>
          </p:cNvSpPr>
          <p:nvPr/>
        </p:nvSpPr>
        <p:spPr bwMode="auto">
          <a:xfrm flipH="1" flipV="1">
            <a:off x="8533805" y="2191122"/>
            <a:ext cx="159619" cy="375047"/>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380" name="Line 20"/>
          <p:cNvSpPr>
            <a:spLocks noChangeShapeType="1"/>
          </p:cNvSpPr>
          <p:nvPr/>
        </p:nvSpPr>
        <p:spPr bwMode="auto">
          <a:xfrm flipH="1">
            <a:off x="8755932" y="2239119"/>
            <a:ext cx="327049" cy="327050"/>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381" name="Line 21"/>
          <p:cNvSpPr>
            <a:spLocks noChangeShapeType="1"/>
          </p:cNvSpPr>
          <p:nvPr/>
        </p:nvSpPr>
        <p:spPr bwMode="auto">
          <a:xfrm>
            <a:off x="8508132" y="2182193"/>
            <a:ext cx="542479" cy="0"/>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382" name="Rectangle 22"/>
          <p:cNvSpPr>
            <a:spLocks/>
          </p:cNvSpPr>
          <p:nvPr/>
        </p:nvSpPr>
        <p:spPr bwMode="auto">
          <a:xfrm>
            <a:off x="2910334" y="2451479"/>
            <a:ext cx="3179846" cy="537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758" u="sng"/>
              <a:t>GOAL</a:t>
            </a:r>
            <a:r>
              <a:rPr lang="it-IT" altLang="it-IT" sz="1266"/>
              <a:t> :  striker : make movement in to  the D </a:t>
            </a:r>
          </a:p>
          <a:p>
            <a:r>
              <a:rPr lang="it-IT" altLang="it-IT" sz="1266"/>
              <a:t>defender : defending in advanced position</a:t>
            </a:r>
          </a:p>
        </p:txBody>
      </p:sp>
      <p:sp>
        <p:nvSpPr>
          <p:cNvPr id="15383" name="Rectangle 23"/>
          <p:cNvSpPr>
            <a:spLocks/>
          </p:cNvSpPr>
          <p:nvPr/>
        </p:nvSpPr>
        <p:spPr bwMode="auto">
          <a:xfrm>
            <a:off x="2320974" y="3055116"/>
            <a:ext cx="5127494"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u="sng"/>
              <a:t>DEVELOPMENT:</a:t>
            </a:r>
            <a:r>
              <a:rPr lang="it-IT" altLang="it-IT" sz="1266" u="sng"/>
              <a:t> </a:t>
            </a:r>
            <a:r>
              <a:rPr lang="it-IT" altLang="it-IT" sz="1266"/>
              <a:t>the  striker outside the D passes the ball  between them .</a:t>
            </a:r>
            <a:endParaRPr lang="it-IT" altLang="it-IT" sz="1547" u="sng"/>
          </a:p>
        </p:txBody>
      </p:sp>
      <p:sp>
        <p:nvSpPr>
          <p:cNvPr id="15384" name="Rectangle 24"/>
          <p:cNvSpPr>
            <a:spLocks/>
          </p:cNvSpPr>
          <p:nvPr/>
        </p:nvSpPr>
        <p:spPr bwMode="auto">
          <a:xfrm>
            <a:off x="2363391" y="3469663"/>
            <a:ext cx="5290808"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at the same time the striker in the D make movement for advance the defender</a:t>
            </a:r>
          </a:p>
        </p:txBody>
      </p:sp>
      <p:sp>
        <p:nvSpPr>
          <p:cNvPr id="15385" name="Rectangle 25"/>
          <p:cNvSpPr>
            <a:spLocks/>
          </p:cNvSpPr>
          <p:nvPr/>
        </p:nvSpPr>
        <p:spPr bwMode="auto">
          <a:xfrm>
            <a:off x="3659312" y="3802294"/>
            <a:ext cx="21841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The defender have to intercept .</a:t>
            </a:r>
          </a:p>
        </p:txBody>
      </p:sp>
      <p:sp>
        <p:nvSpPr>
          <p:cNvPr id="15386" name="Oval 26"/>
          <p:cNvSpPr>
            <a:spLocks/>
          </p:cNvSpPr>
          <p:nvPr/>
        </p:nvSpPr>
        <p:spPr bwMode="auto">
          <a:xfrm>
            <a:off x="8726910" y="4609951"/>
            <a:ext cx="85948" cy="8594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87" name="Oval 27"/>
          <p:cNvSpPr>
            <a:spLocks/>
          </p:cNvSpPr>
          <p:nvPr/>
        </p:nvSpPr>
        <p:spPr bwMode="auto">
          <a:xfrm>
            <a:off x="9802937" y="5626820"/>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15388" name="Picture 28"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6496" y="5317629"/>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89" name="AutoShape 29"/>
          <p:cNvSpPr>
            <a:spLocks/>
          </p:cNvSpPr>
          <p:nvPr/>
        </p:nvSpPr>
        <p:spPr bwMode="auto">
          <a:xfrm>
            <a:off x="10001623" y="495597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90" name="AutoShape 30"/>
          <p:cNvSpPr>
            <a:spLocks/>
          </p:cNvSpPr>
          <p:nvPr/>
        </p:nvSpPr>
        <p:spPr bwMode="auto">
          <a:xfrm>
            <a:off x="9599787" y="495597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91" name="AutoShape 31"/>
          <p:cNvSpPr>
            <a:spLocks/>
          </p:cNvSpPr>
          <p:nvPr/>
        </p:nvSpPr>
        <p:spPr bwMode="auto">
          <a:xfrm>
            <a:off x="8897690" y="495597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92" name="AutoShape 32"/>
          <p:cNvSpPr>
            <a:spLocks/>
          </p:cNvSpPr>
          <p:nvPr/>
        </p:nvSpPr>
        <p:spPr bwMode="auto">
          <a:xfrm>
            <a:off x="8501435" y="495597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93" name="AutoShape 33"/>
          <p:cNvSpPr>
            <a:spLocks/>
          </p:cNvSpPr>
          <p:nvPr/>
        </p:nvSpPr>
        <p:spPr bwMode="auto">
          <a:xfrm>
            <a:off x="7794874" y="4955976"/>
            <a:ext cx="64740"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94" name="AutoShape 34"/>
          <p:cNvSpPr>
            <a:spLocks/>
          </p:cNvSpPr>
          <p:nvPr/>
        </p:nvSpPr>
        <p:spPr bwMode="auto">
          <a:xfrm>
            <a:off x="7403084" y="495597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95" name="Oval 35"/>
          <p:cNvSpPr>
            <a:spLocks/>
          </p:cNvSpPr>
          <p:nvPr/>
        </p:nvSpPr>
        <p:spPr bwMode="auto">
          <a:xfrm>
            <a:off x="8726910" y="6037586"/>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96" name="Oval 36"/>
          <p:cNvSpPr>
            <a:spLocks/>
          </p:cNvSpPr>
          <p:nvPr/>
        </p:nvSpPr>
        <p:spPr bwMode="auto">
          <a:xfrm>
            <a:off x="7624093" y="5751836"/>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15397" name="Picture 37" descr="page3image833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12858" y="6029772"/>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98" name="Rectangle 38"/>
          <p:cNvSpPr>
            <a:spLocks/>
          </p:cNvSpPr>
          <p:nvPr/>
        </p:nvSpPr>
        <p:spPr bwMode="auto">
          <a:xfrm>
            <a:off x="2594447" y="4729822"/>
            <a:ext cx="2148794" cy="331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687" u="sng"/>
              <a:t>GOAL :</a:t>
            </a:r>
            <a:r>
              <a:rPr lang="it-IT" altLang="it-IT" sz="1266"/>
              <a:t> make a deep passage </a:t>
            </a:r>
            <a:endParaRPr lang="it-IT" altLang="it-IT" sz="1687" u="sng"/>
          </a:p>
        </p:txBody>
      </p:sp>
      <p:sp>
        <p:nvSpPr>
          <p:cNvPr id="15399" name="Rectangle 39"/>
          <p:cNvSpPr>
            <a:spLocks/>
          </p:cNvSpPr>
          <p:nvPr/>
        </p:nvSpPr>
        <p:spPr bwMode="auto">
          <a:xfrm>
            <a:off x="2222748" y="5149429"/>
            <a:ext cx="4868912" cy="905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5719" tIns="35719" rIns="35719" bIns="35719" anchor="ctr">
            <a:spAutoFit/>
          </a:bodyPr>
          <a:lstStyle/>
          <a:p>
            <a:r>
              <a:rPr lang="it-IT" altLang="it-IT" sz="1617" u="sng" dirty="0"/>
              <a:t>DEVELOPMENT :</a:t>
            </a:r>
            <a:r>
              <a:rPr lang="it-IT" altLang="it-IT" sz="1266" dirty="0"/>
              <a:t>the </a:t>
            </a:r>
            <a:r>
              <a:rPr lang="it-IT" altLang="it-IT" sz="1266" dirty="0" err="1"/>
              <a:t>midfield</a:t>
            </a:r>
            <a:r>
              <a:rPr lang="it-IT" altLang="it-IT" sz="1266" dirty="0"/>
              <a:t> </a:t>
            </a:r>
            <a:r>
              <a:rPr lang="it-IT" altLang="it-IT" sz="1266" dirty="0" err="1"/>
              <a:t>have</a:t>
            </a:r>
            <a:r>
              <a:rPr lang="it-IT" altLang="it-IT" sz="1266" dirty="0"/>
              <a:t> to </a:t>
            </a:r>
            <a:r>
              <a:rPr lang="it-IT" altLang="it-IT" sz="1266" dirty="0" err="1"/>
              <a:t>makes</a:t>
            </a:r>
            <a:r>
              <a:rPr lang="it-IT" altLang="it-IT" sz="1266" dirty="0"/>
              <a:t> a </a:t>
            </a:r>
            <a:r>
              <a:rPr lang="it-IT" altLang="it-IT" sz="1266" dirty="0" err="1"/>
              <a:t>deep</a:t>
            </a:r>
            <a:r>
              <a:rPr lang="it-IT" altLang="it-IT" sz="1266" dirty="0"/>
              <a:t> </a:t>
            </a:r>
            <a:r>
              <a:rPr lang="it-IT" altLang="it-IT" sz="1266" dirty="0" err="1"/>
              <a:t>passage</a:t>
            </a:r>
            <a:r>
              <a:rPr lang="it-IT" altLang="it-IT" sz="1266" dirty="0"/>
              <a:t> </a:t>
            </a:r>
            <a:r>
              <a:rPr lang="it-IT" altLang="it-IT" sz="1266" dirty="0" err="1"/>
              <a:t>trough</a:t>
            </a:r>
            <a:r>
              <a:rPr lang="it-IT" altLang="it-IT" sz="1266" dirty="0"/>
              <a:t> the </a:t>
            </a:r>
            <a:r>
              <a:rPr lang="it-IT" altLang="it-IT" sz="1266" dirty="0" err="1"/>
              <a:t>goals</a:t>
            </a:r>
            <a:r>
              <a:rPr lang="it-IT" altLang="it-IT" sz="1266" dirty="0"/>
              <a:t> .</a:t>
            </a:r>
          </a:p>
          <a:p>
            <a:r>
              <a:rPr lang="it-IT" altLang="it-IT" sz="1266" dirty="0"/>
              <a:t>the </a:t>
            </a:r>
            <a:r>
              <a:rPr lang="it-IT" altLang="it-IT" sz="1266" dirty="0" err="1"/>
              <a:t>striker</a:t>
            </a:r>
            <a:r>
              <a:rPr lang="it-IT" altLang="it-IT" sz="1266" dirty="0"/>
              <a:t> </a:t>
            </a:r>
            <a:r>
              <a:rPr lang="it-IT" altLang="it-IT" sz="1266" dirty="0" err="1"/>
              <a:t>collected</a:t>
            </a:r>
            <a:r>
              <a:rPr lang="it-IT" altLang="it-IT" sz="1266" dirty="0"/>
              <a:t> the </a:t>
            </a:r>
            <a:r>
              <a:rPr lang="it-IT" altLang="it-IT" sz="1266" dirty="0" err="1"/>
              <a:t>ball</a:t>
            </a:r>
            <a:r>
              <a:rPr lang="it-IT" altLang="it-IT" sz="1266" dirty="0"/>
              <a:t> and </a:t>
            </a:r>
            <a:r>
              <a:rPr lang="it-IT" altLang="it-IT" sz="1266" dirty="0" err="1"/>
              <a:t>goes</a:t>
            </a:r>
            <a:r>
              <a:rPr lang="it-IT" altLang="it-IT" sz="1266" dirty="0"/>
              <a:t> to the D for score , and </a:t>
            </a:r>
            <a:r>
              <a:rPr lang="it-IT" altLang="it-IT" sz="1266" dirty="0" err="1"/>
              <a:t>make</a:t>
            </a:r>
            <a:r>
              <a:rPr lang="it-IT" altLang="it-IT" sz="1266" dirty="0"/>
              <a:t> 1vs1.</a:t>
            </a:r>
          </a:p>
          <a:p>
            <a:r>
              <a:rPr lang="it-IT" altLang="it-IT" sz="1266" dirty="0"/>
              <a:t>the </a:t>
            </a:r>
            <a:r>
              <a:rPr lang="it-IT" altLang="it-IT" sz="1266" dirty="0" err="1"/>
              <a:t>defender</a:t>
            </a:r>
            <a:r>
              <a:rPr lang="it-IT" altLang="it-IT" sz="1266" dirty="0"/>
              <a:t> can </a:t>
            </a:r>
            <a:r>
              <a:rPr lang="it-IT" altLang="it-IT" sz="1266" dirty="0" err="1"/>
              <a:t>defend</a:t>
            </a:r>
            <a:r>
              <a:rPr lang="it-IT" altLang="it-IT" sz="1266" dirty="0"/>
              <a:t> </a:t>
            </a:r>
            <a:r>
              <a:rPr lang="it-IT" altLang="it-IT" sz="1266" dirty="0" err="1"/>
              <a:t>when</a:t>
            </a:r>
            <a:r>
              <a:rPr lang="it-IT" altLang="it-IT" sz="1266" dirty="0"/>
              <a:t> the </a:t>
            </a:r>
            <a:r>
              <a:rPr lang="it-IT" altLang="it-IT" sz="1266" dirty="0" err="1"/>
              <a:t>striker</a:t>
            </a:r>
            <a:r>
              <a:rPr lang="it-IT" altLang="it-IT" sz="1266" dirty="0"/>
              <a:t> stop the </a:t>
            </a:r>
            <a:r>
              <a:rPr lang="it-IT" altLang="it-IT" sz="1266" dirty="0" err="1"/>
              <a:t>ball</a:t>
            </a:r>
            <a:r>
              <a:rPr lang="it-IT" altLang="it-IT" sz="1266" dirty="0"/>
              <a:t>   </a:t>
            </a:r>
            <a:endParaRPr lang="it-IT" altLang="it-IT" sz="1617" u="sng" dirty="0"/>
          </a:p>
        </p:txBody>
      </p:sp>
      <p:sp>
        <p:nvSpPr>
          <p:cNvPr id="15400" name="Line 40"/>
          <p:cNvSpPr>
            <a:spLocks noChangeShapeType="1"/>
          </p:cNvSpPr>
          <p:nvPr/>
        </p:nvSpPr>
        <p:spPr bwMode="auto">
          <a:xfrm flipV="1">
            <a:off x="8782720" y="5693792"/>
            <a:ext cx="1063749" cy="28016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401" name="Line 41"/>
          <p:cNvSpPr>
            <a:spLocks noChangeShapeType="1"/>
          </p:cNvSpPr>
          <p:nvPr/>
        </p:nvSpPr>
        <p:spPr bwMode="auto">
          <a:xfrm flipH="1" flipV="1">
            <a:off x="7726785" y="5702722"/>
            <a:ext cx="877342" cy="26007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402" name="Line 42"/>
          <p:cNvSpPr>
            <a:spLocks noChangeShapeType="1"/>
          </p:cNvSpPr>
          <p:nvPr/>
        </p:nvSpPr>
        <p:spPr bwMode="auto">
          <a:xfrm flipH="1">
            <a:off x="8762628" y="5624587"/>
            <a:ext cx="878458" cy="264542"/>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403" name="Line 43"/>
          <p:cNvSpPr>
            <a:spLocks noChangeShapeType="1"/>
          </p:cNvSpPr>
          <p:nvPr/>
        </p:nvSpPr>
        <p:spPr bwMode="auto">
          <a:xfrm flipV="1">
            <a:off x="7636371" y="4760640"/>
            <a:ext cx="0" cy="86171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404" name="Line 44"/>
          <p:cNvSpPr>
            <a:spLocks noChangeShapeType="1"/>
          </p:cNvSpPr>
          <p:nvPr/>
        </p:nvSpPr>
        <p:spPr bwMode="auto">
          <a:xfrm>
            <a:off x="8876482" y="4652367"/>
            <a:ext cx="892969" cy="0"/>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405" name="Line 45"/>
          <p:cNvSpPr>
            <a:spLocks noChangeShapeType="1"/>
          </p:cNvSpPr>
          <p:nvPr/>
        </p:nvSpPr>
        <p:spPr bwMode="auto">
          <a:xfrm flipH="1">
            <a:off x="7604002" y="4546328"/>
            <a:ext cx="2011412" cy="184174"/>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406" name="Line 46"/>
          <p:cNvSpPr>
            <a:spLocks noChangeShapeType="1"/>
          </p:cNvSpPr>
          <p:nvPr/>
        </p:nvSpPr>
        <p:spPr bwMode="auto">
          <a:xfrm flipH="1" flipV="1">
            <a:off x="8088437" y="4750594"/>
            <a:ext cx="579313" cy="579314"/>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407" name="AutoShape 47"/>
          <p:cNvSpPr>
            <a:spLocks/>
          </p:cNvSpPr>
          <p:nvPr/>
        </p:nvSpPr>
        <p:spPr bwMode="auto">
          <a:xfrm>
            <a:off x="7667625" y="4369967"/>
            <a:ext cx="962174" cy="304725"/>
          </a:xfrm>
          <a:custGeom>
            <a:avLst/>
            <a:gdLst>
              <a:gd name="T0" fmla="+- 0 10988 377"/>
              <a:gd name="T1" fmla="*/ T0 w 21223"/>
              <a:gd name="T2" fmla="+- 0 11595 1590"/>
              <a:gd name="T3" fmla="*/ 11595 h 20010"/>
              <a:gd name="T4" fmla="+- 0 10988 377"/>
              <a:gd name="T5" fmla="*/ T4 w 21223"/>
              <a:gd name="T6" fmla="+- 0 11595 1590"/>
              <a:gd name="T7" fmla="*/ 11595 h 20010"/>
              <a:gd name="T8" fmla="+- 0 10988 377"/>
              <a:gd name="T9" fmla="*/ T8 w 21223"/>
              <a:gd name="T10" fmla="+- 0 11595 1590"/>
              <a:gd name="T11" fmla="*/ 11595 h 20010"/>
              <a:gd name="T12" fmla="+- 0 10988 377"/>
              <a:gd name="T13" fmla="*/ T12 w 21223"/>
              <a:gd name="T14" fmla="+- 0 11595 1590"/>
              <a:gd name="T15" fmla="*/ 11595 h 20010"/>
            </a:gdLst>
            <a:ahLst/>
            <a:cxnLst>
              <a:cxn ang="0">
                <a:pos x="T1" y="T3"/>
              </a:cxn>
              <a:cxn ang="0">
                <a:pos x="T5" y="T7"/>
              </a:cxn>
              <a:cxn ang="0">
                <a:pos x="T9" y="T11"/>
              </a:cxn>
              <a:cxn ang="0">
                <a:pos x="T13" y="T15"/>
              </a:cxn>
            </a:cxnLst>
            <a:rect l="0" t="0" r="r" b="b"/>
            <a:pathLst>
              <a:path w="21223" h="20010">
                <a:moveTo>
                  <a:pt x="244" y="20010"/>
                </a:moveTo>
                <a:cubicBezTo>
                  <a:pt x="-377" y="16914"/>
                  <a:pt x="250" y="12933"/>
                  <a:pt x="1448" y="12368"/>
                </a:cubicBezTo>
                <a:cubicBezTo>
                  <a:pt x="2419" y="11908"/>
                  <a:pt x="3539" y="14253"/>
                  <a:pt x="4304" y="12091"/>
                </a:cubicBezTo>
                <a:cubicBezTo>
                  <a:pt x="5079" y="9899"/>
                  <a:pt x="4327" y="5981"/>
                  <a:pt x="4953" y="3568"/>
                </a:cubicBezTo>
                <a:cubicBezTo>
                  <a:pt x="6290" y="-1590"/>
                  <a:pt x="8132" y="6545"/>
                  <a:pt x="9806" y="6305"/>
                </a:cubicBezTo>
                <a:cubicBezTo>
                  <a:pt x="10895" y="6148"/>
                  <a:pt x="11726" y="2850"/>
                  <a:pt x="12825" y="3315"/>
                </a:cubicBezTo>
                <a:cubicBezTo>
                  <a:pt x="13738" y="3701"/>
                  <a:pt x="14331" y="6656"/>
                  <a:pt x="15263" y="6696"/>
                </a:cubicBezTo>
                <a:cubicBezTo>
                  <a:pt x="16407" y="6745"/>
                  <a:pt x="16922" y="2948"/>
                  <a:pt x="17818" y="1189"/>
                </a:cubicBezTo>
                <a:cubicBezTo>
                  <a:pt x="18968" y="-1068"/>
                  <a:pt x="20519" y="-12"/>
                  <a:pt x="21223" y="351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408" name="Line 48"/>
          <p:cNvSpPr>
            <a:spLocks noChangeShapeType="1"/>
          </p:cNvSpPr>
          <p:nvPr/>
        </p:nvSpPr>
        <p:spPr bwMode="auto">
          <a:xfrm flipV="1">
            <a:off x="8633148" y="4231556"/>
            <a:ext cx="180826" cy="180826"/>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409" name="Rectangle 49"/>
          <p:cNvSpPr>
            <a:spLocks/>
          </p:cNvSpPr>
          <p:nvPr/>
        </p:nvSpPr>
        <p:spPr bwMode="auto">
          <a:xfrm>
            <a:off x="4465216" y="4430288"/>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N#4</a:t>
            </a:r>
          </a:p>
        </p:txBody>
      </p:sp>
      <p:sp>
        <p:nvSpPr>
          <p:cNvPr id="15410" name="Rectangle 50"/>
          <p:cNvSpPr>
            <a:spLocks/>
          </p:cNvSpPr>
          <p:nvPr/>
        </p:nvSpPr>
        <p:spPr bwMode="auto">
          <a:xfrm>
            <a:off x="4467449" y="2066153"/>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N#3</a:t>
            </a:r>
          </a:p>
        </p:txBody>
      </p:sp>
      <p:sp>
        <p:nvSpPr>
          <p:cNvPr id="15411" name="Rectangle 51"/>
          <p:cNvSpPr>
            <a:spLocks/>
          </p:cNvSpPr>
          <p:nvPr/>
        </p:nvSpPr>
        <p:spPr bwMode="auto">
          <a:xfrm>
            <a:off x="8694539" y="6423157"/>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920938729"/>
      </p:ext>
    </p:extLst>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ph type="title" idx="4294967295"/>
          </p:nvPr>
        </p:nvSpPr>
        <p:spPr>
          <a:xfrm>
            <a:off x="3381375" y="437555"/>
            <a:ext cx="5718349" cy="513457"/>
          </a:xfrm>
        </p:spPr>
        <p:txBody>
          <a:bodyPr anchor="b"/>
          <a:lstStyle/>
          <a:p>
            <a:pPr defTabSz="164078"/>
            <a:r>
              <a:rPr lang="it-IT" altLang="it-IT" sz="2250" b="1">
                <a:solidFill>
                  <a:srgbClr val="FF2600"/>
                </a:solidFill>
                <a:latin typeface="Marker Felt" charset="0"/>
                <a:ea typeface="Marker Felt" charset="0"/>
                <a:cs typeface="Marker Felt" charset="0"/>
                <a:sym typeface="Marker Felt" charset="0"/>
              </a:rPr>
              <a:t>EXERCISE  :  Game phases</a:t>
            </a:r>
          </a:p>
        </p:txBody>
      </p:sp>
      <p:pic>
        <p:nvPicPr>
          <p:cNvPr id="16386" name="Picture 2"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1709" y="1413123"/>
            <a:ext cx="7517681" cy="531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87" name="Oval 3"/>
          <p:cNvSpPr>
            <a:spLocks/>
          </p:cNvSpPr>
          <p:nvPr/>
        </p:nvSpPr>
        <p:spPr bwMode="auto">
          <a:xfrm>
            <a:off x="7615164" y="3581922"/>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6388" name="Oval 4"/>
          <p:cNvSpPr>
            <a:spLocks/>
          </p:cNvSpPr>
          <p:nvPr/>
        </p:nvSpPr>
        <p:spPr bwMode="auto">
          <a:xfrm>
            <a:off x="8115226" y="3385468"/>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6389" name="Oval 5"/>
          <p:cNvSpPr>
            <a:spLocks/>
          </p:cNvSpPr>
          <p:nvPr/>
        </p:nvSpPr>
        <p:spPr bwMode="auto">
          <a:xfrm>
            <a:off x="7320484" y="2836293"/>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6390" name="Oval 6"/>
          <p:cNvSpPr>
            <a:spLocks/>
          </p:cNvSpPr>
          <p:nvPr/>
        </p:nvSpPr>
        <p:spPr bwMode="auto">
          <a:xfrm>
            <a:off x="8258101" y="2456781"/>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16391" name="Picture 7"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3957" y="2700115"/>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6392" name="Picture 8"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11543" y="2879824"/>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6393" name="Picture 9"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3863" y="3049488"/>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94" name="AutoShape 10"/>
          <p:cNvSpPr>
            <a:spLocks/>
          </p:cNvSpPr>
          <p:nvPr/>
        </p:nvSpPr>
        <p:spPr bwMode="auto">
          <a:xfrm>
            <a:off x="8376419" y="300930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6395" name="AutoShape 11"/>
          <p:cNvSpPr>
            <a:spLocks/>
          </p:cNvSpPr>
          <p:nvPr/>
        </p:nvSpPr>
        <p:spPr bwMode="auto">
          <a:xfrm>
            <a:off x="8376419" y="3223617"/>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6396" name="AutoShape 12"/>
          <p:cNvSpPr>
            <a:spLocks/>
          </p:cNvSpPr>
          <p:nvPr/>
        </p:nvSpPr>
        <p:spPr bwMode="auto">
          <a:xfrm>
            <a:off x="8376419" y="3437929"/>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6397" name="AutoShape 13"/>
          <p:cNvSpPr>
            <a:spLocks/>
          </p:cNvSpPr>
          <p:nvPr/>
        </p:nvSpPr>
        <p:spPr bwMode="auto">
          <a:xfrm>
            <a:off x="8376419" y="3652242"/>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6398" name="AutoShape 14"/>
          <p:cNvSpPr>
            <a:spLocks/>
          </p:cNvSpPr>
          <p:nvPr/>
        </p:nvSpPr>
        <p:spPr bwMode="auto">
          <a:xfrm>
            <a:off x="8376419" y="382190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6399" name="Line 15"/>
          <p:cNvSpPr>
            <a:spLocks noChangeShapeType="1"/>
          </p:cNvSpPr>
          <p:nvPr/>
        </p:nvSpPr>
        <p:spPr bwMode="auto">
          <a:xfrm>
            <a:off x="7658695" y="3244826"/>
            <a:ext cx="0" cy="36723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pic>
        <p:nvPicPr>
          <p:cNvPr id="16400" name="Picture 16" descr="page3image833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74510" y="2993678"/>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401" name="Line 17"/>
          <p:cNvSpPr>
            <a:spLocks noChangeShapeType="1"/>
          </p:cNvSpPr>
          <p:nvPr/>
        </p:nvSpPr>
        <p:spPr bwMode="auto">
          <a:xfrm flipV="1">
            <a:off x="7592839" y="3244826"/>
            <a:ext cx="0" cy="36723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6402" name="Rectangle 18"/>
          <p:cNvSpPr>
            <a:spLocks/>
          </p:cNvSpPr>
          <p:nvPr/>
        </p:nvSpPr>
        <p:spPr bwMode="auto">
          <a:xfrm>
            <a:off x="2301999" y="2581498"/>
            <a:ext cx="4730911" cy="9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758" u="sng"/>
              <a:t>GOAL </a:t>
            </a:r>
            <a:r>
              <a:rPr lang="it-IT" altLang="it-IT" sz="1266"/>
              <a:t>:- defense  :passing as soon as in a situation of ball possession </a:t>
            </a:r>
          </a:p>
          <a:p>
            <a:r>
              <a:rPr lang="it-IT" altLang="it-IT" sz="1266"/>
              <a:t>in a situation without ball.</a:t>
            </a:r>
          </a:p>
          <a:p>
            <a:endParaRPr lang="it-IT" altLang="it-IT" sz="1266"/>
          </a:p>
          <a:p>
            <a:r>
              <a:rPr lang="it-IT" altLang="it-IT" sz="1266"/>
              <a:t>- strikers : score as fast as possible</a:t>
            </a:r>
            <a:endParaRPr lang="it-IT" altLang="it-IT" sz="1758" u="sng"/>
          </a:p>
        </p:txBody>
      </p:sp>
      <p:sp>
        <p:nvSpPr>
          <p:cNvPr id="16403" name="AutoShape 19"/>
          <p:cNvSpPr>
            <a:spLocks/>
          </p:cNvSpPr>
          <p:nvPr/>
        </p:nvSpPr>
        <p:spPr bwMode="auto">
          <a:xfrm>
            <a:off x="7703344" y="3341936"/>
            <a:ext cx="161851" cy="271240"/>
          </a:xfrm>
          <a:custGeom>
            <a:avLst/>
            <a:gdLst>
              <a:gd name="T0" fmla="*/ 10371 w 20743"/>
              <a:gd name="T1" fmla="*/ 10073 h 20147"/>
              <a:gd name="T2" fmla="*/ 10371 w 20743"/>
              <a:gd name="T3" fmla="*/ 10073 h 20147"/>
              <a:gd name="T4" fmla="*/ 10371 w 20743"/>
              <a:gd name="T5" fmla="*/ 10073 h 20147"/>
              <a:gd name="T6" fmla="*/ 10371 w 20743"/>
              <a:gd name="T7" fmla="*/ 10073 h 20147"/>
            </a:gdLst>
            <a:ahLst/>
            <a:cxnLst>
              <a:cxn ang="0">
                <a:pos x="T0" y="T1"/>
              </a:cxn>
              <a:cxn ang="0">
                <a:pos x="T2" y="T3"/>
              </a:cxn>
              <a:cxn ang="0">
                <a:pos x="T4" y="T5"/>
              </a:cxn>
              <a:cxn ang="0">
                <a:pos x="T6" y="T7"/>
              </a:cxn>
            </a:cxnLst>
            <a:rect l="0" t="0" r="r" b="b"/>
            <a:pathLst>
              <a:path w="20743" h="20147">
                <a:moveTo>
                  <a:pt x="0" y="19261"/>
                </a:moveTo>
                <a:cubicBezTo>
                  <a:pt x="5270" y="21600"/>
                  <a:pt x="12776" y="18985"/>
                  <a:pt x="11657" y="15202"/>
                </a:cubicBezTo>
                <a:cubicBezTo>
                  <a:pt x="10836" y="12428"/>
                  <a:pt x="4051" y="10350"/>
                  <a:pt x="6667" y="7560"/>
                </a:cubicBezTo>
                <a:cubicBezTo>
                  <a:pt x="8907" y="5172"/>
                  <a:pt x="14750" y="6324"/>
                  <a:pt x="18161" y="4972"/>
                </a:cubicBezTo>
                <a:cubicBezTo>
                  <a:pt x="21010" y="3843"/>
                  <a:pt x="21600" y="1555"/>
                  <a:pt x="19436"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6404" name="Line 20"/>
          <p:cNvSpPr>
            <a:spLocks noChangeShapeType="1"/>
          </p:cNvSpPr>
          <p:nvPr/>
        </p:nvSpPr>
        <p:spPr bwMode="auto">
          <a:xfrm flipH="1">
            <a:off x="7695531" y="2780482"/>
            <a:ext cx="546943" cy="20538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6405" name="Line 21"/>
          <p:cNvSpPr>
            <a:spLocks noChangeShapeType="1"/>
          </p:cNvSpPr>
          <p:nvPr/>
        </p:nvSpPr>
        <p:spPr bwMode="auto">
          <a:xfrm flipH="1" flipV="1">
            <a:off x="8531572" y="2746996"/>
            <a:ext cx="545828" cy="20315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6406" name="Line 22"/>
          <p:cNvSpPr>
            <a:spLocks noChangeShapeType="1"/>
          </p:cNvSpPr>
          <p:nvPr/>
        </p:nvSpPr>
        <p:spPr bwMode="auto">
          <a:xfrm flipH="1" flipV="1">
            <a:off x="8433346" y="2431108"/>
            <a:ext cx="726654" cy="419695"/>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6407" name="Line 23"/>
          <p:cNvSpPr>
            <a:spLocks noChangeShapeType="1"/>
          </p:cNvSpPr>
          <p:nvPr/>
        </p:nvSpPr>
        <p:spPr bwMode="auto">
          <a:xfrm flipH="1" flipV="1">
            <a:off x="7695531" y="2604121"/>
            <a:ext cx="815950" cy="246682"/>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6408" name="Rectangle 24"/>
          <p:cNvSpPr>
            <a:spLocks/>
          </p:cNvSpPr>
          <p:nvPr/>
        </p:nvSpPr>
        <p:spPr bwMode="auto">
          <a:xfrm>
            <a:off x="2566541" y="4023550"/>
            <a:ext cx="4182620" cy="1132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828" u="sng"/>
              <a:t>DEVELOPMENT :</a:t>
            </a:r>
            <a:r>
              <a:rPr lang="it-IT" altLang="it-IT" sz="1266" u="sng"/>
              <a:t> the defender passes the ball from left </a:t>
            </a:r>
          </a:p>
          <a:p>
            <a:r>
              <a:rPr lang="it-IT" altLang="it-IT" sz="1266" u="sng"/>
              <a:t>to right , then passes to the striker .</a:t>
            </a:r>
          </a:p>
          <a:p>
            <a:endParaRPr lang="it-IT" altLang="it-IT" sz="1266" u="sng"/>
          </a:p>
          <a:p>
            <a:r>
              <a:rPr lang="it-IT" altLang="it-IT" sz="1266" u="sng"/>
              <a:t>play a 3 vs 4</a:t>
            </a:r>
          </a:p>
          <a:p>
            <a:r>
              <a:rPr lang="it-IT" altLang="it-IT" sz="1266" u="sng"/>
              <a:t> </a:t>
            </a:r>
            <a:endParaRPr lang="it-IT" altLang="it-IT" sz="1828" u="sng"/>
          </a:p>
        </p:txBody>
      </p:sp>
      <p:sp>
        <p:nvSpPr>
          <p:cNvPr id="16409" name="Rectangle 25"/>
          <p:cNvSpPr>
            <a:spLocks/>
          </p:cNvSpPr>
          <p:nvPr/>
        </p:nvSpPr>
        <p:spPr bwMode="auto">
          <a:xfrm>
            <a:off x="4494238" y="2233584"/>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N#5</a:t>
            </a:r>
          </a:p>
        </p:txBody>
      </p:sp>
      <p:sp>
        <p:nvSpPr>
          <p:cNvPr id="16410" name="Rectangle 26"/>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2095552952"/>
      </p:ext>
    </p:extLst>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ph type="title" idx="4294967295"/>
          </p:nvPr>
        </p:nvSpPr>
        <p:spPr>
          <a:xfrm>
            <a:off x="3381375" y="437555"/>
            <a:ext cx="5718349" cy="513457"/>
          </a:xfrm>
        </p:spPr>
        <p:txBody>
          <a:bodyPr anchor="b"/>
          <a:lstStyle/>
          <a:p>
            <a:r>
              <a:rPr lang="it-IT" altLang="it-IT" sz="2601" b="1">
                <a:solidFill>
                  <a:srgbClr val="FF2600"/>
                </a:solidFill>
                <a:latin typeface="Marker Felt" charset="0"/>
                <a:ea typeface="Marker Felt" charset="0"/>
                <a:cs typeface="Marker Felt" charset="0"/>
                <a:sym typeface="Marker Felt" charset="0"/>
              </a:rPr>
              <a:t>EXERCISE  :  Game form</a:t>
            </a:r>
          </a:p>
        </p:txBody>
      </p:sp>
      <p:pic>
        <p:nvPicPr>
          <p:cNvPr id="17410" name="Picture 2"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1709" y="1279178"/>
            <a:ext cx="7517681" cy="531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11" name="Picture 3"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13316" y="3344168"/>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12" name="Picture 4"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0777" y="3317379"/>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13" name="Picture 5"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8512" y="3344168"/>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14" name="Picture 6"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9309" y="4129981"/>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15" name="Picture 7"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9645" y="3317379"/>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6" name="Oval 8"/>
          <p:cNvSpPr>
            <a:spLocks/>
          </p:cNvSpPr>
          <p:nvPr/>
        </p:nvSpPr>
        <p:spPr bwMode="auto">
          <a:xfrm>
            <a:off x="8231312" y="2889871"/>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17" name="Oval 9"/>
          <p:cNvSpPr>
            <a:spLocks/>
          </p:cNvSpPr>
          <p:nvPr/>
        </p:nvSpPr>
        <p:spPr bwMode="auto">
          <a:xfrm>
            <a:off x="9142140" y="3564062"/>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18" name="Oval 10"/>
          <p:cNvSpPr>
            <a:spLocks/>
          </p:cNvSpPr>
          <p:nvPr/>
        </p:nvSpPr>
        <p:spPr bwMode="auto">
          <a:xfrm>
            <a:off x="8642078" y="3773910"/>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19" name="Oval 11"/>
          <p:cNvSpPr>
            <a:spLocks/>
          </p:cNvSpPr>
          <p:nvPr/>
        </p:nvSpPr>
        <p:spPr bwMode="auto">
          <a:xfrm>
            <a:off x="8150945" y="3773910"/>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20" name="Oval 12"/>
          <p:cNvSpPr>
            <a:spLocks/>
          </p:cNvSpPr>
          <p:nvPr/>
        </p:nvSpPr>
        <p:spPr bwMode="auto">
          <a:xfrm>
            <a:off x="7740179" y="3666754"/>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21" name="AutoShape 13"/>
          <p:cNvSpPr>
            <a:spLocks/>
          </p:cNvSpPr>
          <p:nvPr/>
        </p:nvSpPr>
        <p:spPr bwMode="auto">
          <a:xfrm>
            <a:off x="7170912" y="27146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22" name="AutoShape 14"/>
          <p:cNvSpPr>
            <a:spLocks/>
          </p:cNvSpPr>
          <p:nvPr/>
        </p:nvSpPr>
        <p:spPr bwMode="auto">
          <a:xfrm>
            <a:off x="7492380" y="27146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23" name="AutoShape 15"/>
          <p:cNvSpPr>
            <a:spLocks/>
          </p:cNvSpPr>
          <p:nvPr/>
        </p:nvSpPr>
        <p:spPr bwMode="auto">
          <a:xfrm>
            <a:off x="7813849" y="27146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24" name="AutoShape 16"/>
          <p:cNvSpPr>
            <a:spLocks/>
          </p:cNvSpPr>
          <p:nvPr/>
        </p:nvSpPr>
        <p:spPr bwMode="auto">
          <a:xfrm>
            <a:off x="8162107" y="27146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25" name="AutoShape 17"/>
          <p:cNvSpPr>
            <a:spLocks/>
          </p:cNvSpPr>
          <p:nvPr/>
        </p:nvSpPr>
        <p:spPr bwMode="auto">
          <a:xfrm>
            <a:off x="8510365" y="27146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26" name="AutoShape 18"/>
          <p:cNvSpPr>
            <a:spLocks/>
          </p:cNvSpPr>
          <p:nvPr/>
        </p:nvSpPr>
        <p:spPr bwMode="auto">
          <a:xfrm>
            <a:off x="9474771" y="27146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27" name="AutoShape 19"/>
          <p:cNvSpPr>
            <a:spLocks/>
          </p:cNvSpPr>
          <p:nvPr/>
        </p:nvSpPr>
        <p:spPr bwMode="auto">
          <a:xfrm>
            <a:off x="8831834" y="27146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28" name="AutoShape 20"/>
          <p:cNvSpPr>
            <a:spLocks/>
          </p:cNvSpPr>
          <p:nvPr/>
        </p:nvSpPr>
        <p:spPr bwMode="auto">
          <a:xfrm>
            <a:off x="9153302" y="27146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29" name="AutoShape 21"/>
          <p:cNvSpPr>
            <a:spLocks/>
          </p:cNvSpPr>
          <p:nvPr/>
        </p:nvSpPr>
        <p:spPr bwMode="auto">
          <a:xfrm>
            <a:off x="7170912" y="44291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30" name="AutoShape 22"/>
          <p:cNvSpPr>
            <a:spLocks/>
          </p:cNvSpPr>
          <p:nvPr/>
        </p:nvSpPr>
        <p:spPr bwMode="auto">
          <a:xfrm>
            <a:off x="7412013" y="44291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31" name="AutoShape 23"/>
          <p:cNvSpPr>
            <a:spLocks/>
          </p:cNvSpPr>
          <p:nvPr/>
        </p:nvSpPr>
        <p:spPr bwMode="auto">
          <a:xfrm>
            <a:off x="7813849" y="44291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32" name="AutoShape 24"/>
          <p:cNvSpPr>
            <a:spLocks/>
          </p:cNvSpPr>
          <p:nvPr/>
        </p:nvSpPr>
        <p:spPr bwMode="auto">
          <a:xfrm>
            <a:off x="8162107" y="444363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33" name="AutoShape 25"/>
          <p:cNvSpPr>
            <a:spLocks/>
          </p:cNvSpPr>
          <p:nvPr/>
        </p:nvSpPr>
        <p:spPr bwMode="auto">
          <a:xfrm>
            <a:off x="8456787" y="44291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34" name="AutoShape 26"/>
          <p:cNvSpPr>
            <a:spLocks/>
          </p:cNvSpPr>
          <p:nvPr/>
        </p:nvSpPr>
        <p:spPr bwMode="auto">
          <a:xfrm>
            <a:off x="8831834" y="44291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35" name="AutoShape 27"/>
          <p:cNvSpPr>
            <a:spLocks/>
          </p:cNvSpPr>
          <p:nvPr/>
        </p:nvSpPr>
        <p:spPr bwMode="auto">
          <a:xfrm>
            <a:off x="9153302" y="44291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36" name="AutoShape 28"/>
          <p:cNvSpPr>
            <a:spLocks/>
          </p:cNvSpPr>
          <p:nvPr/>
        </p:nvSpPr>
        <p:spPr bwMode="auto">
          <a:xfrm>
            <a:off x="9501560" y="44291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37" name="Rectangle 29"/>
          <p:cNvSpPr>
            <a:spLocks/>
          </p:cNvSpPr>
          <p:nvPr/>
        </p:nvSpPr>
        <p:spPr bwMode="auto">
          <a:xfrm>
            <a:off x="2738438" y="2449534"/>
            <a:ext cx="1196739" cy="3426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758" u="sng"/>
              <a:t>NAME :</a:t>
            </a:r>
            <a:r>
              <a:rPr lang="it-IT" altLang="it-IT" sz="1336"/>
              <a:t>rugby </a:t>
            </a:r>
            <a:endParaRPr lang="it-IT" altLang="it-IT" sz="1758" u="sng"/>
          </a:p>
        </p:txBody>
      </p:sp>
      <p:sp>
        <p:nvSpPr>
          <p:cNvPr id="17438" name="Rectangle 30"/>
          <p:cNvSpPr>
            <a:spLocks/>
          </p:cNvSpPr>
          <p:nvPr/>
        </p:nvSpPr>
        <p:spPr bwMode="auto">
          <a:xfrm>
            <a:off x="2450455" y="2971790"/>
            <a:ext cx="4567725" cy="331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687" u="sng"/>
              <a:t>DEVELOPMENT :  </a:t>
            </a:r>
            <a:r>
              <a:rPr lang="it-IT" altLang="it-IT" sz="1266"/>
              <a:t>two teams with a player in the’ meta ‘ space</a:t>
            </a:r>
            <a:r>
              <a:rPr lang="it-IT" altLang="it-IT" sz="1336"/>
              <a:t> </a:t>
            </a:r>
            <a:endParaRPr lang="it-IT" altLang="it-IT" sz="1687" u="sng"/>
          </a:p>
        </p:txBody>
      </p:sp>
      <p:sp>
        <p:nvSpPr>
          <p:cNvPr id="17439" name="Rectangle 31"/>
          <p:cNvSpPr>
            <a:spLocks/>
          </p:cNvSpPr>
          <p:nvPr/>
        </p:nvSpPr>
        <p:spPr bwMode="auto">
          <a:xfrm>
            <a:off x="2697138" y="3389296"/>
            <a:ext cx="471795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for score the team have to pass the ball over the line to his teammate  </a:t>
            </a:r>
          </a:p>
        </p:txBody>
      </p:sp>
      <p:sp>
        <p:nvSpPr>
          <p:cNvPr id="17440" name="Rectangle 32"/>
          <p:cNvSpPr>
            <a:spLocks/>
          </p:cNvSpPr>
          <p:nvPr/>
        </p:nvSpPr>
        <p:spPr bwMode="auto">
          <a:xfrm>
            <a:off x="3212827" y="3690097"/>
            <a:ext cx="3474477" cy="656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the teammate in the area have to stop the ball and </a:t>
            </a:r>
          </a:p>
          <a:p>
            <a:endParaRPr lang="it-IT" altLang="it-IT" sz="1266"/>
          </a:p>
          <a:p>
            <a:r>
              <a:rPr lang="it-IT" altLang="it-IT" sz="1266"/>
              <a:t>then he can change with who passes to him the ball</a:t>
            </a:r>
          </a:p>
        </p:txBody>
      </p:sp>
      <p:sp>
        <p:nvSpPr>
          <p:cNvPr id="17441" name="Rectangle 33"/>
          <p:cNvSpPr>
            <a:spLocks/>
          </p:cNvSpPr>
          <p:nvPr/>
        </p:nvSpPr>
        <p:spPr bwMode="auto">
          <a:xfrm>
            <a:off x="8719096" y="2799936"/>
            <a:ext cx="862865"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solidFill>
                  <a:srgbClr val="FF9300"/>
                </a:solidFill>
              </a:rPr>
              <a:t>meta space </a:t>
            </a:r>
          </a:p>
        </p:txBody>
      </p:sp>
      <p:sp>
        <p:nvSpPr>
          <p:cNvPr id="17442" name="Rectangle 34"/>
          <p:cNvSpPr>
            <a:spLocks/>
          </p:cNvSpPr>
          <p:nvPr/>
        </p:nvSpPr>
        <p:spPr bwMode="auto">
          <a:xfrm>
            <a:off x="4478611" y="2117498"/>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N#1</a:t>
            </a:r>
          </a:p>
        </p:txBody>
      </p:sp>
      <p:sp>
        <p:nvSpPr>
          <p:cNvPr id="17443" name="Rectangle 35"/>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226653464"/>
      </p:ext>
    </p:extLst>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1708" y="1541487"/>
            <a:ext cx="7517681" cy="531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34" name="Rectangle 2"/>
          <p:cNvSpPr>
            <a:spLocks noChangeArrowheads="1"/>
          </p:cNvSpPr>
          <p:nvPr>
            <p:ph type="title" idx="4294967295"/>
          </p:nvPr>
        </p:nvSpPr>
        <p:spPr>
          <a:xfrm>
            <a:off x="3381375" y="437555"/>
            <a:ext cx="5718349" cy="513457"/>
          </a:xfrm>
        </p:spPr>
        <p:txBody>
          <a:bodyPr anchor="b"/>
          <a:lstStyle/>
          <a:p>
            <a:r>
              <a:rPr lang="it-IT" altLang="it-IT" sz="2601" b="1">
                <a:solidFill>
                  <a:srgbClr val="FF2600"/>
                </a:solidFill>
                <a:latin typeface="Marker Felt" charset="0"/>
                <a:ea typeface="Marker Felt" charset="0"/>
                <a:cs typeface="Marker Felt" charset="0"/>
                <a:sym typeface="Marker Felt" charset="0"/>
              </a:rPr>
              <a:t>EXERCISE  :  Game form</a:t>
            </a:r>
          </a:p>
        </p:txBody>
      </p:sp>
      <p:pic>
        <p:nvPicPr>
          <p:cNvPr id="18435" name="Picture 3"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16926" y="4147840"/>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36" name="Picture 4"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11543" y="4147840"/>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37" name="Picture 5"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06160" y="4067473"/>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38" name="Picture 6"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0777" y="4067473"/>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39" name="Oval 7"/>
          <p:cNvSpPr>
            <a:spLocks/>
          </p:cNvSpPr>
          <p:nvPr/>
        </p:nvSpPr>
        <p:spPr bwMode="auto">
          <a:xfrm>
            <a:off x="8043789" y="2238004"/>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8440" name="Oval 8"/>
          <p:cNvSpPr>
            <a:spLocks/>
          </p:cNvSpPr>
          <p:nvPr/>
        </p:nvSpPr>
        <p:spPr bwMode="auto">
          <a:xfrm>
            <a:off x="8186664" y="2238004"/>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8441" name="Oval 9"/>
          <p:cNvSpPr>
            <a:spLocks/>
          </p:cNvSpPr>
          <p:nvPr/>
        </p:nvSpPr>
        <p:spPr bwMode="auto">
          <a:xfrm>
            <a:off x="7900914" y="2193355"/>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8442" name="Oval 10"/>
          <p:cNvSpPr>
            <a:spLocks/>
          </p:cNvSpPr>
          <p:nvPr/>
        </p:nvSpPr>
        <p:spPr bwMode="auto">
          <a:xfrm>
            <a:off x="7749109" y="2148707"/>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18443" name="Picture 11"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16801" y="4048498"/>
            <a:ext cx="348258" cy="207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44" name="Rectangle 12"/>
          <p:cNvSpPr>
            <a:spLocks/>
          </p:cNvSpPr>
          <p:nvPr/>
        </p:nvSpPr>
        <p:spPr bwMode="auto">
          <a:xfrm>
            <a:off x="2552031" y="2942272"/>
            <a:ext cx="1481176" cy="375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969" u="sng"/>
              <a:t>NAME : </a:t>
            </a:r>
            <a:r>
              <a:rPr lang="it-IT" altLang="it-IT" sz="1477"/>
              <a:t>suicide </a:t>
            </a:r>
            <a:endParaRPr lang="it-IT" altLang="it-IT" sz="1969" u="sng"/>
          </a:p>
        </p:txBody>
      </p:sp>
      <p:sp>
        <p:nvSpPr>
          <p:cNvPr id="18445" name="Rectangle 13"/>
          <p:cNvSpPr>
            <a:spLocks/>
          </p:cNvSpPr>
          <p:nvPr/>
        </p:nvSpPr>
        <p:spPr bwMode="auto">
          <a:xfrm>
            <a:off x="2588943" y="3551011"/>
            <a:ext cx="4308424" cy="1532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5719" tIns="35719" rIns="35719" bIns="35719" anchor="ctr">
            <a:spAutoFit/>
          </a:bodyPr>
          <a:lstStyle/>
          <a:p>
            <a:r>
              <a:rPr lang="it-IT" altLang="it-IT" sz="1898" u="sng" dirty="0"/>
              <a:t>DEVELOPMENT : </a:t>
            </a:r>
            <a:r>
              <a:rPr lang="it-IT" altLang="it-IT" sz="1266" dirty="0" err="1"/>
              <a:t>two</a:t>
            </a:r>
            <a:r>
              <a:rPr lang="it-IT" altLang="it-IT" sz="1266" dirty="0"/>
              <a:t> teams , </a:t>
            </a:r>
            <a:r>
              <a:rPr lang="it-IT" altLang="it-IT" sz="1266" dirty="0" err="1"/>
              <a:t>every</a:t>
            </a:r>
            <a:r>
              <a:rPr lang="it-IT" altLang="it-IT" sz="1266" dirty="0"/>
              <a:t> player with a a </a:t>
            </a:r>
            <a:r>
              <a:rPr lang="it-IT" altLang="it-IT" sz="1266" dirty="0" err="1"/>
              <a:t>ball</a:t>
            </a:r>
            <a:r>
              <a:rPr lang="it-IT" altLang="it-IT" sz="1266" dirty="0"/>
              <a:t> standing </a:t>
            </a:r>
            <a:r>
              <a:rPr lang="it-IT" altLang="it-IT" sz="1266" dirty="0" err="1"/>
              <a:t>near</a:t>
            </a:r>
            <a:r>
              <a:rPr lang="it-IT" altLang="it-IT" sz="1266" dirty="0"/>
              <a:t> </a:t>
            </a:r>
            <a:r>
              <a:rPr lang="it-IT" altLang="it-IT" sz="1266" dirty="0" err="1"/>
              <a:t>his</a:t>
            </a:r>
            <a:r>
              <a:rPr lang="it-IT" altLang="it-IT" sz="1266" dirty="0"/>
              <a:t> goal</a:t>
            </a:r>
          </a:p>
          <a:p>
            <a:endParaRPr lang="it-IT" altLang="it-IT" sz="1266" dirty="0"/>
          </a:p>
          <a:p>
            <a:r>
              <a:rPr lang="it-IT" altLang="it-IT" sz="1266" dirty="0"/>
              <a:t>start player </a:t>
            </a:r>
            <a:r>
              <a:rPr lang="it-IT" altLang="it-IT" sz="1266" dirty="0" err="1"/>
              <a:t>red</a:t>
            </a:r>
            <a:r>
              <a:rPr lang="it-IT" altLang="it-IT" sz="1266" dirty="0"/>
              <a:t> and </a:t>
            </a:r>
            <a:r>
              <a:rPr lang="it-IT" altLang="it-IT" sz="1266" dirty="0" err="1"/>
              <a:t>does</a:t>
            </a:r>
            <a:r>
              <a:rPr lang="it-IT" altLang="it-IT" sz="1266" dirty="0"/>
              <a:t> a 1vs 1 with the </a:t>
            </a:r>
            <a:r>
              <a:rPr lang="it-IT" altLang="it-IT" sz="1266" dirty="0" err="1"/>
              <a:t>goalie</a:t>
            </a:r>
            <a:r>
              <a:rPr lang="it-IT" altLang="it-IT" sz="1266" dirty="0"/>
              <a:t> , </a:t>
            </a:r>
          </a:p>
          <a:p>
            <a:r>
              <a:rPr lang="it-IT" altLang="it-IT" sz="1266" dirty="0" err="1"/>
              <a:t>then</a:t>
            </a:r>
            <a:r>
              <a:rPr lang="it-IT" altLang="it-IT" sz="1266" dirty="0"/>
              <a:t> </a:t>
            </a:r>
            <a:r>
              <a:rPr lang="it-IT" altLang="it-IT" sz="1266" dirty="0" err="1"/>
              <a:t>starts</a:t>
            </a:r>
            <a:r>
              <a:rPr lang="it-IT" altLang="it-IT" sz="1266" dirty="0"/>
              <a:t> a blue player and </a:t>
            </a:r>
            <a:r>
              <a:rPr lang="it-IT" altLang="it-IT" sz="1266" dirty="0" err="1"/>
              <a:t>make</a:t>
            </a:r>
            <a:r>
              <a:rPr lang="it-IT" altLang="it-IT" sz="1266" dirty="0"/>
              <a:t> </a:t>
            </a:r>
          </a:p>
          <a:p>
            <a:r>
              <a:rPr lang="it-IT" altLang="it-IT" sz="1266" dirty="0" err="1"/>
              <a:t>one</a:t>
            </a:r>
            <a:r>
              <a:rPr lang="it-IT" altLang="it-IT" sz="1266" dirty="0"/>
              <a:t> </a:t>
            </a:r>
            <a:r>
              <a:rPr lang="it-IT" altLang="it-IT" sz="1266" dirty="0" err="1"/>
              <a:t>against</a:t>
            </a:r>
            <a:r>
              <a:rPr lang="it-IT" altLang="it-IT" sz="1266" dirty="0"/>
              <a:t> </a:t>
            </a:r>
            <a:r>
              <a:rPr lang="it-IT" altLang="it-IT" sz="1266" dirty="0" err="1"/>
              <a:t>one</a:t>
            </a:r>
            <a:r>
              <a:rPr lang="it-IT" altLang="it-IT" sz="1266" dirty="0"/>
              <a:t> with the </a:t>
            </a:r>
            <a:r>
              <a:rPr lang="it-IT" altLang="it-IT" sz="1266" dirty="0" err="1"/>
              <a:t>red</a:t>
            </a:r>
            <a:r>
              <a:rPr lang="it-IT" altLang="it-IT" sz="1266" dirty="0"/>
              <a:t> </a:t>
            </a:r>
            <a:r>
              <a:rPr lang="it-IT" altLang="it-IT" sz="1266" dirty="0" err="1"/>
              <a:t>who</a:t>
            </a:r>
            <a:r>
              <a:rPr lang="it-IT" altLang="it-IT" sz="1266" dirty="0"/>
              <a:t> </a:t>
            </a:r>
            <a:r>
              <a:rPr lang="it-IT" altLang="it-IT" sz="1266" dirty="0" err="1"/>
              <a:t>shoot</a:t>
            </a:r>
            <a:r>
              <a:rPr lang="it-IT" altLang="it-IT" sz="1266" dirty="0"/>
              <a:t> ( and the </a:t>
            </a:r>
            <a:r>
              <a:rPr lang="it-IT" altLang="it-IT" sz="1266" dirty="0" err="1"/>
              <a:t>red</a:t>
            </a:r>
            <a:r>
              <a:rPr lang="it-IT" altLang="it-IT" sz="1266" dirty="0"/>
              <a:t> </a:t>
            </a:r>
            <a:r>
              <a:rPr lang="it-IT" altLang="it-IT" sz="1266" dirty="0" err="1"/>
              <a:t>goalie</a:t>
            </a:r>
            <a:r>
              <a:rPr lang="it-IT" altLang="it-IT" sz="1266" dirty="0"/>
              <a:t> ) and so on </a:t>
            </a:r>
            <a:r>
              <a:rPr lang="it-IT" altLang="it-IT" sz="1266" dirty="0" err="1"/>
              <a:t>until</a:t>
            </a:r>
            <a:r>
              <a:rPr lang="it-IT" altLang="it-IT" sz="1266" dirty="0"/>
              <a:t> </a:t>
            </a:r>
            <a:r>
              <a:rPr lang="it-IT" altLang="it-IT" sz="1266" dirty="0" err="1"/>
              <a:t>make</a:t>
            </a:r>
            <a:r>
              <a:rPr lang="it-IT" altLang="it-IT" sz="1266" dirty="0"/>
              <a:t> 4vs 4.</a:t>
            </a:r>
            <a:endParaRPr lang="it-IT" altLang="it-IT" sz="1898" u="sng" dirty="0"/>
          </a:p>
        </p:txBody>
      </p:sp>
      <p:pic>
        <p:nvPicPr>
          <p:cNvPr id="18446" name="Picture 14"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83315" y="2315022"/>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47" name="Picture 15"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40440" y="2315022"/>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48" name="Picture 16"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97565" y="2315022"/>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49" name="Picture 17"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54690" y="2230190"/>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50" name="Picture 18"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38729" y="3967014"/>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51" name="Picture 19"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44112" y="3967014"/>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52" name="Picture 20"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49494" y="4100959"/>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53" name="Picture 21"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16926" y="4100959"/>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54" name="AutoShape 22"/>
          <p:cNvSpPr>
            <a:spLocks/>
          </p:cNvSpPr>
          <p:nvPr/>
        </p:nvSpPr>
        <p:spPr bwMode="auto">
          <a:xfrm>
            <a:off x="8447857" y="2691185"/>
            <a:ext cx="280169" cy="1389682"/>
          </a:xfrm>
          <a:custGeom>
            <a:avLst/>
            <a:gdLst>
              <a:gd name="T0" fmla="+- 0 11205 810"/>
              <a:gd name="T1" fmla="*/ T0 w 20790"/>
              <a:gd name="T2" fmla="*/ 10662 h 21325"/>
              <a:gd name="T3" fmla="+- 0 11205 810"/>
              <a:gd name="T4" fmla="*/ T3 w 20790"/>
              <a:gd name="T5" fmla="*/ 10662 h 21325"/>
              <a:gd name="T6" fmla="+- 0 11205 810"/>
              <a:gd name="T7" fmla="*/ T6 w 20790"/>
              <a:gd name="T8" fmla="*/ 10662 h 21325"/>
              <a:gd name="T9" fmla="+- 0 11205 810"/>
              <a:gd name="T10" fmla="*/ T9 w 20790"/>
              <a:gd name="T11" fmla="*/ 10662 h 21325"/>
            </a:gdLst>
            <a:ahLst/>
            <a:cxnLst>
              <a:cxn ang="0">
                <a:pos x="T1" y="T2"/>
              </a:cxn>
              <a:cxn ang="0">
                <a:pos x="T4" y="T5"/>
              </a:cxn>
              <a:cxn ang="0">
                <a:pos x="T7" y="T8"/>
              </a:cxn>
              <a:cxn ang="0">
                <a:pos x="T10" y="T11"/>
              </a:cxn>
            </a:cxnLst>
            <a:rect l="0" t="0" r="r" b="b"/>
            <a:pathLst>
              <a:path w="20790" h="21325">
                <a:moveTo>
                  <a:pt x="20790" y="21298"/>
                </a:moveTo>
                <a:cubicBezTo>
                  <a:pt x="11550" y="21600"/>
                  <a:pt x="5789" y="19298"/>
                  <a:pt x="12307" y="17912"/>
                </a:cubicBezTo>
                <a:cubicBezTo>
                  <a:pt x="14478" y="17450"/>
                  <a:pt x="18104" y="17141"/>
                  <a:pt x="17623" y="16493"/>
                </a:cubicBezTo>
                <a:cubicBezTo>
                  <a:pt x="17087" y="15772"/>
                  <a:pt x="12085" y="15731"/>
                  <a:pt x="10833" y="15092"/>
                </a:cubicBezTo>
                <a:cubicBezTo>
                  <a:pt x="9280" y="14300"/>
                  <a:pt x="14099" y="13692"/>
                  <a:pt x="14230" y="12905"/>
                </a:cubicBezTo>
                <a:cubicBezTo>
                  <a:pt x="14434" y="11680"/>
                  <a:pt x="5054" y="11277"/>
                  <a:pt x="5677" y="10028"/>
                </a:cubicBezTo>
                <a:cubicBezTo>
                  <a:pt x="6336" y="8706"/>
                  <a:pt x="19722" y="8654"/>
                  <a:pt x="17323" y="7046"/>
                </a:cubicBezTo>
                <a:cubicBezTo>
                  <a:pt x="15571" y="5871"/>
                  <a:pt x="3537" y="6546"/>
                  <a:pt x="3724" y="5024"/>
                </a:cubicBezTo>
                <a:cubicBezTo>
                  <a:pt x="3847" y="4021"/>
                  <a:pt x="12777" y="3886"/>
                  <a:pt x="11712" y="2796"/>
                </a:cubicBezTo>
                <a:cubicBezTo>
                  <a:pt x="10887" y="1951"/>
                  <a:pt x="5518" y="2117"/>
                  <a:pt x="2541" y="1693"/>
                </a:cubicBezTo>
                <a:cubicBezTo>
                  <a:pt x="-141" y="1310"/>
                  <a:pt x="-810" y="551"/>
                  <a:pt x="1062"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8455" name="Line 23"/>
          <p:cNvSpPr>
            <a:spLocks noChangeShapeType="1"/>
          </p:cNvSpPr>
          <p:nvPr/>
        </p:nvSpPr>
        <p:spPr bwMode="auto">
          <a:xfrm flipV="1">
            <a:off x="8457902" y="2311673"/>
            <a:ext cx="0" cy="51345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8456" name="AutoShape 24"/>
          <p:cNvSpPr>
            <a:spLocks/>
          </p:cNvSpPr>
          <p:nvPr/>
        </p:nvSpPr>
        <p:spPr bwMode="auto">
          <a:xfrm>
            <a:off x="8101831" y="2400970"/>
            <a:ext cx="195337" cy="1308199"/>
          </a:xfrm>
          <a:custGeom>
            <a:avLst/>
            <a:gdLst>
              <a:gd name="T0" fmla="+- 0 11255 1480"/>
              <a:gd name="T1" fmla="*/ T0 w 19551"/>
              <a:gd name="T2" fmla="*/ 10800 h 21600"/>
              <a:gd name="T3" fmla="+- 0 11255 1480"/>
              <a:gd name="T4" fmla="*/ T3 w 19551"/>
              <a:gd name="T5" fmla="*/ 10800 h 21600"/>
              <a:gd name="T6" fmla="+- 0 11255 1480"/>
              <a:gd name="T7" fmla="*/ T6 w 19551"/>
              <a:gd name="T8" fmla="*/ 10800 h 21600"/>
              <a:gd name="T9" fmla="+- 0 11255 1480"/>
              <a:gd name="T10" fmla="*/ T9 w 19551"/>
              <a:gd name="T11" fmla="*/ 10800 h 21600"/>
            </a:gdLst>
            <a:ahLst/>
            <a:cxnLst>
              <a:cxn ang="0">
                <a:pos x="T1" y="T2"/>
              </a:cxn>
              <a:cxn ang="0">
                <a:pos x="T4" y="T5"/>
              </a:cxn>
              <a:cxn ang="0">
                <a:pos x="T7" y="T8"/>
              </a:cxn>
              <a:cxn ang="0">
                <a:pos x="T10" y="T11"/>
              </a:cxn>
            </a:cxnLst>
            <a:rect l="0" t="0" r="r" b="b"/>
            <a:pathLst>
              <a:path w="19551" h="21600">
                <a:moveTo>
                  <a:pt x="12945" y="0"/>
                </a:moveTo>
                <a:cubicBezTo>
                  <a:pt x="8041" y="89"/>
                  <a:pt x="5118" y="950"/>
                  <a:pt x="7211" y="1689"/>
                </a:cubicBezTo>
                <a:cubicBezTo>
                  <a:pt x="9051" y="2340"/>
                  <a:pt x="14663" y="2601"/>
                  <a:pt x="14957" y="3353"/>
                </a:cubicBezTo>
                <a:cubicBezTo>
                  <a:pt x="15384" y="4444"/>
                  <a:pt x="5186" y="4662"/>
                  <a:pt x="4698" y="5695"/>
                </a:cubicBezTo>
                <a:cubicBezTo>
                  <a:pt x="4299" y="6538"/>
                  <a:pt x="10611" y="6983"/>
                  <a:pt x="11230" y="7791"/>
                </a:cubicBezTo>
                <a:cubicBezTo>
                  <a:pt x="12157" y="9002"/>
                  <a:pt x="1047" y="9582"/>
                  <a:pt x="2219" y="10801"/>
                </a:cubicBezTo>
                <a:cubicBezTo>
                  <a:pt x="3025" y="11639"/>
                  <a:pt x="9372" y="11936"/>
                  <a:pt x="11047" y="12715"/>
                </a:cubicBezTo>
                <a:cubicBezTo>
                  <a:pt x="14622" y="14375"/>
                  <a:pt x="-1480" y="15262"/>
                  <a:pt x="111" y="16855"/>
                </a:cubicBezTo>
                <a:cubicBezTo>
                  <a:pt x="1109" y="17854"/>
                  <a:pt x="7885" y="18210"/>
                  <a:pt x="12556" y="18838"/>
                </a:cubicBezTo>
                <a:cubicBezTo>
                  <a:pt x="17527" y="19506"/>
                  <a:pt x="20120" y="20546"/>
                  <a:pt x="19446" y="2160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8457" name="Line 25"/>
          <p:cNvSpPr>
            <a:spLocks noChangeShapeType="1"/>
          </p:cNvSpPr>
          <p:nvPr/>
        </p:nvSpPr>
        <p:spPr bwMode="auto">
          <a:xfrm>
            <a:off x="8281541" y="3692426"/>
            <a:ext cx="0" cy="43755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8458" name="Rectangle 26"/>
          <p:cNvSpPr>
            <a:spLocks/>
          </p:cNvSpPr>
          <p:nvPr/>
        </p:nvSpPr>
        <p:spPr bwMode="auto">
          <a:xfrm>
            <a:off x="8005837" y="2701710"/>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1</a:t>
            </a:r>
          </a:p>
        </p:txBody>
      </p:sp>
      <p:sp>
        <p:nvSpPr>
          <p:cNvPr id="18459" name="Rectangle 27"/>
          <p:cNvSpPr>
            <a:spLocks/>
          </p:cNvSpPr>
          <p:nvPr/>
        </p:nvSpPr>
        <p:spPr bwMode="auto">
          <a:xfrm>
            <a:off x="8604126" y="3371436"/>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2</a:t>
            </a:r>
          </a:p>
        </p:txBody>
      </p:sp>
      <p:sp>
        <p:nvSpPr>
          <p:cNvPr id="18460" name="AutoShape 28"/>
          <p:cNvSpPr>
            <a:spLocks/>
          </p:cNvSpPr>
          <p:nvPr/>
        </p:nvSpPr>
        <p:spPr bwMode="auto">
          <a:xfrm>
            <a:off x="8340701" y="2855268"/>
            <a:ext cx="104924" cy="1072679"/>
          </a:xfrm>
          <a:custGeom>
            <a:avLst/>
            <a:gdLst>
              <a:gd name="T0" fmla="+- 0 11687 2212"/>
              <a:gd name="T1" fmla="*/ T0 w 18950"/>
              <a:gd name="T2" fmla="*/ 10800 h 21600"/>
              <a:gd name="T3" fmla="+- 0 11687 2212"/>
              <a:gd name="T4" fmla="*/ T3 w 18950"/>
              <a:gd name="T5" fmla="*/ 10800 h 21600"/>
              <a:gd name="T6" fmla="+- 0 11687 2212"/>
              <a:gd name="T7" fmla="*/ T6 w 18950"/>
              <a:gd name="T8" fmla="*/ 10800 h 21600"/>
              <a:gd name="T9" fmla="+- 0 11687 2212"/>
              <a:gd name="T10" fmla="*/ T9 w 18950"/>
              <a:gd name="T11" fmla="*/ 10800 h 21600"/>
            </a:gdLst>
            <a:ahLst/>
            <a:cxnLst>
              <a:cxn ang="0">
                <a:pos x="T1" y="T2"/>
              </a:cxn>
              <a:cxn ang="0">
                <a:pos x="T4" y="T5"/>
              </a:cxn>
              <a:cxn ang="0">
                <a:pos x="T7" y="T8"/>
              </a:cxn>
              <a:cxn ang="0">
                <a:pos x="T10" y="T11"/>
              </a:cxn>
            </a:cxnLst>
            <a:rect l="0" t="0" r="r" b="b"/>
            <a:pathLst>
              <a:path w="18950" h="21600">
                <a:moveTo>
                  <a:pt x="8072" y="21600"/>
                </a:moveTo>
                <a:cubicBezTo>
                  <a:pt x="14704" y="20999"/>
                  <a:pt x="18671" y="20104"/>
                  <a:pt x="18936" y="19149"/>
                </a:cubicBezTo>
                <a:cubicBezTo>
                  <a:pt x="19388" y="17516"/>
                  <a:pt x="9156" y="16113"/>
                  <a:pt x="7994" y="14502"/>
                </a:cubicBezTo>
                <a:cubicBezTo>
                  <a:pt x="6623" y="12598"/>
                  <a:pt x="17809" y="10849"/>
                  <a:pt x="16256" y="8963"/>
                </a:cubicBezTo>
                <a:cubicBezTo>
                  <a:pt x="14967" y="7398"/>
                  <a:pt x="5328" y="6117"/>
                  <a:pt x="1672" y="4618"/>
                </a:cubicBezTo>
                <a:cubicBezTo>
                  <a:pt x="-2212" y="3024"/>
                  <a:pt x="750" y="1316"/>
                  <a:pt x="9739" y="0"/>
                </a:cubicBezTo>
              </a:path>
            </a:pathLst>
          </a:custGeom>
          <a:noFill/>
          <a:ln w="38100" cap="rnd" cmpd="sng">
            <a:solidFill>
              <a:srgbClr val="000000"/>
            </a:solidFill>
            <a:prstDash val="sysDot"/>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8461" name="Rectangle 29"/>
          <p:cNvSpPr>
            <a:spLocks/>
          </p:cNvSpPr>
          <p:nvPr/>
        </p:nvSpPr>
        <p:spPr bwMode="auto">
          <a:xfrm>
            <a:off x="4372570" y="2302789"/>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N#2</a:t>
            </a:r>
          </a:p>
        </p:txBody>
      </p:sp>
      <p:sp>
        <p:nvSpPr>
          <p:cNvPr id="18462" name="Rectangle 30"/>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521758248"/>
      </p:ext>
    </p:extLst>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1709" y="1493491"/>
            <a:ext cx="7517681" cy="531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58" name="Rectangle 2"/>
          <p:cNvSpPr>
            <a:spLocks noChangeArrowheads="1"/>
          </p:cNvSpPr>
          <p:nvPr>
            <p:ph type="title" idx="4294967295"/>
          </p:nvPr>
        </p:nvSpPr>
        <p:spPr>
          <a:xfrm>
            <a:off x="3381375" y="437555"/>
            <a:ext cx="5718349" cy="513457"/>
          </a:xfrm>
        </p:spPr>
        <p:txBody>
          <a:bodyPr anchor="b"/>
          <a:lstStyle/>
          <a:p>
            <a:r>
              <a:rPr lang="it-IT" altLang="it-IT" sz="2601" b="1">
                <a:solidFill>
                  <a:srgbClr val="FF2600"/>
                </a:solidFill>
                <a:latin typeface="Marker Felt" charset="0"/>
                <a:ea typeface="Marker Felt" charset="0"/>
                <a:cs typeface="Marker Felt" charset="0"/>
                <a:sym typeface="Marker Felt" charset="0"/>
              </a:rPr>
              <a:t>EXERCISE  :  Game form</a:t>
            </a:r>
          </a:p>
        </p:txBody>
      </p:sp>
      <p:sp>
        <p:nvSpPr>
          <p:cNvPr id="19459" name="Rectangle 3"/>
          <p:cNvSpPr>
            <a:spLocks/>
          </p:cNvSpPr>
          <p:nvPr/>
        </p:nvSpPr>
        <p:spPr bwMode="auto">
          <a:xfrm>
            <a:off x="2664768" y="2967946"/>
            <a:ext cx="1488164" cy="375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969" u="sng"/>
              <a:t>NAME : 4 vs 4</a:t>
            </a:r>
          </a:p>
        </p:txBody>
      </p:sp>
      <p:sp>
        <p:nvSpPr>
          <p:cNvPr id="19460" name="Rectangle 4"/>
          <p:cNvSpPr>
            <a:spLocks/>
          </p:cNvSpPr>
          <p:nvPr/>
        </p:nvSpPr>
        <p:spPr bwMode="auto">
          <a:xfrm>
            <a:off x="2538636" y="3540562"/>
            <a:ext cx="3005696" cy="375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969" u="sng"/>
              <a:t>GOAL : </a:t>
            </a:r>
            <a:r>
              <a:rPr lang="it-IT" altLang="it-IT" sz="1266"/>
              <a:t>score in the two diagonals  goals</a:t>
            </a:r>
            <a:r>
              <a:rPr lang="it-IT" altLang="it-IT" sz="1477"/>
              <a:t> </a:t>
            </a:r>
            <a:endParaRPr lang="it-IT" altLang="it-IT" sz="1969" u="sng"/>
          </a:p>
        </p:txBody>
      </p:sp>
      <p:pic>
        <p:nvPicPr>
          <p:cNvPr id="19461" name="Picture 5"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41879" y="3875484"/>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2" name="Picture 6"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90074" y="3464719"/>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3" name="Picture 7"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59676" y="3643313"/>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4" name="Picture 8"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8910" y="3464719"/>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5" name="Picture 9"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4566" y="3643313"/>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66" name="Oval 10"/>
          <p:cNvSpPr>
            <a:spLocks/>
          </p:cNvSpPr>
          <p:nvPr/>
        </p:nvSpPr>
        <p:spPr bwMode="auto">
          <a:xfrm>
            <a:off x="8329539" y="4309691"/>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67" name="Oval 11"/>
          <p:cNvSpPr>
            <a:spLocks/>
          </p:cNvSpPr>
          <p:nvPr/>
        </p:nvSpPr>
        <p:spPr bwMode="auto">
          <a:xfrm>
            <a:off x="9177859" y="4193605"/>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68" name="Oval 12"/>
          <p:cNvSpPr>
            <a:spLocks/>
          </p:cNvSpPr>
          <p:nvPr/>
        </p:nvSpPr>
        <p:spPr bwMode="auto">
          <a:xfrm>
            <a:off x="8731375" y="4613301"/>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69" name="Oval 13"/>
          <p:cNvSpPr>
            <a:spLocks/>
          </p:cNvSpPr>
          <p:nvPr/>
        </p:nvSpPr>
        <p:spPr bwMode="auto">
          <a:xfrm>
            <a:off x="7883054" y="4613301"/>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70" name="Oval 14"/>
          <p:cNvSpPr>
            <a:spLocks/>
          </p:cNvSpPr>
          <p:nvPr/>
        </p:nvSpPr>
        <p:spPr bwMode="auto">
          <a:xfrm>
            <a:off x="7525867" y="4416848"/>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71" name="AutoShape 15"/>
          <p:cNvSpPr>
            <a:spLocks/>
          </p:cNvSpPr>
          <p:nvPr/>
        </p:nvSpPr>
        <p:spPr bwMode="auto">
          <a:xfrm>
            <a:off x="7376294" y="325040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72" name="AutoShape 16"/>
          <p:cNvSpPr>
            <a:spLocks/>
          </p:cNvSpPr>
          <p:nvPr/>
        </p:nvSpPr>
        <p:spPr bwMode="auto">
          <a:xfrm>
            <a:off x="7894216" y="325040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73" name="AutoShape 17"/>
          <p:cNvSpPr>
            <a:spLocks/>
          </p:cNvSpPr>
          <p:nvPr/>
        </p:nvSpPr>
        <p:spPr bwMode="auto">
          <a:xfrm>
            <a:off x="9385474" y="325040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74" name="AutoShape 18"/>
          <p:cNvSpPr>
            <a:spLocks/>
          </p:cNvSpPr>
          <p:nvPr/>
        </p:nvSpPr>
        <p:spPr bwMode="auto">
          <a:xfrm>
            <a:off x="8805044" y="485775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75" name="AutoShape 19"/>
          <p:cNvSpPr>
            <a:spLocks/>
          </p:cNvSpPr>
          <p:nvPr/>
        </p:nvSpPr>
        <p:spPr bwMode="auto">
          <a:xfrm>
            <a:off x="9385474" y="485775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76" name="AutoShape 20"/>
          <p:cNvSpPr>
            <a:spLocks/>
          </p:cNvSpPr>
          <p:nvPr/>
        </p:nvSpPr>
        <p:spPr bwMode="auto">
          <a:xfrm>
            <a:off x="7894216" y="485775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77" name="AutoShape 21"/>
          <p:cNvSpPr>
            <a:spLocks/>
          </p:cNvSpPr>
          <p:nvPr/>
        </p:nvSpPr>
        <p:spPr bwMode="auto">
          <a:xfrm>
            <a:off x="7313787" y="485775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78" name="AutoShape 22"/>
          <p:cNvSpPr>
            <a:spLocks/>
          </p:cNvSpPr>
          <p:nvPr/>
        </p:nvSpPr>
        <p:spPr bwMode="auto">
          <a:xfrm>
            <a:off x="8805044" y="325040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79" name="Rectangle 23"/>
          <p:cNvSpPr>
            <a:spLocks/>
          </p:cNvSpPr>
          <p:nvPr/>
        </p:nvSpPr>
        <p:spPr bwMode="auto">
          <a:xfrm>
            <a:off x="2593331" y="4067378"/>
            <a:ext cx="4251648" cy="9595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5719" tIns="35719" rIns="35719" bIns="35719" anchor="ctr">
            <a:spAutoFit/>
          </a:bodyPr>
          <a:lstStyle/>
          <a:p>
            <a:r>
              <a:rPr lang="it-IT" altLang="it-IT" sz="1969" u="sng" dirty="0"/>
              <a:t>DEVELOPMENT  : </a:t>
            </a:r>
            <a:r>
              <a:rPr lang="it-IT" altLang="it-IT" sz="1266" dirty="0"/>
              <a:t>the </a:t>
            </a:r>
            <a:r>
              <a:rPr lang="it-IT" altLang="it-IT" sz="1266" dirty="0" err="1"/>
              <a:t>red</a:t>
            </a:r>
            <a:r>
              <a:rPr lang="it-IT" altLang="it-IT" sz="1266" dirty="0"/>
              <a:t> team </a:t>
            </a:r>
            <a:r>
              <a:rPr lang="it-IT" altLang="it-IT" sz="1266" dirty="0" err="1"/>
              <a:t>has</a:t>
            </a:r>
            <a:r>
              <a:rPr lang="it-IT" altLang="it-IT" sz="1266" dirty="0"/>
              <a:t> to score in the </a:t>
            </a:r>
            <a:r>
              <a:rPr lang="it-IT" altLang="it-IT" sz="1266" dirty="0" err="1"/>
              <a:t>goals</a:t>
            </a:r>
            <a:r>
              <a:rPr lang="it-IT" altLang="it-IT" sz="1266" dirty="0"/>
              <a:t> </a:t>
            </a:r>
            <a:r>
              <a:rPr lang="it-IT" altLang="it-IT" sz="1266" dirty="0" err="1"/>
              <a:t>number</a:t>
            </a:r>
            <a:r>
              <a:rPr lang="it-IT" altLang="it-IT" sz="1266" dirty="0"/>
              <a:t> 1</a:t>
            </a:r>
          </a:p>
          <a:p>
            <a:r>
              <a:rPr lang="it-IT" altLang="it-IT" sz="1266" dirty="0"/>
              <a:t> </a:t>
            </a:r>
          </a:p>
          <a:p>
            <a:r>
              <a:rPr lang="it-IT" altLang="it-IT" sz="1266" dirty="0"/>
              <a:t>the blue team </a:t>
            </a:r>
            <a:r>
              <a:rPr lang="it-IT" altLang="it-IT" sz="1266" dirty="0" err="1"/>
              <a:t>has</a:t>
            </a:r>
            <a:r>
              <a:rPr lang="it-IT" altLang="it-IT" sz="1266" dirty="0"/>
              <a:t> to score in </a:t>
            </a:r>
            <a:r>
              <a:rPr lang="it-IT" altLang="it-IT" sz="1266" dirty="0" err="1"/>
              <a:t>goals</a:t>
            </a:r>
            <a:r>
              <a:rPr lang="it-IT" altLang="it-IT" sz="1266" dirty="0"/>
              <a:t> </a:t>
            </a:r>
            <a:r>
              <a:rPr lang="it-IT" altLang="it-IT" sz="1266" dirty="0" err="1"/>
              <a:t>number</a:t>
            </a:r>
            <a:r>
              <a:rPr lang="it-IT" altLang="it-IT" sz="1266" dirty="0"/>
              <a:t> 2 </a:t>
            </a:r>
            <a:endParaRPr lang="it-IT" altLang="it-IT" sz="1969" u="sng" dirty="0"/>
          </a:p>
        </p:txBody>
      </p:sp>
      <p:sp>
        <p:nvSpPr>
          <p:cNvPr id="19480" name="Rectangle 24"/>
          <p:cNvSpPr>
            <a:spLocks/>
          </p:cNvSpPr>
          <p:nvPr/>
        </p:nvSpPr>
        <p:spPr bwMode="auto">
          <a:xfrm>
            <a:off x="7487916" y="3152659"/>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1</a:t>
            </a:r>
          </a:p>
        </p:txBody>
      </p:sp>
      <p:sp>
        <p:nvSpPr>
          <p:cNvPr id="19481" name="Rectangle 25"/>
          <p:cNvSpPr>
            <a:spLocks/>
          </p:cNvSpPr>
          <p:nvPr/>
        </p:nvSpPr>
        <p:spPr bwMode="auto">
          <a:xfrm>
            <a:off x="9046146" y="4693030"/>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1</a:t>
            </a:r>
          </a:p>
        </p:txBody>
      </p:sp>
      <p:sp>
        <p:nvSpPr>
          <p:cNvPr id="19482" name="Rectangle 26"/>
          <p:cNvSpPr>
            <a:spLocks/>
          </p:cNvSpPr>
          <p:nvPr/>
        </p:nvSpPr>
        <p:spPr bwMode="auto">
          <a:xfrm>
            <a:off x="7554888" y="4760003"/>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2</a:t>
            </a:r>
          </a:p>
        </p:txBody>
      </p:sp>
      <p:sp>
        <p:nvSpPr>
          <p:cNvPr id="19483" name="Rectangle 27"/>
          <p:cNvSpPr>
            <a:spLocks/>
          </p:cNvSpPr>
          <p:nvPr/>
        </p:nvSpPr>
        <p:spPr bwMode="auto">
          <a:xfrm>
            <a:off x="9046146" y="3152659"/>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2</a:t>
            </a:r>
          </a:p>
        </p:txBody>
      </p:sp>
      <p:pic>
        <p:nvPicPr>
          <p:cNvPr id="19484" name="Picture 28" descr="page3image833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44112" y="3967014"/>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85" name="Oval 29"/>
          <p:cNvSpPr>
            <a:spLocks/>
          </p:cNvSpPr>
          <p:nvPr/>
        </p:nvSpPr>
        <p:spPr bwMode="auto">
          <a:xfrm>
            <a:off x="9084097" y="2638723"/>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86" name="Oval 30"/>
          <p:cNvSpPr>
            <a:spLocks/>
          </p:cNvSpPr>
          <p:nvPr/>
        </p:nvSpPr>
        <p:spPr bwMode="auto">
          <a:xfrm>
            <a:off x="7592840" y="2638723"/>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19487" name="Picture 31"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36559" y="5281910"/>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88" name="Picture 32"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4566" y="5281910"/>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89" name="Line 33"/>
          <p:cNvSpPr>
            <a:spLocks noChangeShapeType="1"/>
          </p:cNvSpPr>
          <p:nvPr/>
        </p:nvSpPr>
        <p:spPr bwMode="auto">
          <a:xfrm>
            <a:off x="8973592" y="3992687"/>
            <a:ext cx="129480" cy="132940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9490" name="Rectangle 34"/>
          <p:cNvSpPr>
            <a:spLocks/>
          </p:cNvSpPr>
          <p:nvPr/>
        </p:nvSpPr>
        <p:spPr bwMode="auto">
          <a:xfrm>
            <a:off x="4262066" y="2269303"/>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N#3</a:t>
            </a:r>
          </a:p>
        </p:txBody>
      </p:sp>
      <p:sp>
        <p:nvSpPr>
          <p:cNvPr id="19491" name="Rectangle 35"/>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015143435"/>
      </p:ext>
    </p:extLst>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38635" y="1533749"/>
            <a:ext cx="7460755" cy="5276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482" name="Rectangle 2"/>
          <p:cNvSpPr>
            <a:spLocks noChangeArrowheads="1"/>
          </p:cNvSpPr>
          <p:nvPr>
            <p:ph type="title" idx="4294967295"/>
          </p:nvPr>
        </p:nvSpPr>
        <p:spPr>
          <a:xfrm>
            <a:off x="3381375" y="437555"/>
            <a:ext cx="5718349" cy="513457"/>
          </a:xfrm>
        </p:spPr>
        <p:txBody>
          <a:bodyPr anchor="b"/>
          <a:lstStyle/>
          <a:p>
            <a:r>
              <a:rPr lang="it-IT" altLang="it-IT" sz="2601" b="1">
                <a:solidFill>
                  <a:srgbClr val="FF2600"/>
                </a:solidFill>
                <a:latin typeface="Marker Felt" charset="0"/>
                <a:ea typeface="Marker Felt" charset="0"/>
                <a:cs typeface="Marker Felt" charset="0"/>
                <a:sym typeface="Marker Felt" charset="0"/>
              </a:rPr>
              <a:t>EXERCISE  :  Game form</a:t>
            </a:r>
          </a:p>
        </p:txBody>
      </p:sp>
      <p:sp>
        <p:nvSpPr>
          <p:cNvPr id="20483" name="Rectangle 3"/>
          <p:cNvSpPr>
            <a:spLocks/>
          </p:cNvSpPr>
          <p:nvPr/>
        </p:nvSpPr>
        <p:spPr bwMode="auto">
          <a:xfrm>
            <a:off x="2637293" y="2625208"/>
            <a:ext cx="1488164" cy="375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969" u="sng" dirty="0"/>
              <a:t>NAME : 6 vs 6</a:t>
            </a:r>
          </a:p>
        </p:txBody>
      </p:sp>
      <p:sp>
        <p:nvSpPr>
          <p:cNvPr id="20484" name="Rectangle 4"/>
          <p:cNvSpPr>
            <a:spLocks/>
          </p:cNvSpPr>
          <p:nvPr/>
        </p:nvSpPr>
        <p:spPr bwMode="auto">
          <a:xfrm>
            <a:off x="2670993" y="2882722"/>
            <a:ext cx="4195408" cy="9595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5719" tIns="35719" rIns="35719" bIns="35719" anchor="ctr">
            <a:spAutoFit/>
          </a:bodyPr>
          <a:lstStyle/>
          <a:p>
            <a:r>
              <a:rPr lang="it-IT" altLang="it-IT" sz="1969" u="sng" dirty="0"/>
              <a:t>GOAL : </a:t>
            </a:r>
            <a:r>
              <a:rPr lang="it-IT" altLang="it-IT" sz="1266" dirty="0"/>
              <a:t>the </a:t>
            </a:r>
            <a:r>
              <a:rPr lang="it-IT" altLang="it-IT" sz="1266" dirty="0" err="1"/>
              <a:t>red</a:t>
            </a:r>
            <a:r>
              <a:rPr lang="it-IT" altLang="it-IT" sz="1266" dirty="0"/>
              <a:t> teams </a:t>
            </a:r>
            <a:r>
              <a:rPr lang="it-IT" altLang="it-IT" sz="1266" dirty="0" err="1"/>
              <a:t>has</a:t>
            </a:r>
            <a:r>
              <a:rPr lang="it-IT" altLang="it-IT" sz="1266" dirty="0"/>
              <a:t> to pass to </a:t>
            </a:r>
            <a:r>
              <a:rPr lang="it-IT" altLang="it-IT" sz="1266" dirty="0" err="1"/>
              <a:t>his</a:t>
            </a:r>
            <a:r>
              <a:rPr lang="it-IT" altLang="it-IT" sz="1266" dirty="0"/>
              <a:t> playmate </a:t>
            </a:r>
            <a:r>
              <a:rPr lang="it-IT" altLang="it-IT" sz="1266" dirty="0" err="1" smtClean="0"/>
              <a:t>trough</a:t>
            </a:r>
            <a:endParaRPr lang="it-IT" altLang="it-IT" sz="1266" dirty="0" smtClean="0"/>
          </a:p>
          <a:p>
            <a:r>
              <a:rPr lang="it-IT" altLang="it-IT" sz="1266" dirty="0" smtClean="0"/>
              <a:t> </a:t>
            </a:r>
            <a:r>
              <a:rPr lang="it-IT" altLang="it-IT" sz="1266" dirty="0"/>
              <a:t>the 3 </a:t>
            </a:r>
            <a:r>
              <a:rPr lang="it-IT" altLang="it-IT" sz="1266" dirty="0" err="1"/>
              <a:t>goals</a:t>
            </a:r>
            <a:r>
              <a:rPr lang="it-IT" altLang="it-IT" sz="1266" dirty="0"/>
              <a:t> </a:t>
            </a:r>
            <a:r>
              <a:rPr lang="it-IT" altLang="it-IT" sz="1266" dirty="0" err="1" smtClean="0"/>
              <a:t>make</a:t>
            </a:r>
            <a:r>
              <a:rPr lang="it-IT" altLang="it-IT" sz="1266" dirty="0" smtClean="0"/>
              <a:t> </a:t>
            </a:r>
            <a:r>
              <a:rPr lang="it-IT" altLang="it-IT" sz="1266" dirty="0" err="1" smtClean="0"/>
              <a:t>withthe</a:t>
            </a:r>
            <a:r>
              <a:rPr lang="it-IT" altLang="it-IT" sz="1266" dirty="0" smtClean="0"/>
              <a:t> </a:t>
            </a:r>
            <a:r>
              <a:rPr lang="it-IT" altLang="it-IT" sz="1266" dirty="0" err="1"/>
              <a:t>cones</a:t>
            </a:r>
            <a:r>
              <a:rPr lang="it-IT" altLang="it-IT" sz="1266" dirty="0"/>
              <a:t> , </a:t>
            </a:r>
            <a:r>
              <a:rPr lang="it-IT" altLang="it-IT" sz="1266" dirty="0" err="1"/>
              <a:t>then</a:t>
            </a:r>
            <a:r>
              <a:rPr lang="it-IT" altLang="it-IT" sz="1266" dirty="0"/>
              <a:t> the </a:t>
            </a:r>
            <a:r>
              <a:rPr lang="it-IT" altLang="it-IT" sz="1266" dirty="0" err="1"/>
              <a:t>striker</a:t>
            </a:r>
            <a:r>
              <a:rPr lang="it-IT" altLang="it-IT" sz="1266" dirty="0"/>
              <a:t> in </a:t>
            </a:r>
            <a:r>
              <a:rPr lang="it-IT" altLang="it-IT" sz="1266" dirty="0" err="1"/>
              <a:t>this</a:t>
            </a:r>
            <a:r>
              <a:rPr lang="it-IT" altLang="it-IT" sz="1266" dirty="0"/>
              <a:t> </a:t>
            </a:r>
            <a:r>
              <a:rPr lang="it-IT" altLang="it-IT" sz="1266" dirty="0" err="1"/>
              <a:t>areas</a:t>
            </a:r>
            <a:r>
              <a:rPr lang="it-IT" altLang="it-IT" sz="1266" dirty="0"/>
              <a:t> can </a:t>
            </a:r>
            <a:r>
              <a:rPr lang="it-IT" altLang="it-IT" sz="1266" dirty="0" err="1"/>
              <a:t>attack</a:t>
            </a:r>
            <a:r>
              <a:rPr lang="it-IT" altLang="it-IT" sz="1266" dirty="0"/>
              <a:t> the </a:t>
            </a:r>
            <a:r>
              <a:rPr lang="it-IT" altLang="it-IT" sz="1266" dirty="0" err="1"/>
              <a:t>goalie</a:t>
            </a:r>
            <a:r>
              <a:rPr lang="it-IT" altLang="it-IT" sz="1266" dirty="0"/>
              <a:t> , and </a:t>
            </a:r>
          </a:p>
          <a:p>
            <a:r>
              <a:rPr lang="it-IT" altLang="it-IT" sz="1266" dirty="0" err="1"/>
              <a:t>one</a:t>
            </a:r>
            <a:r>
              <a:rPr lang="it-IT" altLang="it-IT" sz="1266" dirty="0"/>
              <a:t> player of the blu team can defense </a:t>
            </a:r>
            <a:endParaRPr lang="it-IT" altLang="it-IT" sz="1969" u="sng" dirty="0"/>
          </a:p>
        </p:txBody>
      </p:sp>
      <p:pic>
        <p:nvPicPr>
          <p:cNvPr id="20485" name="Picture 5"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5270" y="3598664"/>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486" name="Picture 6"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4951" y="3598664"/>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487" name="Picture 7"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88363" y="3795117"/>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488" name="Picture 8"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3160" y="4067473"/>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489" name="Picture 9"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45426" y="5192613"/>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490" name="Picture 10"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9340" y="4067473"/>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491" name="Picture 11"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5869" y="2287117"/>
            <a:ext cx="376163" cy="283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492" name="Picture 12" descr="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51404" y="5560963"/>
            <a:ext cx="549176" cy="415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493" name="AutoShape 13"/>
          <p:cNvSpPr>
            <a:spLocks/>
          </p:cNvSpPr>
          <p:nvPr/>
        </p:nvSpPr>
        <p:spPr bwMode="auto">
          <a:xfrm>
            <a:off x="7170912" y="325487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494" name="AutoShape 14"/>
          <p:cNvSpPr>
            <a:spLocks/>
          </p:cNvSpPr>
          <p:nvPr/>
        </p:nvSpPr>
        <p:spPr bwMode="auto">
          <a:xfrm>
            <a:off x="7537029" y="325487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495" name="AutoShape 15"/>
          <p:cNvSpPr>
            <a:spLocks/>
          </p:cNvSpPr>
          <p:nvPr/>
        </p:nvSpPr>
        <p:spPr bwMode="auto">
          <a:xfrm>
            <a:off x="8117459" y="325487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496" name="AutoShape 16"/>
          <p:cNvSpPr>
            <a:spLocks/>
          </p:cNvSpPr>
          <p:nvPr/>
        </p:nvSpPr>
        <p:spPr bwMode="auto">
          <a:xfrm>
            <a:off x="8697888" y="325487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497" name="AutoShape 17"/>
          <p:cNvSpPr>
            <a:spLocks/>
          </p:cNvSpPr>
          <p:nvPr/>
        </p:nvSpPr>
        <p:spPr bwMode="auto">
          <a:xfrm>
            <a:off x="9644435" y="325487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498" name="AutoShape 18"/>
          <p:cNvSpPr>
            <a:spLocks/>
          </p:cNvSpPr>
          <p:nvPr/>
        </p:nvSpPr>
        <p:spPr bwMode="auto">
          <a:xfrm>
            <a:off x="9171162" y="325487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499" name="AutoShape 19"/>
          <p:cNvSpPr>
            <a:spLocks/>
          </p:cNvSpPr>
          <p:nvPr/>
        </p:nvSpPr>
        <p:spPr bwMode="auto">
          <a:xfrm>
            <a:off x="7170912" y="4920258"/>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500" name="AutoShape 20"/>
          <p:cNvSpPr>
            <a:spLocks/>
          </p:cNvSpPr>
          <p:nvPr/>
        </p:nvSpPr>
        <p:spPr bwMode="auto">
          <a:xfrm>
            <a:off x="7537029" y="4920258"/>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501" name="AutoShape 21"/>
          <p:cNvSpPr>
            <a:spLocks/>
          </p:cNvSpPr>
          <p:nvPr/>
        </p:nvSpPr>
        <p:spPr bwMode="auto">
          <a:xfrm>
            <a:off x="8117459" y="4920258"/>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502" name="AutoShape 22"/>
          <p:cNvSpPr>
            <a:spLocks/>
          </p:cNvSpPr>
          <p:nvPr/>
        </p:nvSpPr>
        <p:spPr bwMode="auto">
          <a:xfrm>
            <a:off x="9644435" y="4920258"/>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503" name="AutoShape 23"/>
          <p:cNvSpPr>
            <a:spLocks/>
          </p:cNvSpPr>
          <p:nvPr/>
        </p:nvSpPr>
        <p:spPr bwMode="auto">
          <a:xfrm>
            <a:off x="9171162" y="4920258"/>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504" name="AutoShape 24"/>
          <p:cNvSpPr>
            <a:spLocks/>
          </p:cNvSpPr>
          <p:nvPr/>
        </p:nvSpPr>
        <p:spPr bwMode="auto">
          <a:xfrm>
            <a:off x="8697888" y="4920258"/>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505" name="Oval 25"/>
          <p:cNvSpPr>
            <a:spLocks/>
          </p:cNvSpPr>
          <p:nvPr/>
        </p:nvSpPr>
        <p:spPr bwMode="auto">
          <a:xfrm>
            <a:off x="7436570" y="4336480"/>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506" name="Oval 26"/>
          <p:cNvSpPr>
            <a:spLocks/>
          </p:cNvSpPr>
          <p:nvPr/>
        </p:nvSpPr>
        <p:spPr bwMode="auto">
          <a:xfrm>
            <a:off x="8275961" y="2880941"/>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507" name="Oval 27"/>
          <p:cNvSpPr>
            <a:spLocks/>
          </p:cNvSpPr>
          <p:nvPr/>
        </p:nvSpPr>
        <p:spPr bwMode="auto">
          <a:xfrm>
            <a:off x="7883054" y="4586512"/>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508" name="Oval 28"/>
          <p:cNvSpPr>
            <a:spLocks/>
          </p:cNvSpPr>
          <p:nvPr/>
        </p:nvSpPr>
        <p:spPr bwMode="auto">
          <a:xfrm>
            <a:off x="8981406" y="4202535"/>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509" name="Oval 29"/>
          <p:cNvSpPr>
            <a:spLocks/>
          </p:cNvSpPr>
          <p:nvPr/>
        </p:nvSpPr>
        <p:spPr bwMode="auto">
          <a:xfrm>
            <a:off x="8686726" y="4671344"/>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510" name="Oval 30"/>
          <p:cNvSpPr>
            <a:spLocks/>
          </p:cNvSpPr>
          <p:nvPr/>
        </p:nvSpPr>
        <p:spPr bwMode="auto">
          <a:xfrm>
            <a:off x="8097367" y="4108773"/>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20511" name="Picture 31" descr="page3image8336.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78057" y="4100959"/>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512" name="Line 32"/>
          <p:cNvSpPr>
            <a:spLocks noChangeShapeType="1"/>
          </p:cNvSpPr>
          <p:nvPr/>
        </p:nvSpPr>
        <p:spPr bwMode="auto">
          <a:xfrm flipH="1" flipV="1">
            <a:off x="8288239" y="3000375"/>
            <a:ext cx="661913" cy="110504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20513" name="AutoShape 33"/>
          <p:cNvSpPr>
            <a:spLocks/>
          </p:cNvSpPr>
          <p:nvPr/>
        </p:nvSpPr>
        <p:spPr bwMode="auto">
          <a:xfrm>
            <a:off x="8067229" y="2582912"/>
            <a:ext cx="171896" cy="447601"/>
          </a:xfrm>
          <a:custGeom>
            <a:avLst/>
            <a:gdLst>
              <a:gd name="T0" fmla="+- 0 12971 4343"/>
              <a:gd name="T1" fmla="*/ T0 w 17257"/>
              <a:gd name="T2" fmla="+- 0 10324 1228"/>
              <a:gd name="T3" fmla="*/ 10324 h 18193"/>
              <a:gd name="T4" fmla="+- 0 12971 4343"/>
              <a:gd name="T5" fmla="*/ T4 w 17257"/>
              <a:gd name="T6" fmla="+- 0 10324 1228"/>
              <a:gd name="T7" fmla="*/ 10324 h 18193"/>
              <a:gd name="T8" fmla="+- 0 12971 4343"/>
              <a:gd name="T9" fmla="*/ T8 w 17257"/>
              <a:gd name="T10" fmla="+- 0 10324 1228"/>
              <a:gd name="T11" fmla="*/ 10324 h 18193"/>
              <a:gd name="T12" fmla="+- 0 12971 4343"/>
              <a:gd name="T13" fmla="*/ T12 w 17257"/>
              <a:gd name="T14" fmla="+- 0 10324 1228"/>
              <a:gd name="T15" fmla="*/ 10324 h 18193"/>
            </a:gdLst>
            <a:ahLst/>
            <a:cxnLst>
              <a:cxn ang="0">
                <a:pos x="T1" y="T3"/>
              </a:cxn>
              <a:cxn ang="0">
                <a:pos x="T5" y="T7"/>
              </a:cxn>
              <a:cxn ang="0">
                <a:pos x="T9" y="T11"/>
              </a:cxn>
              <a:cxn ang="0">
                <a:pos x="T13" y="T15"/>
              </a:cxn>
            </a:cxnLst>
            <a:rect l="0" t="0" r="r" b="b"/>
            <a:pathLst>
              <a:path w="17257" h="18193">
                <a:moveTo>
                  <a:pt x="15697" y="16432"/>
                </a:moveTo>
                <a:cubicBezTo>
                  <a:pt x="10435" y="20372"/>
                  <a:pt x="-4343" y="17008"/>
                  <a:pt x="1240" y="13140"/>
                </a:cubicBezTo>
                <a:cubicBezTo>
                  <a:pt x="3031" y="11900"/>
                  <a:pt x="7465" y="11581"/>
                  <a:pt x="8650" y="10194"/>
                </a:cubicBezTo>
                <a:cubicBezTo>
                  <a:pt x="10278" y="8286"/>
                  <a:pt x="4817" y="6944"/>
                  <a:pt x="3358" y="5142"/>
                </a:cubicBezTo>
                <a:cubicBezTo>
                  <a:pt x="618" y="1757"/>
                  <a:pt x="9576" y="-1228"/>
                  <a:pt x="17257" y="512"/>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20514" name="Line 34"/>
          <p:cNvSpPr>
            <a:spLocks noChangeShapeType="1"/>
          </p:cNvSpPr>
          <p:nvPr/>
        </p:nvSpPr>
        <p:spPr bwMode="auto">
          <a:xfrm flipV="1">
            <a:off x="8217917" y="2261444"/>
            <a:ext cx="177477" cy="33039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20515" name="Line 35"/>
          <p:cNvSpPr>
            <a:spLocks noChangeShapeType="1"/>
          </p:cNvSpPr>
          <p:nvPr/>
        </p:nvSpPr>
        <p:spPr bwMode="auto">
          <a:xfrm flipH="1" flipV="1">
            <a:off x="7927703" y="2824014"/>
            <a:ext cx="234404" cy="913061"/>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20516" name="Rectangle 36"/>
          <p:cNvSpPr>
            <a:spLocks/>
          </p:cNvSpPr>
          <p:nvPr/>
        </p:nvSpPr>
        <p:spPr bwMode="auto">
          <a:xfrm>
            <a:off x="2538636" y="4458714"/>
            <a:ext cx="3785653" cy="3426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758" u="sng"/>
              <a:t>important : </a:t>
            </a:r>
            <a:r>
              <a:rPr lang="it-IT" altLang="it-IT" sz="1266"/>
              <a:t>for the striker , make the deep passage. </a:t>
            </a:r>
          </a:p>
        </p:txBody>
      </p:sp>
      <p:sp>
        <p:nvSpPr>
          <p:cNvPr id="20517" name="Rectangle 37"/>
          <p:cNvSpPr>
            <a:spLocks/>
          </p:cNvSpPr>
          <p:nvPr/>
        </p:nvSpPr>
        <p:spPr bwMode="auto">
          <a:xfrm>
            <a:off x="4362525" y="2273768"/>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dirty="0"/>
              <a:t>N#4</a:t>
            </a:r>
          </a:p>
        </p:txBody>
      </p:sp>
      <p:sp>
        <p:nvSpPr>
          <p:cNvPr id="20518" name="Rectangle 38"/>
          <p:cNvSpPr>
            <a:spLocks/>
          </p:cNvSpPr>
          <p:nvPr/>
        </p:nvSpPr>
        <p:spPr bwMode="auto">
          <a:xfrm>
            <a:off x="8693423" y="6297026"/>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90562027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9218" name="Group 2"/>
          <p:cNvGrpSpPr>
            <a:grpSpLocks/>
          </p:cNvGrpSpPr>
          <p:nvPr/>
        </p:nvGrpSpPr>
        <p:grpSpPr bwMode="auto">
          <a:xfrm>
            <a:off x="8359775" y="1398588"/>
            <a:ext cx="90488" cy="98425"/>
            <a:chOff x="0" y="-2"/>
            <a:chExt cx="180006" cy="197479"/>
          </a:xfrm>
        </p:grpSpPr>
        <p:pic>
          <p:nvPicPr>
            <p:cNvPr id="9219" name="Picture 3"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20" name="Picture 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221" name="AutoShape 5"/>
          <p:cNvSpPr>
            <a:spLocks/>
          </p:cNvSpPr>
          <p:nvPr/>
        </p:nvSpPr>
        <p:spPr bwMode="auto">
          <a:xfrm>
            <a:off x="8039894" y="223599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22" name="Oval 6"/>
          <p:cNvSpPr>
            <a:spLocks/>
          </p:cNvSpPr>
          <p:nvPr/>
        </p:nvSpPr>
        <p:spPr bwMode="auto">
          <a:xfrm>
            <a:off x="8450263" y="1222375"/>
            <a:ext cx="224632"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23" name="AutoShape 7"/>
          <p:cNvSpPr>
            <a:spLocks/>
          </p:cNvSpPr>
          <p:nvPr/>
        </p:nvSpPr>
        <p:spPr bwMode="auto">
          <a:xfrm>
            <a:off x="8643144" y="11025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9224" name="Group 8"/>
          <p:cNvGrpSpPr>
            <a:grpSpLocks/>
          </p:cNvGrpSpPr>
          <p:nvPr/>
        </p:nvGrpSpPr>
        <p:grpSpPr bwMode="auto">
          <a:xfrm>
            <a:off x="2880519" y="196850"/>
            <a:ext cx="1620044" cy="646113"/>
            <a:chOff x="-2" y="0"/>
            <a:chExt cx="3240007" cy="1292021"/>
          </a:xfrm>
        </p:grpSpPr>
        <p:sp>
          <p:nvSpPr>
            <p:cNvPr id="9225" name="Rectangle 9"/>
            <p:cNvSpPr>
              <a:spLocks/>
            </p:cNvSpPr>
            <p:nvPr/>
          </p:nvSpPr>
          <p:spPr bwMode="auto">
            <a:xfrm>
              <a:off x="-2" y="0"/>
              <a:ext cx="3240007" cy="1292021"/>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900">
                <a:solidFill>
                  <a:srgbClr val="FFFFFF"/>
                </a:solidFill>
                <a:latin typeface="Calibri" charset="0"/>
                <a:ea typeface="Calibri" charset="0"/>
                <a:cs typeface="Calibri" charset="0"/>
                <a:sym typeface="Calibri" charset="0"/>
              </a:endParaRPr>
            </a:p>
          </p:txBody>
        </p:sp>
        <p:sp>
          <p:nvSpPr>
            <p:cNvPr id="9226" name="Rectangle 10"/>
            <p:cNvSpPr>
              <a:spLocks/>
            </p:cNvSpPr>
            <p:nvPr/>
          </p:nvSpPr>
          <p:spPr bwMode="auto">
            <a:xfrm>
              <a:off x="305910" y="369055"/>
              <a:ext cx="2628180" cy="553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nchor="ctr">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r>
                <a:rPr lang="it-IT" altLang="it-IT" sz="1500" b="1" i="1">
                  <a:latin typeface="Calibri" charset="0"/>
                  <a:ea typeface="Calibri" charset="0"/>
                  <a:cs typeface="Calibri" charset="0"/>
                  <a:sym typeface="Calibri" charset="0"/>
                </a:rPr>
                <a:t>Technique</a:t>
              </a:r>
            </a:p>
          </p:txBody>
        </p:sp>
      </p:grpSp>
      <p:sp>
        <p:nvSpPr>
          <p:cNvPr id="9227" name="AutoShape 11"/>
          <p:cNvSpPr>
            <a:spLocks/>
          </p:cNvSpPr>
          <p:nvPr/>
        </p:nvSpPr>
        <p:spPr bwMode="auto">
          <a:xfrm>
            <a:off x="11080750" y="24550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28" name="AutoShape 12"/>
          <p:cNvSpPr>
            <a:spLocks/>
          </p:cNvSpPr>
          <p:nvPr/>
        </p:nvSpPr>
        <p:spPr bwMode="auto">
          <a:xfrm>
            <a:off x="10275094" y="31345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29" name="AutoShape 13"/>
          <p:cNvSpPr>
            <a:spLocks/>
          </p:cNvSpPr>
          <p:nvPr/>
        </p:nvSpPr>
        <p:spPr bwMode="auto">
          <a:xfrm>
            <a:off x="10198894" y="1399382"/>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30" name="AutoShape 14"/>
          <p:cNvSpPr>
            <a:spLocks/>
          </p:cNvSpPr>
          <p:nvPr/>
        </p:nvSpPr>
        <p:spPr bwMode="auto">
          <a:xfrm>
            <a:off x="10567194" y="109775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31" name="AutoShape 15"/>
          <p:cNvSpPr>
            <a:spLocks/>
          </p:cNvSpPr>
          <p:nvPr/>
        </p:nvSpPr>
        <p:spPr bwMode="auto">
          <a:xfrm>
            <a:off x="8828088" y="31345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32" name="AutoShape 16"/>
          <p:cNvSpPr>
            <a:spLocks/>
          </p:cNvSpPr>
          <p:nvPr/>
        </p:nvSpPr>
        <p:spPr bwMode="auto">
          <a:xfrm>
            <a:off x="10575925" y="1450182"/>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33" name="Oval 17"/>
          <p:cNvSpPr>
            <a:spLocks/>
          </p:cNvSpPr>
          <p:nvPr/>
        </p:nvSpPr>
        <p:spPr bwMode="auto">
          <a:xfrm>
            <a:off x="10411619" y="3583782"/>
            <a:ext cx="224631"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34" name="Oval 18"/>
          <p:cNvSpPr>
            <a:spLocks/>
          </p:cNvSpPr>
          <p:nvPr/>
        </p:nvSpPr>
        <p:spPr bwMode="auto">
          <a:xfrm>
            <a:off x="8751094" y="3509169"/>
            <a:ext cx="225425"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35" name="Oval 19"/>
          <p:cNvSpPr>
            <a:spLocks/>
          </p:cNvSpPr>
          <p:nvPr/>
        </p:nvSpPr>
        <p:spPr bwMode="auto">
          <a:xfrm>
            <a:off x="7700963" y="2123282"/>
            <a:ext cx="224632"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36" name="Oval 20"/>
          <p:cNvSpPr>
            <a:spLocks/>
          </p:cNvSpPr>
          <p:nvPr/>
        </p:nvSpPr>
        <p:spPr bwMode="auto">
          <a:xfrm>
            <a:off x="11450638" y="2527300"/>
            <a:ext cx="225425"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37" name="Oval 21"/>
          <p:cNvSpPr>
            <a:spLocks/>
          </p:cNvSpPr>
          <p:nvPr/>
        </p:nvSpPr>
        <p:spPr bwMode="auto">
          <a:xfrm>
            <a:off x="10648950" y="989807"/>
            <a:ext cx="224632"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38" name="Line 22"/>
          <p:cNvSpPr>
            <a:spLocks noChangeShapeType="1"/>
          </p:cNvSpPr>
          <p:nvPr/>
        </p:nvSpPr>
        <p:spPr bwMode="auto">
          <a:xfrm flipH="1">
            <a:off x="7925594" y="1497013"/>
            <a:ext cx="434181" cy="923925"/>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39" name="Line 23"/>
          <p:cNvSpPr>
            <a:spLocks noChangeShapeType="1"/>
          </p:cNvSpPr>
          <p:nvPr/>
        </p:nvSpPr>
        <p:spPr bwMode="auto">
          <a:xfrm>
            <a:off x="7904957" y="2527300"/>
            <a:ext cx="1071563" cy="981869"/>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0" name="Line 24"/>
          <p:cNvSpPr>
            <a:spLocks noChangeShapeType="1"/>
          </p:cNvSpPr>
          <p:nvPr/>
        </p:nvSpPr>
        <p:spPr bwMode="auto">
          <a:xfrm flipV="1">
            <a:off x="9013032" y="3509169"/>
            <a:ext cx="1635919" cy="10319"/>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1" name="Line 25"/>
          <p:cNvSpPr>
            <a:spLocks noChangeShapeType="1"/>
          </p:cNvSpPr>
          <p:nvPr/>
        </p:nvSpPr>
        <p:spPr bwMode="auto">
          <a:xfrm flipV="1">
            <a:off x="10704513" y="2455069"/>
            <a:ext cx="769938" cy="1046956"/>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2" name="Line 26"/>
          <p:cNvSpPr>
            <a:spLocks noChangeShapeType="1"/>
          </p:cNvSpPr>
          <p:nvPr/>
        </p:nvSpPr>
        <p:spPr bwMode="auto">
          <a:xfrm flipH="1" flipV="1">
            <a:off x="9930607" y="1585119"/>
            <a:ext cx="1520031" cy="835819"/>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3" name="Line 27"/>
          <p:cNvSpPr>
            <a:spLocks noChangeShapeType="1"/>
          </p:cNvSpPr>
          <p:nvPr/>
        </p:nvSpPr>
        <p:spPr bwMode="auto">
          <a:xfrm flipH="1">
            <a:off x="8224838" y="1557338"/>
            <a:ext cx="225425" cy="565944"/>
          </a:xfrm>
          <a:prstGeom prst="line">
            <a:avLst/>
          </a:prstGeom>
          <a:noFill/>
          <a:ln w="63500" cap="flat"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4" name="Line 28"/>
          <p:cNvSpPr>
            <a:spLocks noChangeShapeType="1"/>
          </p:cNvSpPr>
          <p:nvPr/>
        </p:nvSpPr>
        <p:spPr bwMode="auto">
          <a:xfrm>
            <a:off x="7927975" y="2527300"/>
            <a:ext cx="715169" cy="792163"/>
          </a:xfrm>
          <a:prstGeom prst="line">
            <a:avLst/>
          </a:prstGeom>
          <a:noFill/>
          <a:ln w="63500" cap="flat"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5" name="Line 29"/>
          <p:cNvSpPr>
            <a:spLocks noChangeShapeType="1"/>
          </p:cNvSpPr>
          <p:nvPr/>
        </p:nvSpPr>
        <p:spPr bwMode="auto">
          <a:xfrm>
            <a:off x="9018588" y="3583782"/>
            <a:ext cx="1256507" cy="0"/>
          </a:xfrm>
          <a:prstGeom prst="line">
            <a:avLst/>
          </a:prstGeom>
          <a:noFill/>
          <a:ln w="63500" cap="flat"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6" name="Line 30"/>
          <p:cNvSpPr>
            <a:spLocks noChangeShapeType="1"/>
          </p:cNvSpPr>
          <p:nvPr/>
        </p:nvSpPr>
        <p:spPr bwMode="auto">
          <a:xfrm flipV="1">
            <a:off x="10760869" y="2752725"/>
            <a:ext cx="689769" cy="831057"/>
          </a:xfrm>
          <a:prstGeom prst="line">
            <a:avLst/>
          </a:prstGeom>
          <a:noFill/>
          <a:ln w="63500" cap="flat"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7" name="Line 31"/>
          <p:cNvSpPr>
            <a:spLocks noChangeShapeType="1"/>
          </p:cNvSpPr>
          <p:nvPr/>
        </p:nvSpPr>
        <p:spPr bwMode="auto">
          <a:xfrm flipH="1" flipV="1">
            <a:off x="10873582" y="1282700"/>
            <a:ext cx="689769" cy="1074738"/>
          </a:xfrm>
          <a:prstGeom prst="line">
            <a:avLst/>
          </a:prstGeom>
          <a:noFill/>
          <a:ln w="63500" cap="flat"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8" name="AutoShape 32"/>
          <p:cNvSpPr>
            <a:spLocks/>
          </p:cNvSpPr>
          <p:nvPr/>
        </p:nvSpPr>
        <p:spPr bwMode="auto">
          <a:xfrm>
            <a:off x="9982200" y="1320800"/>
            <a:ext cx="838200" cy="495300"/>
          </a:xfrm>
          <a:custGeom>
            <a:avLst/>
            <a:gdLst>
              <a:gd name="T0" fmla="*/ 10646 w 21293"/>
              <a:gd name="T1" fmla="*/ 10697 h 21395"/>
              <a:gd name="T2" fmla="*/ 10646 w 21293"/>
              <a:gd name="T3" fmla="*/ 10697 h 21395"/>
              <a:gd name="T4" fmla="*/ 10646 w 21293"/>
              <a:gd name="T5" fmla="*/ 10697 h 21395"/>
              <a:gd name="T6" fmla="*/ 10646 w 21293"/>
              <a:gd name="T7" fmla="*/ 10697 h 21395"/>
            </a:gdLst>
            <a:ahLst/>
            <a:cxnLst>
              <a:cxn ang="0">
                <a:pos x="T0" y="T1"/>
              </a:cxn>
              <a:cxn ang="0">
                <a:pos x="T2" y="T3"/>
              </a:cxn>
              <a:cxn ang="0">
                <a:pos x="T4" y="T5"/>
              </a:cxn>
              <a:cxn ang="0">
                <a:pos x="T6" y="T7"/>
              </a:cxn>
            </a:cxnLst>
            <a:rect l="0" t="0" r="r" b="b"/>
            <a:pathLst>
              <a:path w="21293" h="21395">
                <a:moveTo>
                  <a:pt x="20969" y="0"/>
                </a:moveTo>
                <a:cubicBezTo>
                  <a:pt x="21145" y="5681"/>
                  <a:pt x="21600" y="11835"/>
                  <a:pt x="20969" y="17555"/>
                </a:cubicBezTo>
                <a:cubicBezTo>
                  <a:pt x="20898" y="18203"/>
                  <a:pt x="20616" y="18766"/>
                  <a:pt x="20324" y="19200"/>
                </a:cubicBezTo>
                <a:cubicBezTo>
                  <a:pt x="19741" y="20069"/>
                  <a:pt x="18389" y="21395"/>
                  <a:pt x="18389" y="21395"/>
                </a:cubicBezTo>
                <a:cubicBezTo>
                  <a:pt x="13517" y="20757"/>
                  <a:pt x="15525" y="21600"/>
                  <a:pt x="12259" y="19749"/>
                </a:cubicBezTo>
                <a:cubicBezTo>
                  <a:pt x="11936" y="19566"/>
                  <a:pt x="11574" y="19521"/>
                  <a:pt x="11291" y="19200"/>
                </a:cubicBezTo>
                <a:cubicBezTo>
                  <a:pt x="10646" y="18469"/>
                  <a:pt x="10091" y="17423"/>
                  <a:pt x="9356" y="17006"/>
                </a:cubicBezTo>
                <a:cubicBezTo>
                  <a:pt x="8710" y="16640"/>
                  <a:pt x="7986" y="16550"/>
                  <a:pt x="7420" y="15909"/>
                </a:cubicBezTo>
                <a:lnTo>
                  <a:pt x="5484" y="13715"/>
                </a:lnTo>
                <a:cubicBezTo>
                  <a:pt x="5269" y="13166"/>
                  <a:pt x="5113" y="12535"/>
                  <a:pt x="4839" y="12069"/>
                </a:cubicBezTo>
                <a:cubicBezTo>
                  <a:pt x="4565" y="11603"/>
                  <a:pt x="4113" y="11486"/>
                  <a:pt x="3871" y="10972"/>
                </a:cubicBezTo>
                <a:cubicBezTo>
                  <a:pt x="3659" y="10520"/>
                  <a:pt x="3789" y="9735"/>
                  <a:pt x="3549" y="9326"/>
                </a:cubicBezTo>
                <a:cubicBezTo>
                  <a:pt x="2131" y="6915"/>
                  <a:pt x="1997" y="7503"/>
                  <a:pt x="645" y="6583"/>
                </a:cubicBezTo>
                <a:cubicBezTo>
                  <a:pt x="422" y="6431"/>
                  <a:pt x="215" y="6217"/>
                  <a:pt x="0" y="6034"/>
                </a:cubicBez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9249" name="Oval 33"/>
          <p:cNvSpPr>
            <a:spLocks/>
          </p:cNvSpPr>
          <p:nvPr/>
        </p:nvSpPr>
        <p:spPr bwMode="auto">
          <a:xfrm>
            <a:off x="8674894" y="730250"/>
            <a:ext cx="225425"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50" name="Oval 34"/>
          <p:cNvSpPr>
            <a:spLocks/>
          </p:cNvSpPr>
          <p:nvPr/>
        </p:nvSpPr>
        <p:spPr bwMode="auto">
          <a:xfrm>
            <a:off x="8407400" y="842963"/>
            <a:ext cx="224632"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9251" name="Group 35"/>
          <p:cNvGrpSpPr>
            <a:grpSpLocks/>
          </p:cNvGrpSpPr>
          <p:nvPr/>
        </p:nvGrpSpPr>
        <p:grpSpPr bwMode="auto">
          <a:xfrm>
            <a:off x="8645525" y="1003300"/>
            <a:ext cx="90488" cy="99219"/>
            <a:chOff x="0" y="-2"/>
            <a:chExt cx="180006" cy="197479"/>
          </a:xfrm>
        </p:grpSpPr>
        <p:pic>
          <p:nvPicPr>
            <p:cNvPr id="9252" name="Picture 36"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53" name="Picture 37"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9254" name="Group 38"/>
          <p:cNvGrpSpPr>
            <a:grpSpLocks/>
          </p:cNvGrpSpPr>
          <p:nvPr/>
        </p:nvGrpSpPr>
        <p:grpSpPr bwMode="auto">
          <a:xfrm>
            <a:off x="8721725" y="1079500"/>
            <a:ext cx="90488" cy="99219"/>
            <a:chOff x="0" y="-2"/>
            <a:chExt cx="180006" cy="197479"/>
          </a:xfrm>
        </p:grpSpPr>
        <p:pic>
          <p:nvPicPr>
            <p:cNvPr id="9255" name="Picture 39"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56" name="Picture 40"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9257" name="Group 41"/>
          <p:cNvGrpSpPr>
            <a:grpSpLocks/>
          </p:cNvGrpSpPr>
          <p:nvPr/>
        </p:nvGrpSpPr>
        <p:grpSpPr bwMode="auto">
          <a:xfrm>
            <a:off x="8797925" y="1155700"/>
            <a:ext cx="90488" cy="99219"/>
            <a:chOff x="0" y="-2"/>
            <a:chExt cx="180006" cy="197479"/>
          </a:xfrm>
        </p:grpSpPr>
        <p:pic>
          <p:nvPicPr>
            <p:cNvPr id="9258" name="Picture 42"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59" name="Picture 43"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9260" name="Group 44"/>
          <p:cNvGrpSpPr>
            <a:grpSpLocks/>
          </p:cNvGrpSpPr>
          <p:nvPr/>
        </p:nvGrpSpPr>
        <p:grpSpPr bwMode="auto">
          <a:xfrm>
            <a:off x="8874125" y="1231900"/>
            <a:ext cx="90488" cy="99219"/>
            <a:chOff x="0" y="-2"/>
            <a:chExt cx="180006" cy="197479"/>
          </a:xfrm>
        </p:grpSpPr>
        <p:pic>
          <p:nvPicPr>
            <p:cNvPr id="9261" name="Picture 45"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62" name="Picture 46"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263" name="Rectangle 47"/>
          <p:cNvSpPr>
            <a:spLocks/>
          </p:cNvSpPr>
          <p:nvPr/>
        </p:nvSpPr>
        <p:spPr bwMode="auto">
          <a:xfrm>
            <a:off x="8033544" y="1584792"/>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1</a:t>
            </a:r>
          </a:p>
        </p:txBody>
      </p:sp>
      <p:sp>
        <p:nvSpPr>
          <p:cNvPr id="9264" name="Rectangle 48"/>
          <p:cNvSpPr>
            <a:spLocks/>
          </p:cNvSpPr>
          <p:nvPr/>
        </p:nvSpPr>
        <p:spPr bwMode="auto">
          <a:xfrm>
            <a:off x="7950994" y="2836536"/>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2</a:t>
            </a:r>
          </a:p>
        </p:txBody>
      </p:sp>
      <p:sp>
        <p:nvSpPr>
          <p:cNvPr id="9265" name="Rectangle 49"/>
          <p:cNvSpPr>
            <a:spLocks/>
          </p:cNvSpPr>
          <p:nvPr/>
        </p:nvSpPr>
        <p:spPr bwMode="auto">
          <a:xfrm>
            <a:off x="9394825" y="3605679"/>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3</a:t>
            </a:r>
          </a:p>
        </p:txBody>
      </p:sp>
      <p:sp>
        <p:nvSpPr>
          <p:cNvPr id="9266" name="Rectangle 50"/>
          <p:cNvSpPr>
            <a:spLocks/>
          </p:cNvSpPr>
          <p:nvPr/>
        </p:nvSpPr>
        <p:spPr bwMode="auto">
          <a:xfrm>
            <a:off x="11252994" y="2985761"/>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4</a:t>
            </a:r>
          </a:p>
        </p:txBody>
      </p:sp>
      <p:sp>
        <p:nvSpPr>
          <p:cNvPr id="9267" name="Rectangle 51"/>
          <p:cNvSpPr>
            <a:spLocks/>
          </p:cNvSpPr>
          <p:nvPr/>
        </p:nvSpPr>
        <p:spPr bwMode="auto">
          <a:xfrm>
            <a:off x="10675938" y="2087236"/>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5</a:t>
            </a:r>
          </a:p>
        </p:txBody>
      </p:sp>
      <p:sp>
        <p:nvSpPr>
          <p:cNvPr id="9268" name="AutoShape 52"/>
          <p:cNvSpPr>
            <a:spLocks/>
          </p:cNvSpPr>
          <p:nvPr/>
        </p:nvSpPr>
        <p:spPr bwMode="auto">
          <a:xfrm rot="16200000" flipV="1">
            <a:off x="9288859" y="706041"/>
            <a:ext cx="967582"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25400" cap="flat" cmpd="sng">
            <a:solidFill>
              <a:srgbClr val="000000"/>
            </a:solidFill>
            <a:prstDash val="solid"/>
            <a:miter lim="4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latin typeface="Helvetica Light" charset="0"/>
              <a:ea typeface="Helvetica Light" charset="0"/>
              <a:cs typeface="Helvetica Light" charset="0"/>
              <a:sym typeface="Helvetica Light" charset="0"/>
            </a:endParaRPr>
          </a:p>
        </p:txBody>
      </p:sp>
      <p:sp>
        <p:nvSpPr>
          <p:cNvPr id="9269" name="Rectangle 53"/>
          <p:cNvSpPr>
            <a:spLocks/>
          </p:cNvSpPr>
          <p:nvPr/>
        </p:nvSpPr>
        <p:spPr bwMode="auto">
          <a:xfrm>
            <a:off x="10031413" y="925186"/>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6</a:t>
            </a:r>
          </a:p>
        </p:txBody>
      </p:sp>
      <p:sp>
        <p:nvSpPr>
          <p:cNvPr id="9270" name="Rectangle 54"/>
          <p:cNvSpPr>
            <a:spLocks/>
          </p:cNvSpPr>
          <p:nvPr/>
        </p:nvSpPr>
        <p:spPr bwMode="auto">
          <a:xfrm>
            <a:off x="354807" y="1093788"/>
            <a:ext cx="6833394" cy="328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latin typeface="Helvetica Light" charset="0"/>
                <a:ea typeface="Helvetica Light" charset="0"/>
                <a:cs typeface="Helvetica Light" charset="0"/>
                <a:sym typeface="Helvetica Light" charset="0"/>
              </a:rPr>
              <a:t>Give &amp; go, ricezioni aperte, smarcamento e tiro in porta.</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Circuito di passaggi e ricezioni. Dove passo vado (give &amp; go).</a:t>
            </a:r>
            <a:br>
              <a:rPr lang="it-IT" altLang="it-IT" sz="1600">
                <a:latin typeface="Helvetica Light" charset="0"/>
                <a:ea typeface="Helvetica Light" charset="0"/>
                <a:cs typeface="Helvetica Light" charset="0"/>
                <a:sym typeface="Helvetica Light" charset="0"/>
              </a:rPr>
            </a:br>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Curare la posizione del corpo e dei piedi nelle ricezioni aperte.</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A secondo del livello e dell’età dare obiettivi di ritmo e/o tocchi.</a:t>
            </a:r>
          </a:p>
          <a:p>
            <a:pPr algn="l"/>
            <a:r>
              <a:rPr lang="it-IT" altLang="it-IT" sz="1600">
                <a:latin typeface="Helvetica Light" charset="0"/>
                <a:ea typeface="Helvetica Light" charset="0"/>
                <a:cs typeface="Helvetica Light" charset="0"/>
                <a:sym typeface="Helvetica Light" charset="0"/>
              </a:rPr>
              <a:t>Passaggi di push e/o strisciato.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a:t>
            </a:r>
          </a:p>
          <a:p>
            <a:pPr algn="l"/>
            <a:r>
              <a:rPr lang="it-IT" altLang="it-IT" sz="1600">
                <a:latin typeface="Helvetica Light" charset="0"/>
                <a:ea typeface="Helvetica Light" charset="0"/>
                <a:cs typeface="Helvetica Light" charset="0"/>
                <a:sym typeface="Helvetica Light" charset="0"/>
              </a:rPr>
              <a:t>Eseguire l’esercizio nell’altro verso.</a:t>
            </a:r>
          </a:p>
          <a:p>
            <a:pPr algn="l"/>
            <a:r>
              <a:rPr lang="it-IT" altLang="it-IT" sz="1600">
                <a:latin typeface="Helvetica Light" charset="0"/>
                <a:ea typeface="Helvetica Light" charset="0"/>
                <a:cs typeface="Helvetica Light" charset="0"/>
                <a:sym typeface="Helvetica Light" charset="0"/>
              </a:rPr>
              <a:t>Nell’ultima stazione, oltre al movimento di smarcamento inserire un dribbling/sollevamento.</a:t>
            </a:r>
          </a:p>
        </p:txBody>
      </p:sp>
      <p:grpSp>
        <p:nvGrpSpPr>
          <p:cNvPr id="9271" name="Group 55"/>
          <p:cNvGrpSpPr>
            <a:grpSpLocks/>
          </p:cNvGrpSpPr>
          <p:nvPr/>
        </p:nvGrpSpPr>
        <p:grpSpPr bwMode="auto">
          <a:xfrm>
            <a:off x="392113" y="6448426"/>
            <a:ext cx="406161" cy="146194"/>
            <a:chOff x="0" y="0"/>
            <a:chExt cx="812358" cy="291489"/>
          </a:xfrm>
        </p:grpSpPr>
        <p:sp>
          <p:nvSpPr>
            <p:cNvPr id="9272" name="Rectangle 56"/>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9273" name="Picture 57"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470751017"/>
      </p:ext>
    </p:extLst>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ph type="title" idx="4294967295"/>
          </p:nvPr>
        </p:nvSpPr>
        <p:spPr>
          <a:xfrm>
            <a:off x="3381375" y="437555"/>
            <a:ext cx="5718349" cy="513457"/>
          </a:xfrm>
        </p:spPr>
        <p:txBody>
          <a:bodyPr anchor="b"/>
          <a:lstStyle/>
          <a:p>
            <a:r>
              <a:rPr lang="it-IT" altLang="it-IT" sz="2601" b="1">
                <a:solidFill>
                  <a:srgbClr val="FF2600"/>
                </a:solidFill>
                <a:latin typeface="Marker Felt" charset="0"/>
                <a:ea typeface="Marker Felt" charset="0"/>
                <a:cs typeface="Marker Felt" charset="0"/>
                <a:sym typeface="Marker Felt" charset="0"/>
              </a:rPr>
              <a:t>EXERCISE  :  Game form</a:t>
            </a:r>
          </a:p>
        </p:txBody>
      </p:sp>
      <p:pic>
        <p:nvPicPr>
          <p:cNvPr id="21506" name="Picture 2"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1709" y="1493491"/>
            <a:ext cx="7517681" cy="531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07" name="Picture 3"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32762" y="3473648"/>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08" name="Picture 4"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2841" y="2931170"/>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09" name="Picture 5"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09770" y="3473648"/>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10" name="Picture 6"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09770" y="4156770"/>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11" name="Picture 7"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04199" y="4536281"/>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12" name="Picture 8"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2138" y="5079876"/>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13" name="Oval 9"/>
          <p:cNvSpPr>
            <a:spLocks/>
          </p:cNvSpPr>
          <p:nvPr/>
        </p:nvSpPr>
        <p:spPr bwMode="auto">
          <a:xfrm>
            <a:off x="7686601" y="4921375"/>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14" name="Oval 10"/>
          <p:cNvSpPr>
            <a:spLocks/>
          </p:cNvSpPr>
          <p:nvPr/>
        </p:nvSpPr>
        <p:spPr bwMode="auto">
          <a:xfrm>
            <a:off x="7525867" y="3800699"/>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15" name="Oval 11"/>
          <p:cNvSpPr>
            <a:spLocks/>
          </p:cNvSpPr>
          <p:nvPr/>
        </p:nvSpPr>
        <p:spPr bwMode="auto">
          <a:xfrm>
            <a:off x="9088562" y="3724797"/>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16" name="Oval 12"/>
          <p:cNvSpPr>
            <a:spLocks/>
          </p:cNvSpPr>
          <p:nvPr/>
        </p:nvSpPr>
        <p:spPr bwMode="auto">
          <a:xfrm>
            <a:off x="9088562" y="4671343"/>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17" name="Oval 13"/>
          <p:cNvSpPr>
            <a:spLocks/>
          </p:cNvSpPr>
          <p:nvPr/>
        </p:nvSpPr>
        <p:spPr bwMode="auto">
          <a:xfrm>
            <a:off x="8365257" y="4921375"/>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18" name="AutoShape 14"/>
          <p:cNvSpPr>
            <a:spLocks/>
          </p:cNvSpPr>
          <p:nvPr/>
        </p:nvSpPr>
        <p:spPr bwMode="auto">
          <a:xfrm>
            <a:off x="8287123" y="4482703"/>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19" name="AutoShape 15"/>
          <p:cNvSpPr>
            <a:spLocks/>
          </p:cNvSpPr>
          <p:nvPr/>
        </p:nvSpPr>
        <p:spPr bwMode="auto">
          <a:xfrm>
            <a:off x="7894216" y="417686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20" name="AutoShape 16"/>
          <p:cNvSpPr>
            <a:spLocks/>
          </p:cNvSpPr>
          <p:nvPr/>
        </p:nvSpPr>
        <p:spPr bwMode="auto">
          <a:xfrm>
            <a:off x="7894216" y="3877717"/>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21" name="AutoShape 17"/>
          <p:cNvSpPr>
            <a:spLocks/>
          </p:cNvSpPr>
          <p:nvPr/>
        </p:nvSpPr>
        <p:spPr bwMode="auto">
          <a:xfrm>
            <a:off x="8803928" y="3638847"/>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22" name="AutoShape 18"/>
          <p:cNvSpPr>
            <a:spLocks/>
          </p:cNvSpPr>
          <p:nvPr/>
        </p:nvSpPr>
        <p:spPr bwMode="auto">
          <a:xfrm>
            <a:off x="7894216" y="3638847"/>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23" name="AutoShape 19"/>
          <p:cNvSpPr>
            <a:spLocks/>
          </p:cNvSpPr>
          <p:nvPr/>
        </p:nvSpPr>
        <p:spPr bwMode="auto">
          <a:xfrm>
            <a:off x="8287123" y="3638847"/>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21524" name="Picture 20"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5869" y="2287117"/>
            <a:ext cx="376163" cy="283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25" name="Picture 21" descr="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51404" y="5560963"/>
            <a:ext cx="549176" cy="415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26" name="Oval 22"/>
          <p:cNvSpPr>
            <a:spLocks/>
          </p:cNvSpPr>
          <p:nvPr/>
        </p:nvSpPr>
        <p:spPr bwMode="auto">
          <a:xfrm>
            <a:off x="8400976" y="3212456"/>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27" name="AutoShape 23"/>
          <p:cNvSpPr>
            <a:spLocks/>
          </p:cNvSpPr>
          <p:nvPr/>
        </p:nvSpPr>
        <p:spPr bwMode="auto">
          <a:xfrm>
            <a:off x="7894216" y="4482703"/>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28" name="AutoShape 24"/>
          <p:cNvSpPr>
            <a:spLocks/>
          </p:cNvSpPr>
          <p:nvPr/>
        </p:nvSpPr>
        <p:spPr bwMode="auto">
          <a:xfrm>
            <a:off x="8803928" y="4482703"/>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29" name="AutoShape 25"/>
          <p:cNvSpPr>
            <a:spLocks/>
          </p:cNvSpPr>
          <p:nvPr/>
        </p:nvSpPr>
        <p:spPr bwMode="auto">
          <a:xfrm>
            <a:off x="8803928" y="3877717"/>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30" name="AutoShape 26"/>
          <p:cNvSpPr>
            <a:spLocks/>
          </p:cNvSpPr>
          <p:nvPr/>
        </p:nvSpPr>
        <p:spPr bwMode="auto">
          <a:xfrm>
            <a:off x="8803928" y="417686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31" name="Rectangle 27"/>
          <p:cNvSpPr>
            <a:spLocks/>
          </p:cNvSpPr>
          <p:nvPr/>
        </p:nvSpPr>
        <p:spPr bwMode="auto">
          <a:xfrm>
            <a:off x="2688208" y="3191188"/>
            <a:ext cx="2418547" cy="375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969" u="sng"/>
              <a:t>NAME : </a:t>
            </a:r>
            <a:r>
              <a:rPr lang="it-IT" altLang="it-IT" sz="1266"/>
              <a:t>6vs 6 whitout the box </a:t>
            </a:r>
            <a:r>
              <a:rPr lang="it-IT" altLang="it-IT" sz="1969" u="sng"/>
              <a:t> </a:t>
            </a:r>
          </a:p>
        </p:txBody>
      </p:sp>
      <p:sp>
        <p:nvSpPr>
          <p:cNvPr id="21532" name="Rectangle 28"/>
          <p:cNvSpPr>
            <a:spLocks/>
          </p:cNvSpPr>
          <p:nvPr/>
        </p:nvSpPr>
        <p:spPr bwMode="auto">
          <a:xfrm>
            <a:off x="2614541" y="3784855"/>
            <a:ext cx="4132211" cy="11433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5719" tIns="35719" rIns="35719" bIns="35719" anchor="ctr">
            <a:spAutoFit/>
          </a:bodyPr>
          <a:lstStyle/>
          <a:p>
            <a:r>
              <a:rPr lang="it-IT" altLang="it-IT" sz="1898" u="sng" dirty="0"/>
              <a:t>DEVELOPMENT : </a:t>
            </a:r>
            <a:r>
              <a:rPr lang="it-IT" altLang="it-IT" sz="1266" dirty="0"/>
              <a:t>the </a:t>
            </a:r>
            <a:r>
              <a:rPr lang="it-IT" altLang="it-IT" sz="1266" dirty="0" err="1"/>
              <a:t>players</a:t>
            </a:r>
            <a:r>
              <a:rPr lang="it-IT" altLang="it-IT" sz="1266" dirty="0"/>
              <a:t> of </a:t>
            </a:r>
            <a:r>
              <a:rPr lang="it-IT" altLang="it-IT" sz="1266" dirty="0" err="1"/>
              <a:t>two</a:t>
            </a:r>
            <a:r>
              <a:rPr lang="it-IT" altLang="it-IT" sz="1266" dirty="0"/>
              <a:t> team </a:t>
            </a:r>
          </a:p>
          <a:p>
            <a:r>
              <a:rPr lang="it-IT" altLang="it-IT" sz="1266" dirty="0"/>
              <a:t>can cross the box </a:t>
            </a:r>
            <a:r>
              <a:rPr lang="it-IT" altLang="it-IT" sz="1266" dirty="0" err="1"/>
              <a:t>only</a:t>
            </a:r>
            <a:r>
              <a:rPr lang="it-IT" altLang="it-IT" sz="1266" dirty="0"/>
              <a:t> </a:t>
            </a:r>
            <a:r>
              <a:rPr lang="it-IT" altLang="it-IT" sz="1266" dirty="0" err="1"/>
              <a:t>without</a:t>
            </a:r>
            <a:r>
              <a:rPr lang="it-IT" altLang="it-IT" sz="1266" dirty="0"/>
              <a:t> the </a:t>
            </a:r>
            <a:r>
              <a:rPr lang="it-IT" altLang="it-IT" sz="1266" dirty="0" err="1"/>
              <a:t>ball</a:t>
            </a:r>
            <a:r>
              <a:rPr lang="it-IT" altLang="it-IT" sz="1266" dirty="0"/>
              <a:t>.</a:t>
            </a:r>
          </a:p>
          <a:p>
            <a:endParaRPr lang="it-IT" altLang="it-IT" sz="1266" dirty="0"/>
          </a:p>
          <a:p>
            <a:r>
              <a:rPr lang="it-IT" altLang="it-IT" sz="1266" dirty="0"/>
              <a:t>inside the box </a:t>
            </a:r>
            <a:r>
              <a:rPr lang="it-IT" altLang="it-IT" sz="1266" dirty="0" err="1"/>
              <a:t>there</a:t>
            </a:r>
            <a:r>
              <a:rPr lang="it-IT" altLang="it-IT" sz="1266" dirty="0"/>
              <a:t> </a:t>
            </a:r>
            <a:r>
              <a:rPr lang="it-IT" altLang="it-IT" sz="1266" dirty="0" err="1"/>
              <a:t>is</a:t>
            </a:r>
            <a:r>
              <a:rPr lang="it-IT" altLang="it-IT" sz="1266" dirty="0"/>
              <a:t> the coach with </a:t>
            </a:r>
            <a:r>
              <a:rPr lang="it-IT" altLang="it-IT" sz="1266" dirty="0" err="1"/>
              <a:t>other</a:t>
            </a:r>
            <a:r>
              <a:rPr lang="it-IT" altLang="it-IT" sz="1266" dirty="0"/>
              <a:t> </a:t>
            </a:r>
            <a:r>
              <a:rPr lang="it-IT" altLang="it-IT" sz="1266" dirty="0" err="1"/>
              <a:t>ball</a:t>
            </a:r>
            <a:r>
              <a:rPr lang="it-IT" altLang="it-IT" sz="1266" dirty="0"/>
              <a:t> </a:t>
            </a:r>
          </a:p>
          <a:p>
            <a:r>
              <a:rPr lang="it-IT" altLang="it-IT" sz="1266" dirty="0"/>
              <a:t>for </a:t>
            </a:r>
            <a:r>
              <a:rPr lang="it-IT" altLang="it-IT" sz="1266" dirty="0" err="1"/>
              <a:t>give</a:t>
            </a:r>
            <a:r>
              <a:rPr lang="it-IT" altLang="it-IT" sz="1266" dirty="0"/>
              <a:t> </a:t>
            </a:r>
            <a:r>
              <a:rPr lang="it-IT" altLang="it-IT" sz="1266" dirty="0" err="1"/>
              <a:t>it</a:t>
            </a:r>
            <a:r>
              <a:rPr lang="it-IT" altLang="it-IT" sz="1266" dirty="0"/>
              <a:t> to the player and </a:t>
            </a:r>
            <a:r>
              <a:rPr lang="it-IT" altLang="it-IT" sz="1266" dirty="0" err="1"/>
              <a:t>make</a:t>
            </a:r>
            <a:r>
              <a:rPr lang="it-IT" altLang="it-IT" sz="1266" dirty="0"/>
              <a:t> </a:t>
            </a:r>
            <a:r>
              <a:rPr lang="it-IT" altLang="it-IT" sz="1266" dirty="0" err="1"/>
              <a:t>hig</a:t>
            </a:r>
            <a:r>
              <a:rPr lang="it-IT" altLang="it-IT" sz="1266" dirty="0"/>
              <a:t> </a:t>
            </a:r>
            <a:r>
              <a:rPr lang="it-IT" altLang="it-IT" sz="1266" dirty="0" err="1"/>
              <a:t>intensity</a:t>
            </a:r>
            <a:r>
              <a:rPr lang="it-IT" altLang="it-IT" sz="1266" dirty="0"/>
              <a:t>  </a:t>
            </a:r>
            <a:endParaRPr lang="it-IT" altLang="it-IT" sz="1898" u="sng" dirty="0"/>
          </a:p>
        </p:txBody>
      </p:sp>
      <p:pic>
        <p:nvPicPr>
          <p:cNvPr id="21533" name="Picture 29" descr="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26190" y="4124400"/>
            <a:ext cx="341561" cy="133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34" name="Picture 30" descr="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8391" y="4234904"/>
            <a:ext cx="341561" cy="133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35" name="Rectangle 31"/>
          <p:cNvSpPr>
            <a:spLocks/>
          </p:cNvSpPr>
          <p:nvPr/>
        </p:nvSpPr>
        <p:spPr bwMode="auto">
          <a:xfrm>
            <a:off x="4074542" y="2273768"/>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N#5</a:t>
            </a:r>
          </a:p>
        </p:txBody>
      </p:sp>
      <p:sp>
        <p:nvSpPr>
          <p:cNvPr id="21536" name="Rectangle 32"/>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88884181"/>
      </p:ext>
    </p:extLst>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ph type="title" idx="4294967295"/>
          </p:nvPr>
        </p:nvSpPr>
        <p:spPr>
          <a:xfrm>
            <a:off x="3381375" y="437555"/>
            <a:ext cx="5718349" cy="513457"/>
          </a:xfrm>
        </p:spPr>
        <p:txBody>
          <a:bodyPr anchor="b"/>
          <a:lstStyle/>
          <a:p>
            <a:r>
              <a:rPr lang="it-IT" altLang="it-IT" sz="2601" b="1">
                <a:solidFill>
                  <a:srgbClr val="FF2600"/>
                </a:solidFill>
                <a:latin typeface="Marker Felt" charset="0"/>
                <a:ea typeface="Marker Felt" charset="0"/>
                <a:cs typeface="Marker Felt" charset="0"/>
                <a:sym typeface="Marker Felt" charset="0"/>
              </a:rPr>
              <a:t>EXERCISE  :  Game form</a:t>
            </a:r>
          </a:p>
        </p:txBody>
      </p:sp>
      <p:pic>
        <p:nvPicPr>
          <p:cNvPr id="22530" name="Picture 2"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7641" y="602755"/>
            <a:ext cx="8325818" cy="58868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1" name="Rectangle 3"/>
          <p:cNvSpPr>
            <a:spLocks/>
          </p:cNvSpPr>
          <p:nvPr/>
        </p:nvSpPr>
        <p:spPr bwMode="auto">
          <a:xfrm>
            <a:off x="2453804" y="1866146"/>
            <a:ext cx="2590582" cy="364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898" u="sng"/>
              <a:t>NAME : </a:t>
            </a:r>
            <a:r>
              <a:rPr lang="it-IT" altLang="it-IT" sz="1336"/>
              <a:t>americana with 3 teams</a:t>
            </a:r>
            <a:r>
              <a:rPr lang="it-IT" altLang="it-IT" sz="1898"/>
              <a:t> </a:t>
            </a:r>
            <a:endParaRPr lang="it-IT" altLang="it-IT" sz="1898" u="sng"/>
          </a:p>
        </p:txBody>
      </p:sp>
      <p:sp>
        <p:nvSpPr>
          <p:cNvPr id="22532" name="Rectangle 4"/>
          <p:cNvSpPr>
            <a:spLocks/>
          </p:cNvSpPr>
          <p:nvPr/>
        </p:nvSpPr>
        <p:spPr bwMode="auto">
          <a:xfrm>
            <a:off x="2252145" y="2263759"/>
            <a:ext cx="4630628" cy="5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898" u="sng" dirty="0"/>
              <a:t>DEVELOPMENT :</a:t>
            </a:r>
            <a:r>
              <a:rPr lang="it-IT" altLang="it-IT" sz="1266" dirty="0"/>
              <a:t>the </a:t>
            </a:r>
            <a:r>
              <a:rPr lang="it-IT" altLang="it-IT" sz="1266" dirty="0" err="1"/>
              <a:t>black</a:t>
            </a:r>
            <a:r>
              <a:rPr lang="it-IT" altLang="it-IT" sz="1266" dirty="0"/>
              <a:t> team defense , the </a:t>
            </a:r>
            <a:r>
              <a:rPr lang="it-IT" altLang="it-IT" sz="1266" dirty="0" err="1"/>
              <a:t>red</a:t>
            </a:r>
            <a:r>
              <a:rPr lang="it-IT" altLang="it-IT" sz="1266" dirty="0"/>
              <a:t> </a:t>
            </a:r>
            <a:r>
              <a:rPr lang="it-IT" altLang="it-IT" sz="1266" dirty="0" err="1"/>
              <a:t>one</a:t>
            </a:r>
            <a:r>
              <a:rPr lang="it-IT" altLang="it-IT" sz="1266" dirty="0"/>
              <a:t> </a:t>
            </a:r>
            <a:r>
              <a:rPr lang="it-IT" altLang="it-IT" sz="1266" dirty="0" err="1"/>
              <a:t>attack</a:t>
            </a:r>
            <a:r>
              <a:rPr lang="it-IT" altLang="it-IT" sz="1266" dirty="0"/>
              <a:t> ,</a:t>
            </a:r>
          </a:p>
          <a:p>
            <a:r>
              <a:rPr lang="it-IT" altLang="it-IT" sz="1266" dirty="0"/>
              <a:t> the blue standing in the </a:t>
            </a:r>
            <a:r>
              <a:rPr lang="it-IT" altLang="it-IT" sz="1266" dirty="0" err="1"/>
              <a:t>goalie</a:t>
            </a:r>
            <a:r>
              <a:rPr lang="it-IT" altLang="it-IT" sz="1266" dirty="0"/>
              <a:t> </a:t>
            </a:r>
            <a:r>
              <a:rPr lang="it-IT" altLang="it-IT" sz="1266" dirty="0" err="1"/>
              <a:t>makes</a:t>
            </a:r>
            <a:r>
              <a:rPr lang="it-IT" altLang="it-IT" sz="1266" dirty="0"/>
              <a:t> with the </a:t>
            </a:r>
            <a:r>
              <a:rPr lang="it-IT" altLang="it-IT" sz="1266" dirty="0" err="1"/>
              <a:t>cones</a:t>
            </a:r>
            <a:r>
              <a:rPr lang="it-IT" altLang="it-IT" sz="1266" dirty="0"/>
              <a:t> </a:t>
            </a:r>
          </a:p>
        </p:txBody>
      </p:sp>
      <p:sp>
        <p:nvSpPr>
          <p:cNvPr id="22533" name="Rectangle 5"/>
          <p:cNvSpPr>
            <a:spLocks/>
          </p:cNvSpPr>
          <p:nvPr/>
        </p:nvSpPr>
        <p:spPr bwMode="auto">
          <a:xfrm>
            <a:off x="2406182" y="2913355"/>
            <a:ext cx="4322553" cy="851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5719" tIns="35719" rIns="35719" bIns="35719" anchor="ctr">
            <a:spAutoFit/>
          </a:bodyPr>
          <a:lstStyle/>
          <a:p>
            <a:r>
              <a:rPr lang="it-IT" altLang="it-IT" sz="1266" dirty="0"/>
              <a:t>the </a:t>
            </a:r>
            <a:r>
              <a:rPr lang="it-IT" altLang="it-IT" sz="1266" dirty="0" err="1"/>
              <a:t>black</a:t>
            </a:r>
            <a:r>
              <a:rPr lang="it-IT" altLang="it-IT" sz="1266" dirty="0"/>
              <a:t> teams </a:t>
            </a:r>
            <a:r>
              <a:rPr lang="it-IT" altLang="it-IT" sz="1266" dirty="0" err="1"/>
              <a:t>when</a:t>
            </a:r>
            <a:r>
              <a:rPr lang="it-IT" altLang="it-IT" sz="1266" dirty="0"/>
              <a:t> </a:t>
            </a:r>
            <a:r>
              <a:rPr lang="it-IT" altLang="it-IT" sz="1266" dirty="0" err="1"/>
              <a:t>conquest</a:t>
            </a:r>
            <a:r>
              <a:rPr lang="it-IT" altLang="it-IT" sz="1266" dirty="0"/>
              <a:t> the </a:t>
            </a:r>
            <a:r>
              <a:rPr lang="it-IT" altLang="it-IT" sz="1266" dirty="0" err="1"/>
              <a:t>ball</a:t>
            </a:r>
            <a:r>
              <a:rPr lang="it-IT" altLang="it-IT" sz="1266" dirty="0"/>
              <a:t> </a:t>
            </a:r>
            <a:r>
              <a:rPr lang="it-IT" altLang="it-IT" sz="1266" dirty="0" err="1"/>
              <a:t>have</a:t>
            </a:r>
            <a:r>
              <a:rPr lang="it-IT" altLang="it-IT" sz="1266" dirty="0"/>
              <a:t> to pass</a:t>
            </a:r>
          </a:p>
          <a:p>
            <a:endParaRPr lang="it-IT" altLang="it-IT" sz="1266" dirty="0"/>
          </a:p>
          <a:p>
            <a:r>
              <a:rPr lang="it-IT" altLang="it-IT" sz="1266" dirty="0"/>
              <a:t>to the blue team , </a:t>
            </a:r>
            <a:r>
              <a:rPr lang="it-IT" altLang="it-IT" sz="1266" dirty="0" err="1"/>
              <a:t>who</a:t>
            </a:r>
            <a:r>
              <a:rPr lang="it-IT" altLang="it-IT" sz="1266" dirty="0"/>
              <a:t> </a:t>
            </a:r>
            <a:r>
              <a:rPr lang="it-IT" altLang="it-IT" sz="1266" dirty="0" err="1"/>
              <a:t>become</a:t>
            </a:r>
            <a:r>
              <a:rPr lang="it-IT" altLang="it-IT" sz="1266" dirty="0"/>
              <a:t> the </a:t>
            </a:r>
            <a:r>
              <a:rPr lang="it-IT" altLang="it-IT" sz="1266" dirty="0" err="1"/>
              <a:t>striker</a:t>
            </a:r>
            <a:r>
              <a:rPr lang="it-IT" altLang="it-IT" sz="1266" dirty="0"/>
              <a:t> and the </a:t>
            </a:r>
            <a:r>
              <a:rPr lang="it-IT" altLang="it-IT" sz="1266" dirty="0" err="1"/>
              <a:t>red</a:t>
            </a:r>
            <a:r>
              <a:rPr lang="it-IT" altLang="it-IT" sz="1266" dirty="0"/>
              <a:t> </a:t>
            </a:r>
            <a:r>
              <a:rPr lang="it-IT" altLang="it-IT" sz="1266" dirty="0" err="1"/>
              <a:t>one</a:t>
            </a:r>
            <a:r>
              <a:rPr lang="it-IT" altLang="it-IT" sz="1266" dirty="0"/>
              <a:t> </a:t>
            </a:r>
            <a:r>
              <a:rPr lang="it-IT" altLang="it-IT" sz="1266" dirty="0" err="1"/>
              <a:t>became</a:t>
            </a:r>
            <a:r>
              <a:rPr lang="it-IT" altLang="it-IT" sz="1266" dirty="0"/>
              <a:t> defense .</a:t>
            </a:r>
          </a:p>
        </p:txBody>
      </p:sp>
      <p:sp>
        <p:nvSpPr>
          <p:cNvPr id="22534" name="Rectangle 6"/>
          <p:cNvSpPr>
            <a:spLocks/>
          </p:cNvSpPr>
          <p:nvPr/>
        </p:nvSpPr>
        <p:spPr bwMode="auto">
          <a:xfrm>
            <a:off x="3679404" y="2930533"/>
            <a:ext cx="113814"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dirty="0" smtClean="0"/>
              <a:t>.</a:t>
            </a:r>
            <a:endParaRPr lang="it-IT" altLang="it-IT" sz="1898" u="sng" dirty="0"/>
          </a:p>
        </p:txBody>
      </p:sp>
      <p:pic>
        <p:nvPicPr>
          <p:cNvPr id="22535" name="Picture 7"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4231" y="2052712"/>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36" name="Picture 8"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6496" y="2253630"/>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37" name="Picture 9"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9465" y="2146474"/>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8" name="Oval 10"/>
          <p:cNvSpPr>
            <a:spLocks/>
          </p:cNvSpPr>
          <p:nvPr/>
        </p:nvSpPr>
        <p:spPr bwMode="auto">
          <a:xfrm>
            <a:off x="8258101" y="1800449"/>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39" name="Oval 11"/>
          <p:cNvSpPr>
            <a:spLocks/>
          </p:cNvSpPr>
          <p:nvPr/>
        </p:nvSpPr>
        <p:spPr bwMode="auto">
          <a:xfrm>
            <a:off x="8597429" y="1889746"/>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40" name="Oval 12"/>
          <p:cNvSpPr>
            <a:spLocks/>
          </p:cNvSpPr>
          <p:nvPr/>
        </p:nvSpPr>
        <p:spPr bwMode="auto">
          <a:xfrm>
            <a:off x="8918898" y="1733476"/>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41" name="AutoShape 13"/>
          <p:cNvSpPr>
            <a:spLocks/>
          </p:cNvSpPr>
          <p:nvPr/>
        </p:nvSpPr>
        <p:spPr bwMode="auto">
          <a:xfrm>
            <a:off x="7635255" y="196341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42" name="AutoShape 14"/>
          <p:cNvSpPr>
            <a:spLocks/>
          </p:cNvSpPr>
          <p:nvPr/>
        </p:nvSpPr>
        <p:spPr bwMode="auto">
          <a:xfrm>
            <a:off x="7885287" y="2195587"/>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43" name="AutoShape 15"/>
          <p:cNvSpPr>
            <a:spLocks/>
          </p:cNvSpPr>
          <p:nvPr/>
        </p:nvSpPr>
        <p:spPr bwMode="auto">
          <a:xfrm>
            <a:off x="8421068" y="2302743"/>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44" name="AutoShape 16"/>
          <p:cNvSpPr>
            <a:spLocks/>
          </p:cNvSpPr>
          <p:nvPr/>
        </p:nvSpPr>
        <p:spPr bwMode="auto">
          <a:xfrm>
            <a:off x="8813974" y="2302743"/>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45" name="AutoShape 17"/>
          <p:cNvSpPr>
            <a:spLocks/>
          </p:cNvSpPr>
          <p:nvPr/>
        </p:nvSpPr>
        <p:spPr bwMode="auto">
          <a:xfrm>
            <a:off x="9581927" y="196341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46" name="AutoShape 18"/>
          <p:cNvSpPr>
            <a:spLocks/>
          </p:cNvSpPr>
          <p:nvPr/>
        </p:nvSpPr>
        <p:spPr bwMode="auto">
          <a:xfrm>
            <a:off x="9403334" y="2195587"/>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22547" name="Picture 19"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72674" y="1597298"/>
            <a:ext cx="147340" cy="147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48" name="Picture 20"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10166" y="1925464"/>
            <a:ext cx="147340" cy="147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49" name="Picture 21"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56525" y="1702222"/>
            <a:ext cx="147340" cy="147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50" name="Picture 22"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15549" y="1792635"/>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51" name="AutoShape 23"/>
          <p:cNvSpPr>
            <a:spLocks/>
          </p:cNvSpPr>
          <p:nvPr/>
        </p:nvSpPr>
        <p:spPr bwMode="auto">
          <a:xfrm>
            <a:off x="8421068" y="394580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52" name="AutoShape 24"/>
          <p:cNvSpPr>
            <a:spLocks/>
          </p:cNvSpPr>
          <p:nvPr/>
        </p:nvSpPr>
        <p:spPr bwMode="auto">
          <a:xfrm>
            <a:off x="8269263" y="410654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53" name="AutoShape 25"/>
          <p:cNvSpPr>
            <a:spLocks/>
          </p:cNvSpPr>
          <p:nvPr/>
        </p:nvSpPr>
        <p:spPr bwMode="auto">
          <a:xfrm>
            <a:off x="8117459" y="426727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54" name="AutoShape 26"/>
          <p:cNvSpPr>
            <a:spLocks/>
          </p:cNvSpPr>
          <p:nvPr/>
        </p:nvSpPr>
        <p:spPr bwMode="auto">
          <a:xfrm>
            <a:off x="8813974" y="394580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55" name="AutoShape 27"/>
          <p:cNvSpPr>
            <a:spLocks/>
          </p:cNvSpPr>
          <p:nvPr/>
        </p:nvSpPr>
        <p:spPr bwMode="auto">
          <a:xfrm>
            <a:off x="9064005" y="4329782"/>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56" name="AutoShape 28"/>
          <p:cNvSpPr>
            <a:spLocks/>
          </p:cNvSpPr>
          <p:nvPr/>
        </p:nvSpPr>
        <p:spPr bwMode="auto">
          <a:xfrm>
            <a:off x="8956849" y="410654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22557" name="Picture 29" descr="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52322" y="3599781"/>
            <a:ext cx="376163" cy="283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58" name="Picture 30"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2457" y="4057427"/>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59" name="Picture 31"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50871" y="4057427"/>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60" name="Picture 32"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6129" y="4280669"/>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61" name="Picture 33"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90596" y="4025057"/>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62" name="Picture 34"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4080" y="4252764"/>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63" name="Picture 35"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70776" y="4092029"/>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64" name="Rectangle 36"/>
          <p:cNvSpPr>
            <a:spLocks/>
          </p:cNvSpPr>
          <p:nvPr/>
        </p:nvSpPr>
        <p:spPr bwMode="auto">
          <a:xfrm>
            <a:off x="2502918" y="4183400"/>
            <a:ext cx="2064541" cy="364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898" u="sng"/>
              <a:t>NAME : </a:t>
            </a:r>
            <a:r>
              <a:rPr lang="it-IT" altLang="it-IT" sz="1336"/>
              <a:t>one against one </a:t>
            </a:r>
            <a:r>
              <a:rPr lang="it-IT" altLang="it-IT" sz="1898"/>
              <a:t> </a:t>
            </a:r>
            <a:endParaRPr lang="it-IT" altLang="it-IT" sz="1898" u="sng"/>
          </a:p>
        </p:txBody>
      </p:sp>
      <p:sp>
        <p:nvSpPr>
          <p:cNvPr id="22565" name="Rectangle 37"/>
          <p:cNvSpPr>
            <a:spLocks/>
          </p:cNvSpPr>
          <p:nvPr/>
        </p:nvSpPr>
        <p:spPr bwMode="auto">
          <a:xfrm>
            <a:off x="2214936" y="4470758"/>
            <a:ext cx="4601606" cy="7537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5719" tIns="35719" rIns="35719" bIns="35719" anchor="ctr">
            <a:spAutoFit/>
          </a:bodyPr>
          <a:lstStyle/>
          <a:p>
            <a:r>
              <a:rPr lang="it-IT" altLang="it-IT" sz="1898" u="sng"/>
              <a:t>DEVELOPMENT :</a:t>
            </a:r>
            <a:r>
              <a:rPr lang="it-IT" altLang="it-IT" sz="1266" u="sng" dirty="0" err="1"/>
              <a:t>every</a:t>
            </a:r>
            <a:r>
              <a:rPr lang="it-IT" altLang="it-IT" sz="1266" u="sng" dirty="0"/>
              <a:t> </a:t>
            </a:r>
            <a:r>
              <a:rPr lang="it-IT" altLang="it-IT" sz="1266" u="sng" dirty="0" err="1"/>
              <a:t>players</a:t>
            </a:r>
            <a:r>
              <a:rPr lang="it-IT" altLang="it-IT" sz="1266" u="sng" dirty="0"/>
              <a:t> </a:t>
            </a:r>
            <a:r>
              <a:rPr lang="it-IT" altLang="it-IT" sz="1266" u="sng" dirty="0" err="1"/>
              <a:t>have</a:t>
            </a:r>
            <a:r>
              <a:rPr lang="it-IT" altLang="it-IT" sz="1266" u="sng" dirty="0"/>
              <a:t> a </a:t>
            </a:r>
            <a:r>
              <a:rPr lang="it-IT" altLang="it-IT" sz="1266" u="sng" dirty="0" err="1"/>
              <a:t>ball</a:t>
            </a:r>
            <a:r>
              <a:rPr lang="it-IT" altLang="it-IT" sz="1266" u="sng" dirty="0"/>
              <a:t> and </a:t>
            </a:r>
            <a:r>
              <a:rPr lang="it-IT" altLang="it-IT" sz="1266" u="sng" dirty="0" err="1"/>
              <a:t>makes</a:t>
            </a:r>
            <a:r>
              <a:rPr lang="it-IT" altLang="it-IT" sz="1266" u="sng" dirty="0"/>
              <a:t> a </a:t>
            </a:r>
            <a:r>
              <a:rPr lang="it-IT" altLang="it-IT" sz="1266" u="sng" dirty="0" err="1"/>
              <a:t>one</a:t>
            </a:r>
            <a:r>
              <a:rPr lang="it-IT" altLang="it-IT" sz="1266" u="sng" dirty="0"/>
              <a:t> </a:t>
            </a:r>
            <a:r>
              <a:rPr lang="it-IT" altLang="it-IT" sz="1266" u="sng" dirty="0" err="1"/>
              <a:t>against</a:t>
            </a:r>
            <a:r>
              <a:rPr lang="it-IT" altLang="it-IT" sz="1266" u="sng" dirty="0"/>
              <a:t> </a:t>
            </a:r>
            <a:r>
              <a:rPr lang="it-IT" altLang="it-IT" sz="1266" u="sng" dirty="0" err="1"/>
              <a:t>one</a:t>
            </a:r>
            <a:r>
              <a:rPr lang="it-IT" altLang="it-IT" sz="1266" u="sng" dirty="0"/>
              <a:t> </a:t>
            </a:r>
          </a:p>
          <a:p>
            <a:r>
              <a:rPr lang="it-IT" altLang="it-IT" sz="1266" u="sng" dirty="0"/>
              <a:t>with the </a:t>
            </a:r>
            <a:r>
              <a:rPr lang="it-IT" altLang="it-IT" sz="1266" u="sng" dirty="0" err="1"/>
              <a:t>goalie</a:t>
            </a:r>
            <a:r>
              <a:rPr lang="it-IT" altLang="it-IT" sz="1266" u="sng" dirty="0"/>
              <a:t> in </a:t>
            </a:r>
            <a:r>
              <a:rPr lang="it-IT" altLang="it-IT" sz="1266" u="sng" dirty="0" err="1"/>
              <a:t>his</a:t>
            </a:r>
            <a:r>
              <a:rPr lang="it-IT" altLang="it-IT" sz="1266" u="sng" dirty="0"/>
              <a:t> </a:t>
            </a:r>
            <a:r>
              <a:rPr lang="it-IT" altLang="it-IT" sz="1266" u="sng" dirty="0" err="1"/>
              <a:t>piece</a:t>
            </a:r>
            <a:r>
              <a:rPr lang="it-IT" altLang="it-IT" sz="1266" u="sng" dirty="0"/>
              <a:t> of the D</a:t>
            </a:r>
            <a:r>
              <a:rPr lang="it-IT" altLang="it-IT" sz="1266" dirty="0"/>
              <a:t> </a:t>
            </a:r>
            <a:endParaRPr lang="it-IT" altLang="it-IT" sz="1898" u="sng" dirty="0"/>
          </a:p>
        </p:txBody>
      </p:sp>
      <p:sp>
        <p:nvSpPr>
          <p:cNvPr id="22566" name="Rectangle 38"/>
          <p:cNvSpPr>
            <a:spLocks/>
          </p:cNvSpPr>
          <p:nvPr/>
        </p:nvSpPr>
        <p:spPr bwMode="auto">
          <a:xfrm>
            <a:off x="4456287" y="3920179"/>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N#6</a:t>
            </a:r>
          </a:p>
        </p:txBody>
      </p:sp>
      <p:sp>
        <p:nvSpPr>
          <p:cNvPr id="22567" name="Rectangle 39"/>
          <p:cNvSpPr>
            <a:spLocks/>
          </p:cNvSpPr>
          <p:nvPr/>
        </p:nvSpPr>
        <p:spPr bwMode="auto">
          <a:xfrm>
            <a:off x="4228580" y="1566090"/>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N#5</a:t>
            </a:r>
          </a:p>
        </p:txBody>
      </p:sp>
      <p:sp>
        <p:nvSpPr>
          <p:cNvPr id="22568" name="Rectangle 40"/>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595599801"/>
      </p:ext>
    </p:extLst>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2077" y="1496840"/>
            <a:ext cx="7517681" cy="5315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4" name="Rectangle 2"/>
          <p:cNvSpPr>
            <a:spLocks noChangeArrowheads="1"/>
          </p:cNvSpPr>
          <p:nvPr>
            <p:ph type="title" idx="4294967295"/>
          </p:nvPr>
        </p:nvSpPr>
        <p:spPr>
          <a:xfrm>
            <a:off x="3381375" y="437555"/>
            <a:ext cx="5718349" cy="513457"/>
          </a:xfrm>
        </p:spPr>
        <p:txBody>
          <a:bodyPr anchor="b"/>
          <a:lstStyle/>
          <a:p>
            <a:r>
              <a:rPr lang="it-IT" altLang="it-IT" sz="2601" b="1">
                <a:solidFill>
                  <a:srgbClr val="FF2600"/>
                </a:solidFill>
                <a:latin typeface="Marker Felt" charset="0"/>
                <a:ea typeface="Marker Felt" charset="0"/>
                <a:cs typeface="Marker Felt" charset="0"/>
                <a:sym typeface="Marker Felt" charset="0"/>
              </a:rPr>
              <a:t>EXERCISE  :  Game form</a:t>
            </a:r>
          </a:p>
        </p:txBody>
      </p:sp>
      <p:sp>
        <p:nvSpPr>
          <p:cNvPr id="23555" name="Rectangle 3"/>
          <p:cNvSpPr>
            <a:spLocks/>
          </p:cNvSpPr>
          <p:nvPr/>
        </p:nvSpPr>
        <p:spPr bwMode="auto">
          <a:xfrm>
            <a:off x="4336852" y="2340741"/>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N#7</a:t>
            </a:r>
          </a:p>
        </p:txBody>
      </p:sp>
      <p:sp>
        <p:nvSpPr>
          <p:cNvPr id="23556" name="Rectangle 4"/>
          <p:cNvSpPr>
            <a:spLocks/>
          </p:cNvSpPr>
          <p:nvPr/>
        </p:nvSpPr>
        <p:spPr bwMode="auto">
          <a:xfrm>
            <a:off x="2677046" y="2646477"/>
            <a:ext cx="1981954" cy="375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969" u="sng"/>
              <a:t>NAME :</a:t>
            </a:r>
            <a:r>
              <a:rPr lang="it-IT" altLang="it-IT" sz="1547" u="sng"/>
              <a:t>indoor match</a:t>
            </a:r>
            <a:r>
              <a:rPr lang="it-IT" altLang="it-IT" sz="1969" u="sng"/>
              <a:t> </a:t>
            </a:r>
          </a:p>
        </p:txBody>
      </p:sp>
      <p:sp>
        <p:nvSpPr>
          <p:cNvPr id="23557" name="Rectangle 5"/>
          <p:cNvSpPr>
            <a:spLocks/>
          </p:cNvSpPr>
          <p:nvPr/>
        </p:nvSpPr>
        <p:spPr bwMode="auto">
          <a:xfrm>
            <a:off x="2622352" y="2989981"/>
            <a:ext cx="4198650" cy="56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969" u="sng"/>
              <a:t>DEVELOPMENT  :</a:t>
            </a:r>
            <a:r>
              <a:rPr lang="it-IT" altLang="it-IT" sz="1266"/>
              <a:t>make a indoor pitch with the sides . </a:t>
            </a:r>
          </a:p>
          <a:p>
            <a:r>
              <a:rPr lang="it-IT" altLang="it-IT" sz="1266"/>
              <a:t>the ball never goes out</a:t>
            </a:r>
            <a:endParaRPr lang="it-IT" altLang="it-IT" sz="1969" u="sng"/>
          </a:p>
        </p:txBody>
      </p:sp>
      <p:pic>
        <p:nvPicPr>
          <p:cNvPr id="23558" name="Picture 6"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4139" y="3407793"/>
            <a:ext cx="497830" cy="41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59" name="Picture 7"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61053" y="3407793"/>
            <a:ext cx="497830" cy="41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0" name="Picture 8"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647" y="4913560"/>
            <a:ext cx="497830" cy="40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1" name="Picture 9"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920880" y="4088681"/>
            <a:ext cx="1585020" cy="131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2" name="Picture 10"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61053" y="4913560"/>
            <a:ext cx="497830" cy="40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3" name="Picture 1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385349" y="4088681"/>
            <a:ext cx="1585020" cy="131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4" name="Picture 12"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2382" y="4925840"/>
            <a:ext cx="348258" cy="207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5" name="Picture 13"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2382" y="3247058"/>
            <a:ext cx="348258" cy="207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6" name="Picture 14" descr="page3image301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90012" y="3914552"/>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7" name="Picture 15" descr="page3image301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21527" y="3593083"/>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8" name="Picture 16" descr="page3image301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1051" y="3593083"/>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69" name="Oval 17"/>
          <p:cNvSpPr>
            <a:spLocks/>
          </p:cNvSpPr>
          <p:nvPr/>
        </p:nvSpPr>
        <p:spPr bwMode="auto">
          <a:xfrm>
            <a:off x="8793882" y="4345410"/>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3570" name="Oval 18"/>
          <p:cNvSpPr>
            <a:spLocks/>
          </p:cNvSpPr>
          <p:nvPr/>
        </p:nvSpPr>
        <p:spPr bwMode="auto">
          <a:xfrm>
            <a:off x="8402092" y="4613301"/>
            <a:ext cx="87064"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3571" name="Oval 19"/>
          <p:cNvSpPr>
            <a:spLocks/>
          </p:cNvSpPr>
          <p:nvPr/>
        </p:nvSpPr>
        <p:spPr bwMode="auto">
          <a:xfrm>
            <a:off x="7903146" y="4531817"/>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3572" name="Rectangle 20"/>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824576740"/>
      </p:ext>
    </p:extLst>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p:cNvSpPr>
          <p:nvPr/>
        </p:nvSpPr>
        <p:spPr bwMode="auto">
          <a:xfrm>
            <a:off x="4582716" y="997744"/>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4098" name="Oval 2"/>
          <p:cNvSpPr>
            <a:spLocks/>
          </p:cNvSpPr>
          <p:nvPr/>
        </p:nvSpPr>
        <p:spPr bwMode="auto">
          <a:xfrm>
            <a:off x="5447110" y="1646635"/>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4099" name="Oval 3"/>
          <p:cNvSpPr>
            <a:spLocks/>
          </p:cNvSpPr>
          <p:nvPr/>
        </p:nvSpPr>
        <p:spPr bwMode="auto">
          <a:xfrm>
            <a:off x="5069681" y="1646635"/>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4100" name="Line 4"/>
          <p:cNvSpPr>
            <a:spLocks noChangeShapeType="1"/>
          </p:cNvSpPr>
          <p:nvPr/>
        </p:nvSpPr>
        <p:spPr bwMode="auto">
          <a:xfrm>
            <a:off x="6743700" y="3860006"/>
            <a:ext cx="1026319" cy="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4101" name="Line 5"/>
          <p:cNvSpPr>
            <a:spLocks noChangeShapeType="1"/>
          </p:cNvSpPr>
          <p:nvPr/>
        </p:nvSpPr>
        <p:spPr bwMode="auto">
          <a:xfrm>
            <a:off x="7391401" y="4670822"/>
            <a:ext cx="1079897"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4102" name="Oval 6"/>
          <p:cNvSpPr>
            <a:spLocks/>
          </p:cNvSpPr>
          <p:nvPr/>
        </p:nvSpPr>
        <p:spPr bwMode="auto">
          <a:xfrm>
            <a:off x="4852988" y="315872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4103" name="Rectangle 7"/>
          <p:cNvSpPr>
            <a:spLocks/>
          </p:cNvSpPr>
          <p:nvPr/>
        </p:nvSpPr>
        <p:spPr bwMode="auto">
          <a:xfrm>
            <a:off x="4205287" y="188119"/>
            <a:ext cx="3348038"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100">
                <a:solidFill>
                  <a:srgbClr val="FF0000"/>
                </a:solidFill>
              </a:rPr>
              <a:t>LEGEND</a:t>
            </a:r>
          </a:p>
        </p:txBody>
      </p:sp>
      <p:sp>
        <p:nvSpPr>
          <p:cNvPr id="4104" name="Rectangle 8"/>
          <p:cNvSpPr>
            <a:spLocks/>
          </p:cNvSpPr>
          <p:nvPr/>
        </p:nvSpPr>
        <p:spPr bwMode="auto">
          <a:xfrm>
            <a:off x="3664744" y="890588"/>
            <a:ext cx="60439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a:t>CONE</a:t>
            </a:r>
          </a:p>
        </p:txBody>
      </p:sp>
      <p:sp>
        <p:nvSpPr>
          <p:cNvPr id="4105" name="Rectangle 9"/>
          <p:cNvSpPr>
            <a:spLocks/>
          </p:cNvSpPr>
          <p:nvPr/>
        </p:nvSpPr>
        <p:spPr bwMode="auto">
          <a:xfrm>
            <a:off x="3664744" y="1538288"/>
            <a:ext cx="156686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a:t>PLAYERS</a:t>
            </a:r>
          </a:p>
        </p:txBody>
      </p:sp>
      <p:sp>
        <p:nvSpPr>
          <p:cNvPr id="4106" name="Oval 10"/>
          <p:cNvSpPr>
            <a:spLocks/>
          </p:cNvSpPr>
          <p:nvPr/>
        </p:nvSpPr>
        <p:spPr bwMode="auto">
          <a:xfrm>
            <a:off x="5770960" y="1646635"/>
            <a:ext cx="151209" cy="14882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4107" name="Rectangle 11"/>
          <p:cNvSpPr>
            <a:spLocks/>
          </p:cNvSpPr>
          <p:nvPr/>
        </p:nvSpPr>
        <p:spPr bwMode="auto">
          <a:xfrm>
            <a:off x="3719513" y="2024063"/>
            <a:ext cx="1997869"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a:t/>
            </a:r>
            <a:br>
              <a:rPr lang="it-IT" altLang="it-IT"/>
            </a:br>
            <a:r>
              <a:rPr lang="it-IT" altLang="it-IT"/>
              <a:t>GOALKEEPER</a:t>
            </a:r>
          </a:p>
        </p:txBody>
      </p:sp>
      <p:sp>
        <p:nvSpPr>
          <p:cNvPr id="4108" name="Oval 12"/>
          <p:cNvSpPr>
            <a:spLocks/>
          </p:cNvSpPr>
          <p:nvPr/>
        </p:nvSpPr>
        <p:spPr bwMode="auto">
          <a:xfrm>
            <a:off x="5447110" y="2402681"/>
            <a:ext cx="151209" cy="148829"/>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4109" name="Rectangle 13"/>
          <p:cNvSpPr>
            <a:spLocks/>
          </p:cNvSpPr>
          <p:nvPr/>
        </p:nvSpPr>
        <p:spPr bwMode="auto">
          <a:xfrm>
            <a:off x="3826669" y="2996804"/>
            <a:ext cx="108108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a:t>BALL</a:t>
            </a:r>
          </a:p>
        </p:txBody>
      </p:sp>
      <p:sp>
        <p:nvSpPr>
          <p:cNvPr id="4110" name="Rectangle 14"/>
          <p:cNvSpPr>
            <a:spLocks/>
          </p:cNvSpPr>
          <p:nvPr/>
        </p:nvSpPr>
        <p:spPr bwMode="auto">
          <a:xfrm>
            <a:off x="3773091" y="3429001"/>
            <a:ext cx="3186113"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a:t/>
            </a:r>
            <a:br>
              <a:rPr lang="it-IT" altLang="it-IT"/>
            </a:br>
            <a:r>
              <a:rPr lang="it-IT" altLang="it-IT"/>
              <a:t>ARROW TO JOURNEYS</a:t>
            </a:r>
          </a:p>
        </p:txBody>
      </p:sp>
      <p:sp>
        <p:nvSpPr>
          <p:cNvPr id="4111" name="Rectangle 15"/>
          <p:cNvSpPr>
            <a:spLocks/>
          </p:cNvSpPr>
          <p:nvPr/>
        </p:nvSpPr>
        <p:spPr bwMode="auto">
          <a:xfrm>
            <a:off x="3773092" y="4508897"/>
            <a:ext cx="333494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a:t>ARROW TO PASS AND SHOOTING</a:t>
            </a:r>
          </a:p>
        </p:txBody>
      </p:sp>
      <p:sp>
        <p:nvSpPr>
          <p:cNvPr id="4112" name="Rectangle 16"/>
          <p:cNvSpPr>
            <a:spLocks/>
          </p:cNvSpPr>
          <p:nvPr/>
        </p:nvSpPr>
        <p:spPr bwMode="auto">
          <a:xfrm>
            <a:off x="3773091" y="5264944"/>
            <a:ext cx="297060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a:t>MOVEMENT WHIT BALL</a:t>
            </a:r>
          </a:p>
        </p:txBody>
      </p:sp>
      <p:sp>
        <p:nvSpPr>
          <p:cNvPr id="4113" name="AutoShape 17"/>
          <p:cNvSpPr>
            <a:spLocks/>
          </p:cNvSpPr>
          <p:nvPr/>
        </p:nvSpPr>
        <p:spPr bwMode="auto">
          <a:xfrm>
            <a:off x="6648450" y="5275660"/>
            <a:ext cx="695325" cy="134540"/>
          </a:xfrm>
          <a:custGeom>
            <a:avLst/>
            <a:gdLst>
              <a:gd name="T0" fmla="*/ 10800 w 21600"/>
              <a:gd name="T1" fmla="+- 0 11142 926"/>
              <a:gd name="T2" fmla="*/ 11142 h 20433"/>
              <a:gd name="T3" fmla="*/ 10800 w 21600"/>
              <a:gd name="T4" fmla="+- 0 11142 926"/>
              <a:gd name="T5" fmla="*/ 11142 h 20433"/>
              <a:gd name="T6" fmla="*/ 10800 w 21600"/>
              <a:gd name="T7" fmla="+- 0 11142 926"/>
              <a:gd name="T8" fmla="*/ 11142 h 20433"/>
              <a:gd name="T9" fmla="*/ 10800 w 21600"/>
              <a:gd name="T10" fmla="+- 0 11142 926"/>
              <a:gd name="T11" fmla="*/ 11142 h 20433"/>
            </a:gdLst>
            <a:ahLst/>
            <a:cxnLst>
              <a:cxn ang="0">
                <a:pos x="T0" y="T2"/>
              </a:cxn>
              <a:cxn ang="0">
                <a:pos x="T3" y="T5"/>
              </a:cxn>
              <a:cxn ang="0">
                <a:pos x="T6" y="T8"/>
              </a:cxn>
              <a:cxn ang="0">
                <a:pos x="T9" y="T11"/>
              </a:cxn>
            </a:cxnLst>
            <a:rect l="0" t="0" r="r" b="b"/>
            <a:pathLst>
              <a:path w="21600" h="20433">
                <a:moveTo>
                  <a:pt x="0" y="20431"/>
                </a:moveTo>
                <a:cubicBezTo>
                  <a:pt x="1011" y="10966"/>
                  <a:pt x="2022" y="1501"/>
                  <a:pt x="3255" y="1501"/>
                </a:cubicBezTo>
                <a:cubicBezTo>
                  <a:pt x="4488" y="1501"/>
                  <a:pt x="6214" y="20674"/>
                  <a:pt x="7397" y="20431"/>
                </a:cubicBezTo>
                <a:cubicBezTo>
                  <a:pt x="8581" y="20189"/>
                  <a:pt x="9370" y="1016"/>
                  <a:pt x="10356" y="45"/>
                </a:cubicBezTo>
                <a:cubicBezTo>
                  <a:pt x="11342" y="-926"/>
                  <a:pt x="12082" y="14364"/>
                  <a:pt x="13315" y="14607"/>
                </a:cubicBezTo>
                <a:cubicBezTo>
                  <a:pt x="14548" y="14849"/>
                  <a:pt x="16373" y="773"/>
                  <a:pt x="17753" y="1501"/>
                </a:cubicBezTo>
                <a:cubicBezTo>
                  <a:pt x="19134" y="2229"/>
                  <a:pt x="20367" y="10602"/>
                  <a:pt x="21600" y="18975"/>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4114" name="Rectangle 18"/>
          <p:cNvSpPr>
            <a:spLocks/>
          </p:cNvSpPr>
          <p:nvPr/>
        </p:nvSpPr>
        <p:spPr bwMode="auto">
          <a:xfrm>
            <a:off x="3524250" y="135635"/>
            <a:ext cx="16030" cy="69250"/>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p>
            <a:r>
              <a:rPr lang="it-IT" altLang="it-IT" sz="450">
                <a:latin typeface="Arial" charset="0"/>
                <a:ea typeface="Arial" charset="0"/>
                <a:cs typeface="Arial" charset="0"/>
                <a:sym typeface="Arial" charset="0"/>
              </a:rPr>
              <a:t> </a:t>
            </a:r>
          </a:p>
        </p:txBody>
      </p:sp>
      <p:grpSp>
        <p:nvGrpSpPr>
          <p:cNvPr id="4115" name="Group 19"/>
          <p:cNvGrpSpPr>
            <a:grpSpLocks/>
          </p:cNvGrpSpPr>
          <p:nvPr/>
        </p:nvGrpSpPr>
        <p:grpSpPr bwMode="auto">
          <a:xfrm>
            <a:off x="3823098" y="6297217"/>
            <a:ext cx="631694" cy="173124"/>
            <a:chOff x="0" y="0"/>
            <a:chExt cx="842225" cy="231909"/>
          </a:xfrm>
        </p:grpSpPr>
        <p:sp>
          <p:nvSpPr>
            <p:cNvPr id="4116" name="Rectangle 20"/>
            <p:cNvSpPr>
              <a:spLocks/>
            </p:cNvSpPr>
            <p:nvPr/>
          </p:nvSpPr>
          <p:spPr bwMode="auto">
            <a:xfrm>
              <a:off x="174974" y="0"/>
              <a:ext cx="667251" cy="231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4117" name="Picture 21"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703643572"/>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215152" y="1909483"/>
            <a:ext cx="1896035" cy="646331"/>
          </a:xfrm>
          <a:prstGeom prst="rect">
            <a:avLst/>
          </a:prstGeom>
          <a:noFill/>
        </p:spPr>
        <p:txBody>
          <a:bodyPr wrap="square" rtlCol="0">
            <a:spAutoFit/>
          </a:bodyPr>
          <a:lstStyle/>
          <a:p>
            <a:pPr algn="ctr"/>
            <a:r>
              <a:rPr lang="it-IT" dirty="0" smtClean="0"/>
              <a:t>Tecnico Federale</a:t>
            </a:r>
          </a:p>
          <a:p>
            <a:pPr algn="ctr"/>
            <a:r>
              <a:rPr lang="it-IT" dirty="0" smtClean="0"/>
              <a:t>Gabriele Bianco</a:t>
            </a:r>
            <a:endParaRPr lang="it-IT" dirty="0"/>
          </a:p>
        </p:txBody>
      </p:sp>
    </p:spTree>
    <p:extLst>
      <p:ext uri="{BB962C8B-B14F-4D97-AF65-F5344CB8AC3E}">
        <p14:creationId xmlns:p14="http://schemas.microsoft.com/office/powerpoint/2010/main" val="2079834671"/>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7653" y="458391"/>
            <a:ext cx="2680097" cy="2970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2" name="Picture 2"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7653" y="3644504"/>
            <a:ext cx="2680097" cy="2970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AutoShape 3"/>
          <p:cNvSpPr>
            <a:spLocks/>
          </p:cNvSpPr>
          <p:nvPr/>
        </p:nvSpPr>
        <p:spPr bwMode="auto">
          <a:xfrm>
            <a:off x="6635353" y="121443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24" name="AutoShape 4"/>
          <p:cNvSpPr>
            <a:spLocks/>
          </p:cNvSpPr>
          <p:nvPr/>
        </p:nvSpPr>
        <p:spPr bwMode="auto">
          <a:xfrm>
            <a:off x="6311503" y="14299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25" name="AutoShape 5"/>
          <p:cNvSpPr>
            <a:spLocks/>
          </p:cNvSpPr>
          <p:nvPr/>
        </p:nvSpPr>
        <p:spPr bwMode="auto">
          <a:xfrm>
            <a:off x="6365081" y="218598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26" name="AutoShape 6"/>
          <p:cNvSpPr>
            <a:spLocks/>
          </p:cNvSpPr>
          <p:nvPr/>
        </p:nvSpPr>
        <p:spPr bwMode="auto">
          <a:xfrm>
            <a:off x="6743700" y="197048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27" name="AutoShape 7"/>
          <p:cNvSpPr>
            <a:spLocks/>
          </p:cNvSpPr>
          <p:nvPr/>
        </p:nvSpPr>
        <p:spPr bwMode="auto">
          <a:xfrm>
            <a:off x="8202216" y="207883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pic>
        <p:nvPicPr>
          <p:cNvPr id="5128" name="Picture 8"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441243">
            <a:off x="7389019" y="1323975"/>
            <a:ext cx="678656" cy="10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9" name="AutoShape 9"/>
          <p:cNvSpPr>
            <a:spLocks/>
          </p:cNvSpPr>
          <p:nvPr/>
        </p:nvSpPr>
        <p:spPr bwMode="auto">
          <a:xfrm>
            <a:off x="6228160" y="1152525"/>
            <a:ext cx="409575" cy="257175"/>
          </a:xfrm>
          <a:custGeom>
            <a:avLst/>
            <a:gdLst>
              <a:gd name="T0" fmla="+- 0 10909 218"/>
              <a:gd name="T1" fmla="*/ T0 w 21382"/>
              <a:gd name="T2" fmla="*/ 10800 h 21600"/>
              <a:gd name="T3" fmla="+- 0 10909 218"/>
              <a:gd name="T4" fmla="*/ T3 w 21382"/>
              <a:gd name="T5" fmla="*/ 10800 h 21600"/>
              <a:gd name="T6" fmla="+- 0 10909 218"/>
              <a:gd name="T7" fmla="*/ T6 w 21382"/>
              <a:gd name="T8" fmla="*/ 10800 h 21600"/>
              <a:gd name="T9" fmla="+- 0 10909 218"/>
              <a:gd name="T10" fmla="*/ T9 w 21382"/>
              <a:gd name="T11" fmla="*/ 10800 h 21600"/>
            </a:gdLst>
            <a:ahLst/>
            <a:cxnLst>
              <a:cxn ang="0">
                <a:pos x="T1" y="T2"/>
              </a:cxn>
              <a:cxn ang="0">
                <a:pos x="T4" y="T5"/>
              </a:cxn>
              <a:cxn ang="0">
                <a:pos x="T7" y="T8"/>
              </a:cxn>
              <a:cxn ang="0">
                <a:pos x="T10" y="T11"/>
              </a:cxn>
            </a:cxnLst>
            <a:rect l="0" t="0" r="r" b="b"/>
            <a:pathLst>
              <a:path w="21382" h="21600">
                <a:moveTo>
                  <a:pt x="21382" y="0"/>
                </a:moveTo>
                <a:cubicBezTo>
                  <a:pt x="20390" y="267"/>
                  <a:pt x="19304" y="75"/>
                  <a:pt x="18405" y="800"/>
                </a:cubicBezTo>
                <a:cubicBezTo>
                  <a:pt x="17010" y="1924"/>
                  <a:pt x="17699" y="4022"/>
                  <a:pt x="16916" y="5600"/>
                </a:cubicBezTo>
                <a:cubicBezTo>
                  <a:pt x="16543" y="6351"/>
                  <a:pt x="16008" y="6984"/>
                  <a:pt x="15427" y="7200"/>
                </a:cubicBezTo>
                <a:cubicBezTo>
                  <a:pt x="13807" y="7803"/>
                  <a:pt x="12119" y="7733"/>
                  <a:pt x="10465" y="8000"/>
                </a:cubicBezTo>
                <a:cubicBezTo>
                  <a:pt x="9961" y="9219"/>
                  <a:pt x="8566" y="13924"/>
                  <a:pt x="6991" y="14400"/>
                </a:cubicBezTo>
                <a:cubicBezTo>
                  <a:pt x="4871" y="15041"/>
                  <a:pt x="2690" y="14933"/>
                  <a:pt x="540" y="15200"/>
                </a:cubicBezTo>
                <a:cubicBezTo>
                  <a:pt x="-218" y="18865"/>
                  <a:pt x="44" y="16757"/>
                  <a:pt x="44" y="2160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5130" name="Line 10"/>
          <p:cNvSpPr>
            <a:spLocks noChangeShapeType="1"/>
          </p:cNvSpPr>
          <p:nvPr/>
        </p:nvSpPr>
        <p:spPr bwMode="auto">
          <a:xfrm>
            <a:off x="6203157" y="1484710"/>
            <a:ext cx="108347" cy="107989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31" name="AutoShape 11"/>
          <p:cNvSpPr>
            <a:spLocks/>
          </p:cNvSpPr>
          <p:nvPr/>
        </p:nvSpPr>
        <p:spPr bwMode="auto">
          <a:xfrm>
            <a:off x="6419850" y="2340769"/>
            <a:ext cx="523875" cy="259556"/>
          </a:xfrm>
          <a:custGeom>
            <a:avLst/>
            <a:gdLst>
              <a:gd name="T0" fmla="+- 0 10942 284"/>
              <a:gd name="T1" fmla="*/ T0 w 21316"/>
              <a:gd name="T2" fmla="+- 0 10910 221"/>
              <a:gd name="T3" fmla="*/ 10910 h 21379"/>
              <a:gd name="T4" fmla="+- 0 10942 284"/>
              <a:gd name="T5" fmla="*/ T4 w 21316"/>
              <a:gd name="T6" fmla="+- 0 10910 221"/>
              <a:gd name="T7" fmla="*/ 10910 h 21379"/>
              <a:gd name="T8" fmla="+- 0 10942 284"/>
              <a:gd name="T9" fmla="*/ T8 w 21316"/>
              <a:gd name="T10" fmla="+- 0 10910 221"/>
              <a:gd name="T11" fmla="*/ 10910 h 21379"/>
              <a:gd name="T12" fmla="+- 0 10942 284"/>
              <a:gd name="T13" fmla="*/ T12 w 21316"/>
              <a:gd name="T14" fmla="+- 0 10910 221"/>
              <a:gd name="T15" fmla="*/ 10910 h 21379"/>
            </a:gdLst>
            <a:ahLst/>
            <a:cxnLst>
              <a:cxn ang="0">
                <a:pos x="T1" y="T3"/>
              </a:cxn>
              <a:cxn ang="0">
                <a:pos x="T5" y="T7"/>
              </a:cxn>
              <a:cxn ang="0">
                <a:pos x="T9" y="T11"/>
              </a:cxn>
              <a:cxn ang="0">
                <a:pos x="T13" y="T15"/>
              </a:cxn>
            </a:cxnLst>
            <a:rect l="0" t="0" r="r" b="b"/>
            <a:pathLst>
              <a:path w="21316" h="21379">
                <a:moveTo>
                  <a:pt x="0" y="21379"/>
                </a:moveTo>
                <a:cubicBezTo>
                  <a:pt x="258" y="20594"/>
                  <a:pt x="566" y="19867"/>
                  <a:pt x="775" y="19023"/>
                </a:cubicBezTo>
                <a:cubicBezTo>
                  <a:pt x="2379" y="12521"/>
                  <a:pt x="-284" y="21063"/>
                  <a:pt x="1937" y="14312"/>
                </a:cubicBezTo>
                <a:cubicBezTo>
                  <a:pt x="2842" y="14573"/>
                  <a:pt x="3752" y="14766"/>
                  <a:pt x="4650" y="15097"/>
                </a:cubicBezTo>
                <a:cubicBezTo>
                  <a:pt x="5175" y="15290"/>
                  <a:pt x="5668" y="15882"/>
                  <a:pt x="6201" y="15882"/>
                </a:cubicBezTo>
                <a:cubicBezTo>
                  <a:pt x="6733" y="15882"/>
                  <a:pt x="7234" y="15359"/>
                  <a:pt x="7751" y="15097"/>
                </a:cubicBezTo>
                <a:cubicBezTo>
                  <a:pt x="7988" y="13657"/>
                  <a:pt x="8464" y="9387"/>
                  <a:pt x="9301" y="8030"/>
                </a:cubicBezTo>
                <a:cubicBezTo>
                  <a:pt x="9620" y="7513"/>
                  <a:pt x="10060" y="7361"/>
                  <a:pt x="10464" y="7244"/>
                </a:cubicBezTo>
                <a:cubicBezTo>
                  <a:pt x="11877" y="6835"/>
                  <a:pt x="13306" y="6721"/>
                  <a:pt x="14727" y="6459"/>
                </a:cubicBezTo>
                <a:cubicBezTo>
                  <a:pt x="15060" y="5449"/>
                  <a:pt x="16241" y="551"/>
                  <a:pt x="17440" y="177"/>
                </a:cubicBezTo>
                <a:cubicBezTo>
                  <a:pt x="18717" y="-221"/>
                  <a:pt x="20024" y="177"/>
                  <a:pt x="21316" y="177"/>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5132" name="Line 12"/>
          <p:cNvSpPr>
            <a:spLocks noChangeShapeType="1"/>
          </p:cNvSpPr>
          <p:nvPr/>
        </p:nvSpPr>
        <p:spPr bwMode="auto">
          <a:xfrm flipV="1">
            <a:off x="7067550" y="1753792"/>
            <a:ext cx="864394" cy="48696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33" name="Line 13"/>
          <p:cNvSpPr>
            <a:spLocks noChangeShapeType="1"/>
          </p:cNvSpPr>
          <p:nvPr/>
        </p:nvSpPr>
        <p:spPr bwMode="auto">
          <a:xfrm flipH="1" flipV="1">
            <a:off x="7985523" y="1646635"/>
            <a:ext cx="196453" cy="2762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34" name="AutoShape 14"/>
          <p:cNvSpPr>
            <a:spLocks/>
          </p:cNvSpPr>
          <p:nvPr/>
        </p:nvSpPr>
        <p:spPr bwMode="auto">
          <a:xfrm>
            <a:off x="7820025" y="1465660"/>
            <a:ext cx="142875" cy="142875"/>
          </a:xfrm>
          <a:custGeom>
            <a:avLst/>
            <a:gdLst>
              <a:gd name="T0" fmla="*/ 10800 w 21600"/>
              <a:gd name="T1" fmla="+- 0 11208 816"/>
              <a:gd name="T2" fmla="*/ 11208 h 20784"/>
              <a:gd name="T3" fmla="*/ 10800 w 21600"/>
              <a:gd name="T4" fmla="+- 0 11208 816"/>
              <a:gd name="T5" fmla="*/ 11208 h 20784"/>
              <a:gd name="T6" fmla="*/ 10800 w 21600"/>
              <a:gd name="T7" fmla="+- 0 11208 816"/>
              <a:gd name="T8" fmla="*/ 11208 h 20784"/>
              <a:gd name="T9" fmla="*/ 10800 w 21600"/>
              <a:gd name="T10" fmla="+- 0 11208 816"/>
              <a:gd name="T11" fmla="*/ 11208 h 20784"/>
            </a:gdLst>
            <a:ahLst/>
            <a:cxnLst>
              <a:cxn ang="0">
                <a:pos x="T0" y="T2"/>
              </a:cxn>
              <a:cxn ang="0">
                <a:pos x="T3" y="T5"/>
              </a:cxn>
              <a:cxn ang="0">
                <a:pos x="T6" y="T8"/>
              </a:cxn>
              <a:cxn ang="0">
                <a:pos x="T9" y="T11"/>
              </a:cxn>
            </a:cxnLst>
            <a:rect l="0" t="0" r="r" b="b"/>
            <a:pathLst>
              <a:path w="21600" h="20784">
                <a:moveTo>
                  <a:pt x="21600" y="20784"/>
                </a:moveTo>
                <a:cubicBezTo>
                  <a:pt x="19680" y="20323"/>
                  <a:pt x="17743" y="19924"/>
                  <a:pt x="15840" y="19402"/>
                </a:cubicBezTo>
                <a:cubicBezTo>
                  <a:pt x="14380" y="19002"/>
                  <a:pt x="12084" y="19373"/>
                  <a:pt x="11520" y="18021"/>
                </a:cubicBezTo>
                <a:cubicBezTo>
                  <a:pt x="5070" y="2548"/>
                  <a:pt x="16478" y="7120"/>
                  <a:pt x="4320" y="4203"/>
                </a:cubicBezTo>
                <a:cubicBezTo>
                  <a:pt x="2576" y="-816"/>
                  <a:pt x="4398" y="58"/>
                  <a:pt x="0" y="58"/>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5135" name="AutoShape 15"/>
          <p:cNvSpPr>
            <a:spLocks/>
          </p:cNvSpPr>
          <p:nvPr/>
        </p:nvSpPr>
        <p:spPr bwMode="auto">
          <a:xfrm>
            <a:off x="7724775" y="1190625"/>
            <a:ext cx="208360" cy="209550"/>
          </a:xfrm>
          <a:custGeom>
            <a:avLst/>
            <a:gdLst>
              <a:gd name="T0" fmla="*/ 10148 w 20296"/>
              <a:gd name="T1" fmla="*/ 10800 h 21600"/>
              <a:gd name="T2" fmla="*/ 10148 w 20296"/>
              <a:gd name="T3" fmla="*/ 10800 h 21600"/>
              <a:gd name="T4" fmla="*/ 10148 w 20296"/>
              <a:gd name="T5" fmla="*/ 10800 h 21600"/>
              <a:gd name="T6" fmla="*/ 10148 w 20296"/>
              <a:gd name="T7" fmla="*/ 10800 h 21600"/>
            </a:gdLst>
            <a:ahLst/>
            <a:cxnLst>
              <a:cxn ang="0">
                <a:pos x="T0" y="T1"/>
              </a:cxn>
              <a:cxn ang="0">
                <a:pos x="T2" y="T3"/>
              </a:cxn>
              <a:cxn ang="0">
                <a:pos x="T4" y="T5"/>
              </a:cxn>
              <a:cxn ang="0">
                <a:pos x="T6" y="T7"/>
              </a:cxn>
            </a:cxnLst>
            <a:rect l="0" t="0" r="r" b="b"/>
            <a:pathLst>
              <a:path w="20296" h="21600">
                <a:moveTo>
                  <a:pt x="18514" y="21600"/>
                </a:moveTo>
                <a:cubicBezTo>
                  <a:pt x="20057" y="18000"/>
                  <a:pt x="21600" y="14400"/>
                  <a:pt x="18514" y="10800"/>
                </a:cubicBezTo>
                <a:cubicBezTo>
                  <a:pt x="15429" y="7200"/>
                  <a:pt x="7714" y="3600"/>
                  <a:pt x="0"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5136" name="Line 16"/>
          <p:cNvSpPr>
            <a:spLocks noChangeShapeType="1"/>
          </p:cNvSpPr>
          <p:nvPr/>
        </p:nvSpPr>
        <p:spPr bwMode="auto">
          <a:xfrm flipH="1" flipV="1">
            <a:off x="7391400" y="835819"/>
            <a:ext cx="323850" cy="3238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37" name="AutoShape 17"/>
          <p:cNvSpPr>
            <a:spLocks/>
          </p:cNvSpPr>
          <p:nvPr/>
        </p:nvSpPr>
        <p:spPr bwMode="auto">
          <a:xfrm>
            <a:off x="6419850" y="537210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38" name="AutoShape 18"/>
          <p:cNvSpPr>
            <a:spLocks/>
          </p:cNvSpPr>
          <p:nvPr/>
        </p:nvSpPr>
        <p:spPr bwMode="auto">
          <a:xfrm>
            <a:off x="8255794" y="553521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39" name="AutoShape 19"/>
          <p:cNvSpPr>
            <a:spLocks/>
          </p:cNvSpPr>
          <p:nvPr/>
        </p:nvSpPr>
        <p:spPr bwMode="auto">
          <a:xfrm>
            <a:off x="7770019" y="564237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40" name="AutoShape 20"/>
          <p:cNvSpPr>
            <a:spLocks/>
          </p:cNvSpPr>
          <p:nvPr/>
        </p:nvSpPr>
        <p:spPr bwMode="auto">
          <a:xfrm>
            <a:off x="8202216" y="472440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41" name="AutoShape 21"/>
          <p:cNvSpPr>
            <a:spLocks/>
          </p:cNvSpPr>
          <p:nvPr/>
        </p:nvSpPr>
        <p:spPr bwMode="auto">
          <a:xfrm>
            <a:off x="7823597" y="450889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pic>
        <p:nvPicPr>
          <p:cNvPr id="5142" name="Picture 22"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33195">
            <a:off x="6909198" y="4605337"/>
            <a:ext cx="678656" cy="10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43" name="Oval 23"/>
          <p:cNvSpPr>
            <a:spLocks/>
          </p:cNvSpPr>
          <p:nvPr/>
        </p:nvSpPr>
        <p:spPr bwMode="auto">
          <a:xfrm>
            <a:off x="6635354" y="115966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44" name="Oval 24"/>
          <p:cNvSpPr>
            <a:spLocks/>
          </p:cNvSpPr>
          <p:nvPr/>
        </p:nvSpPr>
        <p:spPr bwMode="auto">
          <a:xfrm>
            <a:off x="7931944" y="445412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45" name="AutoShape 25"/>
          <p:cNvSpPr>
            <a:spLocks/>
          </p:cNvSpPr>
          <p:nvPr/>
        </p:nvSpPr>
        <p:spPr bwMode="auto">
          <a:xfrm>
            <a:off x="7996238" y="4506517"/>
            <a:ext cx="400050" cy="192881"/>
          </a:xfrm>
          <a:custGeom>
            <a:avLst/>
            <a:gdLst>
              <a:gd name="T0" fmla="*/ 10800 w 21600"/>
              <a:gd name="T1" fmla="+- 0 10853 107"/>
              <a:gd name="T2" fmla="*/ 10853 h 21493"/>
              <a:gd name="T3" fmla="*/ 10800 w 21600"/>
              <a:gd name="T4" fmla="+- 0 10853 107"/>
              <a:gd name="T5" fmla="*/ 10853 h 21493"/>
              <a:gd name="T6" fmla="*/ 10800 w 21600"/>
              <a:gd name="T7" fmla="+- 0 10853 107"/>
              <a:gd name="T8" fmla="*/ 10853 h 21493"/>
              <a:gd name="T9" fmla="*/ 10800 w 21600"/>
              <a:gd name="T10" fmla="+- 0 10853 107"/>
              <a:gd name="T11" fmla="*/ 10853 h 21493"/>
            </a:gdLst>
            <a:ahLst/>
            <a:cxnLst>
              <a:cxn ang="0">
                <a:pos x="T0" y="T2"/>
              </a:cxn>
              <a:cxn ang="0">
                <a:pos x="T3" y="T5"/>
              </a:cxn>
              <a:cxn ang="0">
                <a:pos x="T6" y="T8"/>
              </a:cxn>
              <a:cxn ang="0">
                <a:pos x="T9" y="T11"/>
              </a:cxn>
            </a:cxnLst>
            <a:rect l="0" t="0" r="r" b="b"/>
            <a:pathLst>
              <a:path w="21600" h="21493">
                <a:moveTo>
                  <a:pt x="0" y="25"/>
                </a:moveTo>
                <a:cubicBezTo>
                  <a:pt x="2700" y="-41"/>
                  <a:pt x="5400" y="-107"/>
                  <a:pt x="6943" y="1616"/>
                </a:cubicBezTo>
                <a:cubicBezTo>
                  <a:pt x="8486" y="3338"/>
                  <a:pt x="7971" y="8904"/>
                  <a:pt x="9257" y="10362"/>
                </a:cubicBezTo>
                <a:cubicBezTo>
                  <a:pt x="10543" y="11819"/>
                  <a:pt x="13243" y="9037"/>
                  <a:pt x="14657" y="10362"/>
                </a:cubicBezTo>
                <a:cubicBezTo>
                  <a:pt x="16071" y="11687"/>
                  <a:pt x="16586" y="16457"/>
                  <a:pt x="17743" y="18313"/>
                </a:cubicBezTo>
                <a:cubicBezTo>
                  <a:pt x="18900" y="20168"/>
                  <a:pt x="21600" y="21493"/>
                  <a:pt x="21600" y="21493"/>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5146" name="Line 26"/>
          <p:cNvSpPr>
            <a:spLocks noChangeShapeType="1"/>
          </p:cNvSpPr>
          <p:nvPr/>
        </p:nvSpPr>
        <p:spPr bwMode="auto">
          <a:xfrm>
            <a:off x="8417719" y="4724401"/>
            <a:ext cx="53579" cy="91797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47" name="AutoShape 27"/>
          <p:cNvSpPr>
            <a:spLocks/>
          </p:cNvSpPr>
          <p:nvPr/>
        </p:nvSpPr>
        <p:spPr bwMode="auto">
          <a:xfrm>
            <a:off x="7803357" y="5748337"/>
            <a:ext cx="535781" cy="223838"/>
          </a:xfrm>
          <a:custGeom>
            <a:avLst/>
            <a:gdLst>
              <a:gd name="T0" fmla="*/ 10800 w 21600"/>
              <a:gd name="T1" fmla="+- 0 11124 648"/>
              <a:gd name="T2" fmla="*/ 11124 h 20952"/>
              <a:gd name="T3" fmla="*/ 10800 w 21600"/>
              <a:gd name="T4" fmla="+- 0 11124 648"/>
              <a:gd name="T5" fmla="*/ 11124 h 20952"/>
              <a:gd name="T6" fmla="*/ 10800 w 21600"/>
              <a:gd name="T7" fmla="+- 0 11124 648"/>
              <a:gd name="T8" fmla="*/ 11124 h 20952"/>
              <a:gd name="T9" fmla="*/ 10800 w 21600"/>
              <a:gd name="T10" fmla="+- 0 11124 648"/>
              <a:gd name="T11" fmla="*/ 11124 h 20952"/>
            </a:gdLst>
            <a:ahLst/>
            <a:cxnLst>
              <a:cxn ang="0">
                <a:pos x="T0" y="T2"/>
              </a:cxn>
              <a:cxn ang="0">
                <a:pos x="T3" y="T5"/>
              </a:cxn>
              <a:cxn ang="0">
                <a:pos x="T6" y="T8"/>
              </a:cxn>
              <a:cxn ang="0">
                <a:pos x="T9" y="T11"/>
              </a:cxn>
            </a:cxnLst>
            <a:rect l="0" t="0" r="r" b="b"/>
            <a:pathLst>
              <a:path w="21600" h="20952">
                <a:moveTo>
                  <a:pt x="21600" y="4836"/>
                </a:moveTo>
                <a:cubicBezTo>
                  <a:pt x="19416" y="2094"/>
                  <a:pt x="17232" y="-648"/>
                  <a:pt x="16128" y="135"/>
                </a:cubicBezTo>
                <a:cubicBezTo>
                  <a:pt x="15024" y="919"/>
                  <a:pt x="15936" y="8305"/>
                  <a:pt x="14976" y="9536"/>
                </a:cubicBezTo>
                <a:cubicBezTo>
                  <a:pt x="14016" y="10767"/>
                  <a:pt x="11280" y="6739"/>
                  <a:pt x="10368" y="7522"/>
                </a:cubicBezTo>
                <a:cubicBezTo>
                  <a:pt x="9456" y="8305"/>
                  <a:pt x="10368" y="13565"/>
                  <a:pt x="9504" y="14237"/>
                </a:cubicBezTo>
                <a:cubicBezTo>
                  <a:pt x="8640" y="14908"/>
                  <a:pt x="6768" y="10432"/>
                  <a:pt x="5184" y="11551"/>
                </a:cubicBezTo>
                <a:cubicBezTo>
                  <a:pt x="3600" y="12670"/>
                  <a:pt x="0" y="20952"/>
                  <a:pt x="0" y="20952"/>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5148" name="Line 28"/>
          <p:cNvSpPr>
            <a:spLocks noChangeShapeType="1"/>
          </p:cNvSpPr>
          <p:nvPr/>
        </p:nvSpPr>
        <p:spPr bwMode="auto">
          <a:xfrm flipH="1" flipV="1">
            <a:off x="7175897" y="5210176"/>
            <a:ext cx="594122" cy="75604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49" name="Line 29"/>
          <p:cNvSpPr>
            <a:spLocks noChangeShapeType="1"/>
          </p:cNvSpPr>
          <p:nvPr/>
        </p:nvSpPr>
        <p:spPr bwMode="auto">
          <a:xfrm flipV="1">
            <a:off x="6743701" y="5156597"/>
            <a:ext cx="432197" cy="10834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50" name="AutoShape 30"/>
          <p:cNvSpPr>
            <a:spLocks/>
          </p:cNvSpPr>
          <p:nvPr/>
        </p:nvSpPr>
        <p:spPr bwMode="auto">
          <a:xfrm>
            <a:off x="7117557" y="4750594"/>
            <a:ext cx="178594" cy="342900"/>
          </a:xfrm>
          <a:custGeom>
            <a:avLst/>
            <a:gdLst>
              <a:gd name="T0" fmla="+- 0 11011 423"/>
              <a:gd name="T1" fmla="*/ T0 w 21177"/>
              <a:gd name="T2" fmla="*/ 10800 h 21600"/>
              <a:gd name="T3" fmla="+- 0 11011 423"/>
              <a:gd name="T4" fmla="*/ T3 w 21177"/>
              <a:gd name="T5" fmla="*/ 10800 h 21600"/>
              <a:gd name="T6" fmla="+- 0 11011 423"/>
              <a:gd name="T7" fmla="*/ T6 w 21177"/>
              <a:gd name="T8" fmla="*/ 10800 h 21600"/>
              <a:gd name="T9" fmla="+- 0 11011 423"/>
              <a:gd name="T10" fmla="*/ T9 w 21177"/>
              <a:gd name="T11" fmla="*/ 10800 h 21600"/>
            </a:gdLst>
            <a:ahLst/>
            <a:cxnLst>
              <a:cxn ang="0">
                <a:pos x="T1" y="T2"/>
              </a:cxn>
              <a:cxn ang="0">
                <a:pos x="T4" y="T5"/>
              </a:cxn>
              <a:cxn ang="0">
                <a:pos x="T7" y="T8"/>
              </a:cxn>
              <a:cxn ang="0">
                <a:pos x="T10" y="T11"/>
              </a:cxn>
            </a:cxnLst>
            <a:rect l="0" t="0" r="r" b="b"/>
            <a:pathLst>
              <a:path w="21177" h="21600">
                <a:moveTo>
                  <a:pt x="8471" y="21600"/>
                </a:moveTo>
                <a:cubicBezTo>
                  <a:pt x="4024" y="18750"/>
                  <a:pt x="-423" y="15900"/>
                  <a:pt x="848" y="13950"/>
                </a:cubicBezTo>
                <a:cubicBezTo>
                  <a:pt x="2118" y="12000"/>
                  <a:pt x="16236" y="11475"/>
                  <a:pt x="16095" y="9900"/>
                </a:cubicBezTo>
                <a:cubicBezTo>
                  <a:pt x="15954" y="8325"/>
                  <a:pt x="0" y="5925"/>
                  <a:pt x="0" y="4500"/>
                </a:cubicBezTo>
                <a:cubicBezTo>
                  <a:pt x="0" y="3075"/>
                  <a:pt x="12565" y="2100"/>
                  <a:pt x="16095" y="1350"/>
                </a:cubicBezTo>
                <a:cubicBezTo>
                  <a:pt x="19624" y="600"/>
                  <a:pt x="20400" y="300"/>
                  <a:pt x="21177"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5151" name="AutoShape 31"/>
          <p:cNvSpPr>
            <a:spLocks/>
          </p:cNvSpPr>
          <p:nvPr/>
        </p:nvSpPr>
        <p:spPr bwMode="auto">
          <a:xfrm>
            <a:off x="7339013" y="4564857"/>
            <a:ext cx="121444" cy="192881"/>
          </a:xfrm>
          <a:custGeom>
            <a:avLst/>
            <a:gdLst>
              <a:gd name="T0" fmla="*/ 10417 w 20834"/>
              <a:gd name="T1" fmla="*/ 10800 h 21600"/>
              <a:gd name="T2" fmla="*/ 10417 w 20834"/>
              <a:gd name="T3" fmla="*/ 10800 h 21600"/>
              <a:gd name="T4" fmla="*/ 10417 w 20834"/>
              <a:gd name="T5" fmla="*/ 10800 h 21600"/>
              <a:gd name="T6" fmla="*/ 10417 w 20834"/>
              <a:gd name="T7" fmla="*/ 10800 h 21600"/>
            </a:gdLst>
            <a:ahLst/>
            <a:cxnLst>
              <a:cxn ang="0">
                <a:pos x="T0" y="T1"/>
              </a:cxn>
              <a:cxn ang="0">
                <a:pos x="T2" y="T3"/>
              </a:cxn>
              <a:cxn ang="0">
                <a:pos x="T4" y="T5"/>
              </a:cxn>
              <a:cxn ang="0">
                <a:pos x="T6" y="T7"/>
              </a:cxn>
            </a:cxnLst>
            <a:rect l="0" t="0" r="r" b="b"/>
            <a:pathLst>
              <a:path w="20834" h="21600">
                <a:moveTo>
                  <a:pt x="0" y="21600"/>
                </a:moveTo>
                <a:cubicBezTo>
                  <a:pt x="2547" y="19600"/>
                  <a:pt x="5094" y="17600"/>
                  <a:pt x="8558" y="15200"/>
                </a:cubicBezTo>
                <a:cubicBezTo>
                  <a:pt x="12023" y="12800"/>
                  <a:pt x="21600" y="9733"/>
                  <a:pt x="20785" y="7200"/>
                </a:cubicBezTo>
                <a:cubicBezTo>
                  <a:pt x="19970" y="4667"/>
                  <a:pt x="11819" y="2333"/>
                  <a:pt x="3668"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5152" name="Line 32"/>
          <p:cNvSpPr>
            <a:spLocks noChangeShapeType="1"/>
          </p:cNvSpPr>
          <p:nvPr/>
        </p:nvSpPr>
        <p:spPr bwMode="auto">
          <a:xfrm flipH="1" flipV="1">
            <a:off x="7337823" y="4076700"/>
            <a:ext cx="53578" cy="4857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53" name="Rectangle 33"/>
          <p:cNvSpPr>
            <a:spLocks/>
          </p:cNvSpPr>
          <p:nvPr/>
        </p:nvSpPr>
        <p:spPr bwMode="auto">
          <a:xfrm>
            <a:off x="4637485" y="1"/>
            <a:ext cx="2915840" cy="507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700">
                <a:solidFill>
                  <a:srgbClr val="FF0000"/>
                </a:solidFill>
              </a:rPr>
              <a:t>TECNIQUE</a:t>
            </a:r>
          </a:p>
        </p:txBody>
      </p:sp>
      <p:sp>
        <p:nvSpPr>
          <p:cNvPr id="5154" name="Rectangle 34"/>
          <p:cNvSpPr>
            <a:spLocks/>
          </p:cNvSpPr>
          <p:nvPr/>
        </p:nvSpPr>
        <p:spPr bwMode="auto">
          <a:xfrm>
            <a:off x="6797279" y="890587"/>
            <a:ext cx="378619"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1</a:t>
            </a:r>
          </a:p>
        </p:txBody>
      </p:sp>
      <p:sp>
        <p:nvSpPr>
          <p:cNvPr id="5155" name="Rectangle 35"/>
          <p:cNvSpPr>
            <a:spLocks/>
          </p:cNvSpPr>
          <p:nvPr/>
        </p:nvSpPr>
        <p:spPr bwMode="auto">
          <a:xfrm>
            <a:off x="6419850" y="2618185"/>
            <a:ext cx="215504"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2</a:t>
            </a:r>
          </a:p>
        </p:txBody>
      </p:sp>
      <p:sp>
        <p:nvSpPr>
          <p:cNvPr id="5156" name="Rectangle 36"/>
          <p:cNvSpPr>
            <a:spLocks/>
          </p:cNvSpPr>
          <p:nvPr/>
        </p:nvSpPr>
        <p:spPr bwMode="auto">
          <a:xfrm>
            <a:off x="8309372" y="1915716"/>
            <a:ext cx="357188"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3</a:t>
            </a:r>
          </a:p>
        </p:txBody>
      </p:sp>
      <p:sp>
        <p:nvSpPr>
          <p:cNvPr id="5157" name="Oval 37"/>
          <p:cNvSpPr>
            <a:spLocks/>
          </p:cNvSpPr>
          <p:nvPr/>
        </p:nvSpPr>
        <p:spPr bwMode="auto">
          <a:xfrm>
            <a:off x="6257925" y="2671762"/>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58" name="Oval 38"/>
          <p:cNvSpPr>
            <a:spLocks/>
          </p:cNvSpPr>
          <p:nvPr/>
        </p:nvSpPr>
        <p:spPr bwMode="auto">
          <a:xfrm>
            <a:off x="6743700" y="1052512"/>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59" name="Oval 39"/>
          <p:cNvSpPr>
            <a:spLocks/>
          </p:cNvSpPr>
          <p:nvPr/>
        </p:nvSpPr>
        <p:spPr bwMode="auto">
          <a:xfrm>
            <a:off x="8202216" y="1915716"/>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60" name="Oval 40"/>
          <p:cNvSpPr>
            <a:spLocks/>
          </p:cNvSpPr>
          <p:nvPr/>
        </p:nvSpPr>
        <p:spPr bwMode="auto">
          <a:xfrm>
            <a:off x="6473429" y="5156598"/>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61" name="Oval 41"/>
          <p:cNvSpPr>
            <a:spLocks/>
          </p:cNvSpPr>
          <p:nvPr/>
        </p:nvSpPr>
        <p:spPr bwMode="auto">
          <a:xfrm>
            <a:off x="8364141" y="5697141"/>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62" name="Oval 42"/>
          <p:cNvSpPr>
            <a:spLocks/>
          </p:cNvSpPr>
          <p:nvPr/>
        </p:nvSpPr>
        <p:spPr bwMode="auto">
          <a:xfrm>
            <a:off x="7661672" y="4346973"/>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63" name="Oval 43"/>
          <p:cNvSpPr>
            <a:spLocks/>
          </p:cNvSpPr>
          <p:nvPr/>
        </p:nvSpPr>
        <p:spPr bwMode="auto">
          <a:xfrm>
            <a:off x="7229475" y="673894"/>
            <a:ext cx="151210" cy="148829"/>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64" name="Oval 44"/>
          <p:cNvSpPr>
            <a:spLocks/>
          </p:cNvSpPr>
          <p:nvPr/>
        </p:nvSpPr>
        <p:spPr bwMode="auto">
          <a:xfrm>
            <a:off x="7229475" y="3806429"/>
            <a:ext cx="151210"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65" name="Rectangle 45"/>
          <p:cNvSpPr>
            <a:spLocks/>
          </p:cNvSpPr>
          <p:nvPr/>
        </p:nvSpPr>
        <p:spPr bwMode="auto">
          <a:xfrm>
            <a:off x="3773091" y="682973"/>
            <a:ext cx="2214563" cy="2308324"/>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p>
            <a:r>
              <a:rPr lang="it-IT" altLang="it-IT" sz="1500" b="1">
                <a:solidFill>
                  <a:srgbClr val="212121"/>
                </a:solidFill>
                <a:latin typeface="inherit" charset="0"/>
                <a:ea typeface="inherit" charset="0"/>
                <a:cs typeface="inherit" charset="0"/>
                <a:sym typeface="inherit" charset="0"/>
              </a:rPr>
              <a:t>Development: </a:t>
            </a:r>
          </a:p>
          <a:p>
            <a:r>
              <a:rPr lang="it-IT" altLang="it-IT" sz="1500">
                <a:solidFill>
                  <a:srgbClr val="212121"/>
                </a:solidFill>
                <a:latin typeface="inherit" charset="0"/>
                <a:ea typeface="inherit" charset="0"/>
                <a:cs typeface="inherit" charset="0"/>
                <a:sym typeface="inherit" charset="0"/>
              </a:rPr>
              <a:t>Player 1 takes the ball and goes to the player two with a hit sweep. Player 2 after a stop oriented passes it to 3 after an offensive reception performs a 3D and dribbling towards the goal.</a:t>
            </a:r>
          </a:p>
          <a:p>
            <a:r>
              <a:rPr lang="it-IT" altLang="it-IT" sz="1500">
                <a:solidFill>
                  <a:srgbClr val="212121"/>
                </a:solidFill>
                <a:latin typeface="inherit" charset="0"/>
                <a:ea typeface="inherit" charset="0"/>
                <a:cs typeface="inherit" charset="0"/>
                <a:sym typeface="inherit" charset="0"/>
              </a:rPr>
              <a:t> </a:t>
            </a:r>
            <a:r>
              <a:rPr lang="it-IT" altLang="it-IT" sz="1500" b="1">
                <a:solidFill>
                  <a:srgbClr val="212121"/>
                </a:solidFill>
                <a:latin typeface="inherit" charset="0"/>
                <a:ea typeface="inherit" charset="0"/>
                <a:cs typeface="inherit" charset="0"/>
                <a:sym typeface="inherit" charset="0"/>
              </a:rPr>
              <a:t>Variation:</a:t>
            </a:r>
          </a:p>
          <a:p>
            <a:r>
              <a:rPr lang="it-IT" altLang="it-IT" sz="1500">
                <a:solidFill>
                  <a:srgbClr val="212121"/>
                </a:solidFill>
                <a:latin typeface="inherit" charset="0"/>
                <a:ea typeface="inherit" charset="0"/>
                <a:cs typeface="inherit" charset="0"/>
                <a:sym typeface="inherit" charset="0"/>
              </a:rPr>
              <a:t> steps with hits .</a:t>
            </a:r>
            <a:r>
              <a:rPr lang="it-IT" altLang="it-IT" sz="1500">
                <a:latin typeface="Arial" charset="0"/>
                <a:ea typeface="Arial" charset="0"/>
                <a:cs typeface="Arial" charset="0"/>
                <a:sym typeface="Arial" charset="0"/>
              </a:rPr>
              <a:t> </a:t>
            </a:r>
            <a:endParaRPr lang="it-IT" altLang="it-IT" sz="1500">
              <a:solidFill>
                <a:srgbClr val="212121"/>
              </a:solidFill>
              <a:latin typeface="inherit" charset="0"/>
              <a:ea typeface="inherit" charset="0"/>
              <a:cs typeface="inherit" charset="0"/>
              <a:sym typeface="inherit" charset="0"/>
            </a:endParaRPr>
          </a:p>
        </p:txBody>
      </p:sp>
      <p:sp>
        <p:nvSpPr>
          <p:cNvPr id="5166" name="Rectangle 46"/>
          <p:cNvSpPr>
            <a:spLocks/>
          </p:cNvSpPr>
          <p:nvPr/>
        </p:nvSpPr>
        <p:spPr bwMode="auto">
          <a:xfrm>
            <a:off x="3773092" y="3644503"/>
            <a:ext cx="1944290" cy="1685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b="1">
                <a:latin typeface="Helvetica" charset="0"/>
                <a:ea typeface="Helvetica" charset="0"/>
                <a:cs typeface="Helvetica" charset="0"/>
                <a:sym typeface="Helvetica" charset="0"/>
              </a:rPr>
              <a:t>Development: </a:t>
            </a:r>
            <a:r>
              <a:rPr lang="it-IT" altLang="it-IT"/>
              <a:t>Equal to the only precedent that now runs must be made of backhead.</a:t>
            </a:r>
            <a:endParaRPr lang="it-IT" altLang="it-IT" sz="1350"/>
          </a:p>
        </p:txBody>
      </p:sp>
      <p:grpSp>
        <p:nvGrpSpPr>
          <p:cNvPr id="5167" name="Group 47"/>
          <p:cNvGrpSpPr>
            <a:grpSpLocks/>
          </p:cNvGrpSpPr>
          <p:nvPr/>
        </p:nvGrpSpPr>
        <p:grpSpPr bwMode="auto">
          <a:xfrm>
            <a:off x="3823098" y="6297217"/>
            <a:ext cx="631694" cy="173124"/>
            <a:chOff x="0" y="0"/>
            <a:chExt cx="842225" cy="231909"/>
          </a:xfrm>
        </p:grpSpPr>
        <p:sp>
          <p:nvSpPr>
            <p:cNvPr id="5168" name="Rectangle 48"/>
            <p:cNvSpPr>
              <a:spLocks/>
            </p:cNvSpPr>
            <p:nvPr/>
          </p:nvSpPr>
          <p:spPr bwMode="auto">
            <a:xfrm>
              <a:off x="174974" y="0"/>
              <a:ext cx="667251" cy="231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5169" name="Picture 49"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092554222"/>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7653" y="458391"/>
            <a:ext cx="2680097" cy="2970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6" name="Picture 2"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7653" y="3482579"/>
            <a:ext cx="2680097" cy="2970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7" name="AutoShape 3"/>
          <p:cNvSpPr>
            <a:spLocks/>
          </p:cNvSpPr>
          <p:nvPr/>
        </p:nvSpPr>
        <p:spPr bwMode="auto">
          <a:xfrm>
            <a:off x="7553325" y="272653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48" name="AutoShape 4"/>
          <p:cNvSpPr>
            <a:spLocks/>
          </p:cNvSpPr>
          <p:nvPr/>
        </p:nvSpPr>
        <p:spPr bwMode="auto">
          <a:xfrm>
            <a:off x="7823597" y="213241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49" name="AutoShape 5"/>
          <p:cNvSpPr>
            <a:spLocks/>
          </p:cNvSpPr>
          <p:nvPr/>
        </p:nvSpPr>
        <p:spPr bwMode="auto">
          <a:xfrm>
            <a:off x="7499747" y="164663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50" name="AutoShape 6"/>
          <p:cNvSpPr>
            <a:spLocks/>
          </p:cNvSpPr>
          <p:nvPr/>
        </p:nvSpPr>
        <p:spPr bwMode="auto">
          <a:xfrm>
            <a:off x="8417719" y="202406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51" name="AutoShape 7"/>
          <p:cNvSpPr>
            <a:spLocks/>
          </p:cNvSpPr>
          <p:nvPr/>
        </p:nvSpPr>
        <p:spPr bwMode="auto">
          <a:xfrm>
            <a:off x="7121128" y="272653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52" name="AutoShape 8"/>
          <p:cNvSpPr>
            <a:spLocks/>
          </p:cNvSpPr>
          <p:nvPr/>
        </p:nvSpPr>
        <p:spPr bwMode="auto">
          <a:xfrm>
            <a:off x="6852047" y="213241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53" name="AutoShape 9"/>
          <p:cNvSpPr>
            <a:spLocks/>
          </p:cNvSpPr>
          <p:nvPr/>
        </p:nvSpPr>
        <p:spPr bwMode="auto">
          <a:xfrm>
            <a:off x="6096000" y="202406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54" name="AutoShape 10"/>
          <p:cNvSpPr>
            <a:spLocks/>
          </p:cNvSpPr>
          <p:nvPr/>
        </p:nvSpPr>
        <p:spPr bwMode="auto">
          <a:xfrm>
            <a:off x="7121128" y="164663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pic>
        <p:nvPicPr>
          <p:cNvPr id="6155" name="Picture 11"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1417053">
            <a:off x="7322344" y="1319212"/>
            <a:ext cx="745331" cy="109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56" name="Picture 12"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780346">
            <a:off x="6581775" y="1359694"/>
            <a:ext cx="713185" cy="1059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57" name="Line 13"/>
          <p:cNvSpPr>
            <a:spLocks noChangeShapeType="1"/>
          </p:cNvSpPr>
          <p:nvPr/>
        </p:nvSpPr>
        <p:spPr bwMode="auto">
          <a:xfrm flipH="1" flipV="1">
            <a:off x="6743700" y="2185988"/>
            <a:ext cx="215504" cy="43219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58" name="Line 14"/>
          <p:cNvSpPr>
            <a:spLocks noChangeShapeType="1"/>
          </p:cNvSpPr>
          <p:nvPr/>
        </p:nvSpPr>
        <p:spPr bwMode="auto">
          <a:xfrm flipV="1">
            <a:off x="7931944" y="2185988"/>
            <a:ext cx="107156" cy="43219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59" name="Line 15"/>
          <p:cNvSpPr>
            <a:spLocks noChangeShapeType="1"/>
          </p:cNvSpPr>
          <p:nvPr/>
        </p:nvSpPr>
        <p:spPr bwMode="auto">
          <a:xfrm flipV="1">
            <a:off x="6311503" y="2132410"/>
            <a:ext cx="432197" cy="5357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60" name="Line 16"/>
          <p:cNvSpPr>
            <a:spLocks noChangeShapeType="1"/>
          </p:cNvSpPr>
          <p:nvPr/>
        </p:nvSpPr>
        <p:spPr bwMode="auto">
          <a:xfrm flipH="1" flipV="1">
            <a:off x="8039101" y="2132410"/>
            <a:ext cx="270272" cy="5357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61" name="AutoShape 17"/>
          <p:cNvSpPr>
            <a:spLocks/>
          </p:cNvSpPr>
          <p:nvPr/>
        </p:nvSpPr>
        <p:spPr bwMode="auto">
          <a:xfrm>
            <a:off x="6803231" y="1500188"/>
            <a:ext cx="285750" cy="571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5985" y="20902"/>
                  <a:pt x="11970" y="20205"/>
                  <a:pt x="12960" y="19170"/>
                </a:cubicBezTo>
                <a:cubicBezTo>
                  <a:pt x="13950" y="18135"/>
                  <a:pt x="5400" y="16515"/>
                  <a:pt x="5940" y="15390"/>
                </a:cubicBezTo>
                <a:cubicBezTo>
                  <a:pt x="6480" y="14265"/>
                  <a:pt x="16110" y="13500"/>
                  <a:pt x="16200" y="12420"/>
                </a:cubicBezTo>
                <a:cubicBezTo>
                  <a:pt x="16290" y="11340"/>
                  <a:pt x="6120" y="9900"/>
                  <a:pt x="6480" y="8910"/>
                </a:cubicBezTo>
                <a:cubicBezTo>
                  <a:pt x="6840" y="7920"/>
                  <a:pt x="17280" y="7560"/>
                  <a:pt x="18360" y="6480"/>
                </a:cubicBezTo>
                <a:cubicBezTo>
                  <a:pt x="19440" y="5400"/>
                  <a:pt x="12420" y="3510"/>
                  <a:pt x="12960" y="2430"/>
                </a:cubicBezTo>
                <a:cubicBezTo>
                  <a:pt x="13500" y="1350"/>
                  <a:pt x="17550" y="675"/>
                  <a:pt x="21600"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6162" name="AutoShape 18"/>
          <p:cNvSpPr>
            <a:spLocks/>
          </p:cNvSpPr>
          <p:nvPr/>
        </p:nvSpPr>
        <p:spPr bwMode="auto">
          <a:xfrm>
            <a:off x="7767638" y="1557338"/>
            <a:ext cx="250031" cy="521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5737" y="21230"/>
                  <a:pt x="9874" y="20860"/>
                  <a:pt x="9257" y="20121"/>
                </a:cubicBezTo>
                <a:cubicBezTo>
                  <a:pt x="8640" y="19381"/>
                  <a:pt x="18309" y="18000"/>
                  <a:pt x="17897" y="17162"/>
                </a:cubicBezTo>
                <a:cubicBezTo>
                  <a:pt x="17486" y="16323"/>
                  <a:pt x="7303" y="16225"/>
                  <a:pt x="6789" y="15090"/>
                </a:cubicBezTo>
                <a:cubicBezTo>
                  <a:pt x="6274" y="13956"/>
                  <a:pt x="15634" y="11638"/>
                  <a:pt x="14811" y="10356"/>
                </a:cubicBezTo>
                <a:cubicBezTo>
                  <a:pt x="13989" y="9074"/>
                  <a:pt x="2263" y="8384"/>
                  <a:pt x="1851" y="7397"/>
                </a:cubicBezTo>
                <a:cubicBezTo>
                  <a:pt x="1440" y="6411"/>
                  <a:pt x="12651" y="5671"/>
                  <a:pt x="12343" y="4438"/>
                </a:cubicBezTo>
                <a:cubicBezTo>
                  <a:pt x="12034" y="3205"/>
                  <a:pt x="0" y="0"/>
                  <a:pt x="0" y="0"/>
                </a:cubicBezTo>
                <a:lnTo>
                  <a:pt x="0" y="592"/>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6163" name="AutoShape 19"/>
          <p:cNvSpPr>
            <a:spLocks/>
          </p:cNvSpPr>
          <p:nvPr/>
        </p:nvSpPr>
        <p:spPr bwMode="auto">
          <a:xfrm>
            <a:off x="7552135" y="1228726"/>
            <a:ext cx="179784" cy="221456"/>
          </a:xfrm>
          <a:custGeom>
            <a:avLst/>
            <a:gdLst>
              <a:gd name="T0" fmla="+- 0 11068 536"/>
              <a:gd name="T1" fmla="*/ T0 w 21064"/>
              <a:gd name="T2" fmla="*/ 10800 h 21600"/>
              <a:gd name="T3" fmla="+- 0 11068 536"/>
              <a:gd name="T4" fmla="*/ T3 w 21064"/>
              <a:gd name="T5" fmla="*/ 10800 h 21600"/>
              <a:gd name="T6" fmla="+- 0 11068 536"/>
              <a:gd name="T7" fmla="*/ T6 w 21064"/>
              <a:gd name="T8" fmla="*/ 10800 h 21600"/>
              <a:gd name="T9" fmla="+- 0 11068 536"/>
              <a:gd name="T10" fmla="*/ T9 w 21064"/>
              <a:gd name="T11" fmla="*/ 10800 h 21600"/>
            </a:gdLst>
            <a:ahLst/>
            <a:cxnLst>
              <a:cxn ang="0">
                <a:pos x="T1" y="T2"/>
              </a:cxn>
              <a:cxn ang="0">
                <a:pos x="T4" y="T5"/>
              </a:cxn>
              <a:cxn ang="0">
                <a:pos x="T7" y="T8"/>
              </a:cxn>
              <a:cxn ang="0">
                <a:pos x="T10" y="T11"/>
              </a:cxn>
            </a:cxnLst>
            <a:rect l="0" t="0" r="r" b="b"/>
            <a:pathLst>
              <a:path w="21064" h="21600">
                <a:moveTo>
                  <a:pt x="21064" y="21600"/>
                </a:moveTo>
                <a:cubicBezTo>
                  <a:pt x="10825" y="20265"/>
                  <a:pt x="586" y="18929"/>
                  <a:pt x="25" y="15329"/>
                </a:cubicBezTo>
                <a:cubicBezTo>
                  <a:pt x="-536" y="11729"/>
                  <a:pt x="8581" y="5864"/>
                  <a:pt x="17698"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6164" name="AutoShape 20"/>
          <p:cNvSpPr>
            <a:spLocks/>
          </p:cNvSpPr>
          <p:nvPr/>
        </p:nvSpPr>
        <p:spPr bwMode="auto">
          <a:xfrm>
            <a:off x="7110412" y="1235869"/>
            <a:ext cx="100013" cy="235744"/>
          </a:xfrm>
          <a:custGeom>
            <a:avLst/>
            <a:gdLst>
              <a:gd name="T0" fmla="*/ 10675 w 21351"/>
              <a:gd name="T1" fmla="*/ 10800 h 21600"/>
              <a:gd name="T2" fmla="*/ 10675 w 21351"/>
              <a:gd name="T3" fmla="*/ 10800 h 21600"/>
              <a:gd name="T4" fmla="*/ 10675 w 21351"/>
              <a:gd name="T5" fmla="*/ 10800 h 21600"/>
              <a:gd name="T6" fmla="*/ 10675 w 21351"/>
              <a:gd name="T7" fmla="*/ 10800 h 21600"/>
            </a:gdLst>
            <a:ahLst/>
            <a:cxnLst>
              <a:cxn ang="0">
                <a:pos x="T0" y="T1"/>
              </a:cxn>
              <a:cxn ang="0">
                <a:pos x="T2" y="T3"/>
              </a:cxn>
              <a:cxn ang="0">
                <a:pos x="T4" y="T5"/>
              </a:cxn>
              <a:cxn ang="0">
                <a:pos x="T6" y="T7"/>
              </a:cxn>
            </a:cxnLst>
            <a:rect l="0" t="0" r="r" b="b"/>
            <a:pathLst>
              <a:path w="21351" h="21600">
                <a:moveTo>
                  <a:pt x="1525" y="21600"/>
                </a:moveTo>
                <a:cubicBezTo>
                  <a:pt x="11562" y="20455"/>
                  <a:pt x="21600" y="19309"/>
                  <a:pt x="21346" y="15709"/>
                </a:cubicBezTo>
                <a:cubicBezTo>
                  <a:pt x="21092" y="12109"/>
                  <a:pt x="10546" y="6055"/>
                  <a:pt x="0"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6165" name="Line 21"/>
          <p:cNvSpPr>
            <a:spLocks noChangeShapeType="1"/>
          </p:cNvSpPr>
          <p:nvPr/>
        </p:nvSpPr>
        <p:spPr bwMode="auto">
          <a:xfrm flipV="1">
            <a:off x="7121129" y="782241"/>
            <a:ext cx="216694" cy="43219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66" name="Line 22"/>
          <p:cNvSpPr>
            <a:spLocks noChangeShapeType="1"/>
          </p:cNvSpPr>
          <p:nvPr/>
        </p:nvSpPr>
        <p:spPr bwMode="auto">
          <a:xfrm flipH="1" flipV="1">
            <a:off x="7337822" y="782241"/>
            <a:ext cx="270272" cy="43219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67" name="Rectangle 23"/>
          <p:cNvSpPr>
            <a:spLocks/>
          </p:cNvSpPr>
          <p:nvPr/>
        </p:nvSpPr>
        <p:spPr bwMode="auto">
          <a:xfrm>
            <a:off x="4205287" y="1"/>
            <a:ext cx="3833813" cy="507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700">
                <a:solidFill>
                  <a:srgbClr val="FF0000"/>
                </a:solidFill>
              </a:rPr>
              <a:t>TECNIQUE</a:t>
            </a:r>
          </a:p>
        </p:txBody>
      </p:sp>
      <p:sp>
        <p:nvSpPr>
          <p:cNvPr id="6168" name="Rectangle 24"/>
          <p:cNvSpPr>
            <a:spLocks/>
          </p:cNvSpPr>
          <p:nvPr/>
        </p:nvSpPr>
        <p:spPr bwMode="auto">
          <a:xfrm>
            <a:off x="7877175" y="2618185"/>
            <a:ext cx="388144"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1</a:t>
            </a:r>
          </a:p>
        </p:txBody>
      </p:sp>
      <p:sp>
        <p:nvSpPr>
          <p:cNvPr id="6169" name="AutoShape 25"/>
          <p:cNvSpPr>
            <a:spLocks/>
          </p:cNvSpPr>
          <p:nvPr/>
        </p:nvSpPr>
        <p:spPr bwMode="auto">
          <a:xfrm>
            <a:off x="7391400" y="4616053"/>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70" name="AutoShape 26"/>
          <p:cNvSpPr>
            <a:spLocks/>
          </p:cNvSpPr>
          <p:nvPr/>
        </p:nvSpPr>
        <p:spPr bwMode="auto">
          <a:xfrm>
            <a:off x="7175897" y="4616053"/>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71" name="AutoShape 27"/>
          <p:cNvSpPr>
            <a:spLocks/>
          </p:cNvSpPr>
          <p:nvPr/>
        </p:nvSpPr>
        <p:spPr bwMode="auto">
          <a:xfrm>
            <a:off x="7444978" y="521017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72" name="AutoShape 28"/>
          <p:cNvSpPr>
            <a:spLocks/>
          </p:cNvSpPr>
          <p:nvPr/>
        </p:nvSpPr>
        <p:spPr bwMode="auto">
          <a:xfrm>
            <a:off x="7121128" y="521017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73" name="AutoShape 29"/>
          <p:cNvSpPr>
            <a:spLocks/>
          </p:cNvSpPr>
          <p:nvPr/>
        </p:nvSpPr>
        <p:spPr bwMode="auto">
          <a:xfrm>
            <a:off x="6419850" y="580429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74" name="AutoShape 30"/>
          <p:cNvSpPr>
            <a:spLocks/>
          </p:cNvSpPr>
          <p:nvPr/>
        </p:nvSpPr>
        <p:spPr bwMode="auto">
          <a:xfrm>
            <a:off x="8147447" y="580429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75" name="Oval 31"/>
          <p:cNvSpPr>
            <a:spLocks/>
          </p:cNvSpPr>
          <p:nvPr/>
        </p:nvSpPr>
        <p:spPr bwMode="auto">
          <a:xfrm>
            <a:off x="6257925" y="2185988"/>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76" name="Oval 32"/>
          <p:cNvSpPr>
            <a:spLocks/>
          </p:cNvSpPr>
          <p:nvPr/>
        </p:nvSpPr>
        <p:spPr bwMode="auto">
          <a:xfrm>
            <a:off x="8309372" y="2185988"/>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77" name="Oval 33"/>
          <p:cNvSpPr>
            <a:spLocks/>
          </p:cNvSpPr>
          <p:nvPr/>
        </p:nvSpPr>
        <p:spPr bwMode="auto">
          <a:xfrm>
            <a:off x="7985522" y="575071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78" name="Oval 34"/>
          <p:cNvSpPr>
            <a:spLocks/>
          </p:cNvSpPr>
          <p:nvPr/>
        </p:nvSpPr>
        <p:spPr bwMode="auto">
          <a:xfrm>
            <a:off x="6797279" y="575071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79" name="Line 35"/>
          <p:cNvSpPr>
            <a:spLocks noChangeShapeType="1"/>
          </p:cNvSpPr>
          <p:nvPr/>
        </p:nvSpPr>
        <p:spPr bwMode="auto">
          <a:xfrm flipV="1">
            <a:off x="7770019" y="5210175"/>
            <a:ext cx="215504" cy="54769"/>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80" name="Line 36"/>
          <p:cNvSpPr>
            <a:spLocks noChangeShapeType="1"/>
          </p:cNvSpPr>
          <p:nvPr/>
        </p:nvSpPr>
        <p:spPr bwMode="auto">
          <a:xfrm flipV="1">
            <a:off x="7715250" y="4508897"/>
            <a:ext cx="216694" cy="1619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81" name="Line 37"/>
          <p:cNvSpPr>
            <a:spLocks noChangeShapeType="1"/>
          </p:cNvSpPr>
          <p:nvPr/>
        </p:nvSpPr>
        <p:spPr bwMode="auto">
          <a:xfrm flipH="1" flipV="1">
            <a:off x="6743700" y="5156597"/>
            <a:ext cx="215504" cy="10834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82" name="Line 38"/>
          <p:cNvSpPr>
            <a:spLocks noChangeShapeType="1"/>
          </p:cNvSpPr>
          <p:nvPr/>
        </p:nvSpPr>
        <p:spPr bwMode="auto">
          <a:xfrm flipH="1" flipV="1">
            <a:off x="6743700" y="4562475"/>
            <a:ext cx="215504" cy="1619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83" name="Line 39"/>
          <p:cNvSpPr>
            <a:spLocks noChangeShapeType="1"/>
          </p:cNvSpPr>
          <p:nvPr/>
        </p:nvSpPr>
        <p:spPr bwMode="auto">
          <a:xfrm flipH="1" flipV="1">
            <a:off x="7770019" y="5426869"/>
            <a:ext cx="269081" cy="3238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84" name="Line 40"/>
          <p:cNvSpPr>
            <a:spLocks noChangeShapeType="1"/>
          </p:cNvSpPr>
          <p:nvPr/>
        </p:nvSpPr>
        <p:spPr bwMode="auto">
          <a:xfrm>
            <a:off x="7823597" y="5372100"/>
            <a:ext cx="270272" cy="378619"/>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85" name="Line 41"/>
          <p:cNvSpPr>
            <a:spLocks noChangeShapeType="1"/>
          </p:cNvSpPr>
          <p:nvPr/>
        </p:nvSpPr>
        <p:spPr bwMode="auto">
          <a:xfrm flipH="1" flipV="1">
            <a:off x="8039101" y="5210175"/>
            <a:ext cx="108347" cy="540544"/>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86" name="Line 42"/>
          <p:cNvSpPr>
            <a:spLocks noChangeShapeType="1"/>
          </p:cNvSpPr>
          <p:nvPr/>
        </p:nvSpPr>
        <p:spPr bwMode="auto">
          <a:xfrm flipH="1" flipV="1">
            <a:off x="7823597" y="4832747"/>
            <a:ext cx="161925" cy="3238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87" name="Line 43"/>
          <p:cNvSpPr>
            <a:spLocks noChangeShapeType="1"/>
          </p:cNvSpPr>
          <p:nvPr/>
        </p:nvSpPr>
        <p:spPr bwMode="auto">
          <a:xfrm>
            <a:off x="7715250" y="4832747"/>
            <a:ext cx="216694" cy="3238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88" name="Line 44"/>
          <p:cNvSpPr>
            <a:spLocks noChangeShapeType="1"/>
          </p:cNvSpPr>
          <p:nvPr/>
        </p:nvSpPr>
        <p:spPr bwMode="auto">
          <a:xfrm flipH="1" flipV="1">
            <a:off x="7985523" y="4454129"/>
            <a:ext cx="53578" cy="702469"/>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89" name="AutoShape 45"/>
          <p:cNvSpPr>
            <a:spLocks/>
          </p:cNvSpPr>
          <p:nvPr/>
        </p:nvSpPr>
        <p:spPr bwMode="auto">
          <a:xfrm>
            <a:off x="7810500" y="4156472"/>
            <a:ext cx="201216" cy="294084"/>
          </a:xfrm>
          <a:custGeom>
            <a:avLst/>
            <a:gdLst>
              <a:gd name="T0" fmla="*/ 10430 w 20861"/>
              <a:gd name="T1" fmla="+- 0 11176 752"/>
              <a:gd name="T2" fmla="*/ 11176 h 20848"/>
              <a:gd name="T3" fmla="*/ 10430 w 20861"/>
              <a:gd name="T4" fmla="+- 0 11176 752"/>
              <a:gd name="T5" fmla="*/ 11176 h 20848"/>
              <a:gd name="T6" fmla="*/ 10430 w 20861"/>
              <a:gd name="T7" fmla="+- 0 11176 752"/>
              <a:gd name="T8" fmla="*/ 11176 h 20848"/>
              <a:gd name="T9" fmla="*/ 10430 w 20861"/>
              <a:gd name="T10" fmla="+- 0 11176 752"/>
              <a:gd name="T11" fmla="*/ 11176 h 20848"/>
            </a:gdLst>
            <a:ahLst/>
            <a:cxnLst>
              <a:cxn ang="0">
                <a:pos x="T0" y="T2"/>
              </a:cxn>
              <a:cxn ang="0">
                <a:pos x="T3" y="T5"/>
              </a:cxn>
              <a:cxn ang="0">
                <a:pos x="T6" y="T8"/>
              </a:cxn>
              <a:cxn ang="0">
                <a:pos x="T9" y="T11"/>
              </a:cxn>
            </a:cxnLst>
            <a:rect l="0" t="0" r="r" b="b"/>
            <a:pathLst>
              <a:path w="20861" h="20848">
                <a:moveTo>
                  <a:pt x="14071" y="20848"/>
                </a:moveTo>
                <a:cubicBezTo>
                  <a:pt x="17835" y="17290"/>
                  <a:pt x="21600" y="13733"/>
                  <a:pt x="20736" y="12208"/>
                </a:cubicBezTo>
                <a:cubicBezTo>
                  <a:pt x="19872" y="10683"/>
                  <a:pt x="9751" y="13563"/>
                  <a:pt x="8887" y="11700"/>
                </a:cubicBezTo>
                <a:cubicBezTo>
                  <a:pt x="8023" y="9836"/>
                  <a:pt x="17033" y="2806"/>
                  <a:pt x="15552" y="1027"/>
                </a:cubicBezTo>
                <a:cubicBezTo>
                  <a:pt x="14071" y="-752"/>
                  <a:pt x="7035" y="137"/>
                  <a:pt x="0" y="1027"/>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6190" name="Line 46"/>
          <p:cNvSpPr>
            <a:spLocks noChangeShapeType="1"/>
          </p:cNvSpPr>
          <p:nvPr/>
        </p:nvSpPr>
        <p:spPr bwMode="auto">
          <a:xfrm flipH="1" flipV="1">
            <a:off x="7391400" y="3860006"/>
            <a:ext cx="378619" cy="325041"/>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91" name="AutoShape 47"/>
          <p:cNvSpPr>
            <a:spLocks/>
          </p:cNvSpPr>
          <p:nvPr/>
        </p:nvSpPr>
        <p:spPr bwMode="auto">
          <a:xfrm>
            <a:off x="6729413" y="4257675"/>
            <a:ext cx="208360" cy="271463"/>
          </a:xfrm>
          <a:custGeom>
            <a:avLst/>
            <a:gdLst>
              <a:gd name="T0" fmla="+- 0 11145 690"/>
              <a:gd name="T1" fmla="*/ T0 w 20910"/>
              <a:gd name="T2" fmla="*/ 10800 h 21600"/>
              <a:gd name="T3" fmla="+- 0 11145 690"/>
              <a:gd name="T4" fmla="*/ T3 w 20910"/>
              <a:gd name="T5" fmla="*/ 10800 h 21600"/>
              <a:gd name="T6" fmla="+- 0 11145 690"/>
              <a:gd name="T7" fmla="*/ T6 w 20910"/>
              <a:gd name="T8" fmla="*/ 10800 h 21600"/>
              <a:gd name="T9" fmla="+- 0 11145 690"/>
              <a:gd name="T10" fmla="*/ T9 w 20910"/>
              <a:gd name="T11" fmla="*/ 10800 h 21600"/>
            </a:gdLst>
            <a:ahLst/>
            <a:cxnLst>
              <a:cxn ang="0">
                <a:pos x="T1" y="T2"/>
              </a:cxn>
              <a:cxn ang="0">
                <a:pos x="T4" y="T5"/>
              </a:cxn>
              <a:cxn ang="0">
                <a:pos x="T7" y="T8"/>
              </a:cxn>
              <a:cxn ang="0">
                <a:pos x="T10" y="T11"/>
              </a:cxn>
            </a:cxnLst>
            <a:rect l="0" t="0" r="r" b="b"/>
            <a:pathLst>
              <a:path w="20910" h="21600">
                <a:moveTo>
                  <a:pt x="5157" y="21600"/>
                </a:moveTo>
                <a:cubicBezTo>
                  <a:pt x="2234" y="19374"/>
                  <a:pt x="-690" y="17147"/>
                  <a:pt x="145" y="15916"/>
                </a:cubicBezTo>
                <a:cubicBezTo>
                  <a:pt x="981" y="14684"/>
                  <a:pt x="8738" y="15442"/>
                  <a:pt x="10170" y="14211"/>
                </a:cubicBezTo>
                <a:cubicBezTo>
                  <a:pt x="11602" y="12979"/>
                  <a:pt x="7306" y="9853"/>
                  <a:pt x="8738" y="8526"/>
                </a:cubicBezTo>
                <a:cubicBezTo>
                  <a:pt x="10170" y="7200"/>
                  <a:pt x="16733" y="7674"/>
                  <a:pt x="18762" y="6253"/>
                </a:cubicBezTo>
                <a:cubicBezTo>
                  <a:pt x="20791" y="4832"/>
                  <a:pt x="20850" y="2416"/>
                  <a:pt x="20910"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6192" name="Line 48"/>
          <p:cNvSpPr>
            <a:spLocks noChangeShapeType="1"/>
          </p:cNvSpPr>
          <p:nvPr/>
        </p:nvSpPr>
        <p:spPr bwMode="auto">
          <a:xfrm flipV="1">
            <a:off x="6959203" y="3860007"/>
            <a:ext cx="270272" cy="378619"/>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93" name="Line 49"/>
          <p:cNvSpPr>
            <a:spLocks noChangeShapeType="1"/>
          </p:cNvSpPr>
          <p:nvPr/>
        </p:nvSpPr>
        <p:spPr bwMode="auto">
          <a:xfrm flipH="1" flipV="1">
            <a:off x="6688932" y="5156597"/>
            <a:ext cx="54769" cy="59412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94" name="Line 50"/>
          <p:cNvSpPr>
            <a:spLocks noChangeShapeType="1"/>
          </p:cNvSpPr>
          <p:nvPr/>
        </p:nvSpPr>
        <p:spPr bwMode="auto">
          <a:xfrm flipV="1">
            <a:off x="6852047" y="5426869"/>
            <a:ext cx="161925" cy="3238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95" name="Line 51"/>
          <p:cNvSpPr>
            <a:spLocks noChangeShapeType="1"/>
          </p:cNvSpPr>
          <p:nvPr/>
        </p:nvSpPr>
        <p:spPr bwMode="auto">
          <a:xfrm flipH="1">
            <a:off x="6797279" y="5426869"/>
            <a:ext cx="161925" cy="27027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96" name="Line 52"/>
          <p:cNvSpPr>
            <a:spLocks noChangeShapeType="1"/>
          </p:cNvSpPr>
          <p:nvPr/>
        </p:nvSpPr>
        <p:spPr bwMode="auto">
          <a:xfrm flipV="1">
            <a:off x="6797279" y="4886325"/>
            <a:ext cx="216694" cy="216694"/>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97" name="Line 53"/>
          <p:cNvSpPr>
            <a:spLocks noChangeShapeType="1"/>
          </p:cNvSpPr>
          <p:nvPr/>
        </p:nvSpPr>
        <p:spPr bwMode="auto">
          <a:xfrm flipH="1">
            <a:off x="6688932" y="4886325"/>
            <a:ext cx="216694" cy="216694"/>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98" name="Line 54"/>
          <p:cNvSpPr>
            <a:spLocks noChangeShapeType="1"/>
          </p:cNvSpPr>
          <p:nvPr/>
        </p:nvSpPr>
        <p:spPr bwMode="auto">
          <a:xfrm flipV="1">
            <a:off x="6635354" y="4562475"/>
            <a:ext cx="53578" cy="540544"/>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99" name="Oval 55"/>
          <p:cNvSpPr>
            <a:spLocks/>
          </p:cNvSpPr>
          <p:nvPr/>
        </p:nvSpPr>
        <p:spPr bwMode="auto">
          <a:xfrm>
            <a:off x="6203157" y="1970485"/>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00" name="Oval 56"/>
          <p:cNvSpPr>
            <a:spLocks/>
          </p:cNvSpPr>
          <p:nvPr/>
        </p:nvSpPr>
        <p:spPr bwMode="auto">
          <a:xfrm>
            <a:off x="8255794" y="1970485"/>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01" name="Oval 57"/>
          <p:cNvSpPr>
            <a:spLocks/>
          </p:cNvSpPr>
          <p:nvPr/>
        </p:nvSpPr>
        <p:spPr bwMode="auto">
          <a:xfrm>
            <a:off x="7715250" y="2671762"/>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02" name="Oval 58"/>
          <p:cNvSpPr>
            <a:spLocks/>
          </p:cNvSpPr>
          <p:nvPr/>
        </p:nvSpPr>
        <p:spPr bwMode="auto">
          <a:xfrm>
            <a:off x="6905625" y="2671762"/>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03" name="Oval 59"/>
          <p:cNvSpPr>
            <a:spLocks/>
          </p:cNvSpPr>
          <p:nvPr/>
        </p:nvSpPr>
        <p:spPr bwMode="auto">
          <a:xfrm>
            <a:off x="7013972" y="4616054"/>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04" name="Oval 60"/>
          <p:cNvSpPr>
            <a:spLocks/>
          </p:cNvSpPr>
          <p:nvPr/>
        </p:nvSpPr>
        <p:spPr bwMode="auto">
          <a:xfrm>
            <a:off x="8039100" y="5750719"/>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05" name="Oval 61"/>
          <p:cNvSpPr>
            <a:spLocks/>
          </p:cNvSpPr>
          <p:nvPr/>
        </p:nvSpPr>
        <p:spPr bwMode="auto">
          <a:xfrm>
            <a:off x="7553325" y="4616054"/>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06" name="Oval 62"/>
          <p:cNvSpPr>
            <a:spLocks/>
          </p:cNvSpPr>
          <p:nvPr/>
        </p:nvSpPr>
        <p:spPr bwMode="auto">
          <a:xfrm>
            <a:off x="7553325" y="5210175"/>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07" name="Oval 63"/>
          <p:cNvSpPr>
            <a:spLocks/>
          </p:cNvSpPr>
          <p:nvPr/>
        </p:nvSpPr>
        <p:spPr bwMode="auto">
          <a:xfrm>
            <a:off x="6635354" y="5750719"/>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08" name="Oval 64"/>
          <p:cNvSpPr>
            <a:spLocks/>
          </p:cNvSpPr>
          <p:nvPr/>
        </p:nvSpPr>
        <p:spPr bwMode="auto">
          <a:xfrm>
            <a:off x="6959204" y="5210175"/>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09" name="Oval 65"/>
          <p:cNvSpPr>
            <a:spLocks/>
          </p:cNvSpPr>
          <p:nvPr/>
        </p:nvSpPr>
        <p:spPr bwMode="auto">
          <a:xfrm>
            <a:off x="7229475" y="620316"/>
            <a:ext cx="151210"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10" name="Oval 66"/>
          <p:cNvSpPr>
            <a:spLocks/>
          </p:cNvSpPr>
          <p:nvPr/>
        </p:nvSpPr>
        <p:spPr bwMode="auto">
          <a:xfrm>
            <a:off x="7229475" y="3698081"/>
            <a:ext cx="151210" cy="148829"/>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11" name="Oval 67"/>
          <p:cNvSpPr>
            <a:spLocks/>
          </p:cNvSpPr>
          <p:nvPr/>
        </p:nvSpPr>
        <p:spPr bwMode="auto">
          <a:xfrm>
            <a:off x="7715250" y="2834879"/>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12" name="Oval 68"/>
          <p:cNvSpPr>
            <a:spLocks/>
          </p:cNvSpPr>
          <p:nvPr/>
        </p:nvSpPr>
        <p:spPr bwMode="auto">
          <a:xfrm>
            <a:off x="7715250" y="2996804"/>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13" name="Oval 69"/>
          <p:cNvSpPr>
            <a:spLocks/>
          </p:cNvSpPr>
          <p:nvPr/>
        </p:nvSpPr>
        <p:spPr bwMode="auto">
          <a:xfrm>
            <a:off x="6905625" y="2834879"/>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14" name="Oval 70"/>
          <p:cNvSpPr>
            <a:spLocks/>
          </p:cNvSpPr>
          <p:nvPr/>
        </p:nvSpPr>
        <p:spPr bwMode="auto">
          <a:xfrm>
            <a:off x="6905625" y="2996804"/>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15" name="Oval 71"/>
          <p:cNvSpPr>
            <a:spLocks/>
          </p:cNvSpPr>
          <p:nvPr/>
        </p:nvSpPr>
        <p:spPr bwMode="auto">
          <a:xfrm>
            <a:off x="6749654" y="5865019"/>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16" name="Oval 72"/>
          <p:cNvSpPr>
            <a:spLocks/>
          </p:cNvSpPr>
          <p:nvPr/>
        </p:nvSpPr>
        <p:spPr bwMode="auto">
          <a:xfrm>
            <a:off x="6863954" y="5979319"/>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17" name="Oval 73"/>
          <p:cNvSpPr>
            <a:spLocks/>
          </p:cNvSpPr>
          <p:nvPr/>
        </p:nvSpPr>
        <p:spPr bwMode="auto">
          <a:xfrm>
            <a:off x="7931944" y="5912644"/>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18" name="Oval 74"/>
          <p:cNvSpPr>
            <a:spLocks/>
          </p:cNvSpPr>
          <p:nvPr/>
        </p:nvSpPr>
        <p:spPr bwMode="auto">
          <a:xfrm>
            <a:off x="7823597" y="6074569"/>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19" name="Rectangle 75"/>
          <p:cNvSpPr>
            <a:spLocks/>
          </p:cNvSpPr>
          <p:nvPr/>
        </p:nvSpPr>
        <p:spPr bwMode="auto">
          <a:xfrm>
            <a:off x="3773091" y="646599"/>
            <a:ext cx="2052638" cy="2492990"/>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p>
            <a:r>
              <a:rPr lang="it-IT" altLang="it-IT" sz="1350" b="1">
                <a:solidFill>
                  <a:srgbClr val="212121"/>
                </a:solidFill>
                <a:latin typeface="inherit" charset="0"/>
                <a:ea typeface="inherit" charset="0"/>
                <a:cs typeface="inherit" charset="0"/>
                <a:sym typeface="inherit" charset="0"/>
              </a:rPr>
              <a:t>Development: </a:t>
            </a:r>
          </a:p>
          <a:p>
            <a:r>
              <a:rPr lang="it-IT" altLang="it-IT" sz="1350">
                <a:solidFill>
                  <a:srgbClr val="212121"/>
                </a:solidFill>
                <a:latin typeface="inherit" charset="0"/>
                <a:ea typeface="inherit" charset="0"/>
                <a:cs typeface="inherit" charset="0"/>
                <a:sym typeface="inherit" charset="0"/>
              </a:rPr>
              <a:t>Player 1 runs to the second cone makes a stop offensive drove the ball straight run a 3D dribbling and towards the goal. Equal to the opposite side  Players who pass the ball change every ten steps. </a:t>
            </a:r>
            <a:r>
              <a:rPr lang="it-IT" altLang="it-IT" sz="1350" b="1">
                <a:solidFill>
                  <a:srgbClr val="212121"/>
                </a:solidFill>
                <a:latin typeface="inherit" charset="0"/>
                <a:ea typeface="inherit" charset="0"/>
                <a:cs typeface="inherit" charset="0"/>
                <a:sym typeface="inherit" charset="0"/>
              </a:rPr>
              <a:t>Varied :</a:t>
            </a:r>
          </a:p>
          <a:p>
            <a:r>
              <a:rPr lang="it-IT" altLang="it-IT" sz="1350">
                <a:solidFill>
                  <a:srgbClr val="212121"/>
                </a:solidFill>
                <a:latin typeface="inherit" charset="0"/>
                <a:ea typeface="inherit" charset="0"/>
                <a:cs typeface="inherit" charset="0"/>
                <a:sym typeface="inherit" charset="0"/>
              </a:rPr>
              <a:t> to add body feints or changes of direction before dribbling. </a:t>
            </a:r>
          </a:p>
        </p:txBody>
      </p:sp>
      <p:sp>
        <p:nvSpPr>
          <p:cNvPr id="6220" name="Rectangle 76"/>
          <p:cNvSpPr>
            <a:spLocks/>
          </p:cNvSpPr>
          <p:nvPr/>
        </p:nvSpPr>
        <p:spPr bwMode="auto">
          <a:xfrm>
            <a:off x="3773091" y="3482578"/>
            <a:ext cx="2159794" cy="2839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500" b="1">
                <a:latin typeface="Helvetica" charset="0"/>
                <a:ea typeface="Helvetica" charset="0"/>
                <a:cs typeface="Helvetica" charset="0"/>
                <a:sym typeface="Helvetica" charset="0"/>
              </a:rPr>
              <a:t>Development:</a:t>
            </a:r>
          </a:p>
          <a:p>
            <a:r>
              <a:rPr lang="it-IT" altLang="it-IT" sz="1500"/>
              <a:t> Double pass between player 1 and 2 and dissociation of 2 that performs the same action with the player three. open receptions backhead and hit shot. Same action on the other side with stop forehead and pull backhead</a:t>
            </a:r>
          </a:p>
        </p:txBody>
      </p:sp>
      <p:grpSp>
        <p:nvGrpSpPr>
          <p:cNvPr id="6221" name="Group 77"/>
          <p:cNvGrpSpPr>
            <a:grpSpLocks/>
          </p:cNvGrpSpPr>
          <p:nvPr/>
        </p:nvGrpSpPr>
        <p:grpSpPr bwMode="auto">
          <a:xfrm>
            <a:off x="3823098" y="6582967"/>
            <a:ext cx="631694" cy="173124"/>
            <a:chOff x="0" y="0"/>
            <a:chExt cx="842225" cy="231909"/>
          </a:xfrm>
        </p:grpSpPr>
        <p:sp>
          <p:nvSpPr>
            <p:cNvPr id="6222" name="Rectangle 78"/>
            <p:cNvSpPr>
              <a:spLocks/>
            </p:cNvSpPr>
            <p:nvPr/>
          </p:nvSpPr>
          <p:spPr bwMode="auto">
            <a:xfrm>
              <a:off x="174974" y="0"/>
              <a:ext cx="667251" cy="231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6223" name="Picture 79"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19122235"/>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7653" y="458391"/>
            <a:ext cx="2680097" cy="2970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0" name="Picture 2"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7653" y="3482579"/>
            <a:ext cx="2680097" cy="2970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1" name="Picture 3"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43877">
            <a:off x="6694885" y="1187054"/>
            <a:ext cx="416719" cy="10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2" name="AutoShape 4"/>
          <p:cNvSpPr>
            <a:spLocks/>
          </p:cNvSpPr>
          <p:nvPr/>
        </p:nvSpPr>
        <p:spPr bwMode="auto">
          <a:xfrm>
            <a:off x="7229475" y="121443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73" name="AutoShape 5"/>
          <p:cNvSpPr>
            <a:spLocks/>
          </p:cNvSpPr>
          <p:nvPr/>
        </p:nvSpPr>
        <p:spPr bwMode="auto">
          <a:xfrm>
            <a:off x="7553325" y="1159669"/>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74" name="Oval 6"/>
          <p:cNvSpPr>
            <a:spLocks/>
          </p:cNvSpPr>
          <p:nvPr/>
        </p:nvSpPr>
        <p:spPr bwMode="auto">
          <a:xfrm>
            <a:off x="6473429" y="1915716"/>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75" name="Oval 7"/>
          <p:cNvSpPr>
            <a:spLocks/>
          </p:cNvSpPr>
          <p:nvPr/>
        </p:nvSpPr>
        <p:spPr bwMode="auto">
          <a:xfrm>
            <a:off x="7283054" y="542686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pic>
        <p:nvPicPr>
          <p:cNvPr id="7176" name="Picture 8"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34838">
            <a:off x="6532960" y="1357313"/>
            <a:ext cx="460772" cy="10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7" name="Picture 9"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42657">
            <a:off x="6368654" y="1566863"/>
            <a:ext cx="450056" cy="88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8" name="Line 10"/>
          <p:cNvSpPr>
            <a:spLocks noChangeShapeType="1"/>
          </p:cNvSpPr>
          <p:nvPr/>
        </p:nvSpPr>
        <p:spPr bwMode="auto">
          <a:xfrm flipV="1">
            <a:off x="6905625" y="835819"/>
            <a:ext cx="323850" cy="3238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79" name="Line 11"/>
          <p:cNvSpPr>
            <a:spLocks noChangeShapeType="1"/>
          </p:cNvSpPr>
          <p:nvPr/>
        </p:nvSpPr>
        <p:spPr bwMode="auto">
          <a:xfrm flipH="1" flipV="1">
            <a:off x="7877176" y="1159669"/>
            <a:ext cx="270272" cy="486966"/>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80" name="AutoShape 12"/>
          <p:cNvSpPr>
            <a:spLocks/>
          </p:cNvSpPr>
          <p:nvPr/>
        </p:nvSpPr>
        <p:spPr bwMode="auto">
          <a:xfrm>
            <a:off x="6442472" y="1690687"/>
            <a:ext cx="127397" cy="205979"/>
          </a:xfrm>
          <a:custGeom>
            <a:avLst/>
            <a:gdLst>
              <a:gd name="T0" fmla="+- 0 11188 776"/>
              <a:gd name="T1" fmla="*/ T0 w 20824"/>
              <a:gd name="T2" fmla="+- 0 11007 415"/>
              <a:gd name="T3" fmla="*/ 11007 h 21185"/>
              <a:gd name="T4" fmla="+- 0 11188 776"/>
              <a:gd name="T5" fmla="*/ T4 w 20824"/>
              <a:gd name="T6" fmla="+- 0 11007 415"/>
              <a:gd name="T7" fmla="*/ 11007 h 21185"/>
              <a:gd name="T8" fmla="+- 0 11188 776"/>
              <a:gd name="T9" fmla="*/ T8 w 20824"/>
              <a:gd name="T10" fmla="+- 0 11007 415"/>
              <a:gd name="T11" fmla="*/ 11007 h 21185"/>
              <a:gd name="T12" fmla="+- 0 11188 776"/>
              <a:gd name="T13" fmla="*/ T12 w 20824"/>
              <a:gd name="T14" fmla="+- 0 11007 415"/>
              <a:gd name="T15" fmla="*/ 11007 h 21185"/>
            </a:gdLst>
            <a:ahLst/>
            <a:cxnLst>
              <a:cxn ang="0">
                <a:pos x="T1" y="T3"/>
              </a:cxn>
              <a:cxn ang="0">
                <a:pos x="T5" y="T7"/>
              </a:cxn>
              <a:cxn ang="0">
                <a:pos x="T9" y="T11"/>
              </a:cxn>
              <a:cxn ang="0">
                <a:pos x="T13" y="T15"/>
              </a:cxn>
            </a:cxnLst>
            <a:rect l="0" t="0" r="r" b="b"/>
            <a:pathLst>
              <a:path w="20824" h="21185">
                <a:moveTo>
                  <a:pt x="5798" y="21185"/>
                </a:moveTo>
                <a:cubicBezTo>
                  <a:pt x="2511" y="19270"/>
                  <a:pt x="-776" y="17356"/>
                  <a:pt x="163" y="16472"/>
                </a:cubicBezTo>
                <a:cubicBezTo>
                  <a:pt x="1102" y="15589"/>
                  <a:pt x="10650" y="17160"/>
                  <a:pt x="11433" y="15883"/>
                </a:cubicBezTo>
                <a:cubicBezTo>
                  <a:pt x="12215" y="14607"/>
                  <a:pt x="3607" y="10385"/>
                  <a:pt x="4859" y="8814"/>
                </a:cubicBezTo>
                <a:cubicBezTo>
                  <a:pt x="6111" y="7243"/>
                  <a:pt x="18163" y="7832"/>
                  <a:pt x="18946" y="6458"/>
                </a:cubicBezTo>
                <a:cubicBezTo>
                  <a:pt x="19728" y="5083"/>
                  <a:pt x="9241" y="1549"/>
                  <a:pt x="9554" y="567"/>
                </a:cubicBezTo>
                <a:cubicBezTo>
                  <a:pt x="9867" y="-415"/>
                  <a:pt x="15346" y="76"/>
                  <a:pt x="20824" y="567"/>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7181" name="AutoShape 13"/>
          <p:cNvSpPr>
            <a:spLocks/>
          </p:cNvSpPr>
          <p:nvPr/>
        </p:nvSpPr>
        <p:spPr bwMode="auto">
          <a:xfrm>
            <a:off x="6581775" y="1176338"/>
            <a:ext cx="338138" cy="497681"/>
          </a:xfrm>
          <a:custGeom>
            <a:avLst/>
            <a:gdLst>
              <a:gd name="T0" fmla="*/ 10617 w 21235"/>
              <a:gd name="T1" fmla="*/ 10800 h 21600"/>
              <a:gd name="T2" fmla="*/ 10617 w 21235"/>
              <a:gd name="T3" fmla="*/ 10800 h 21600"/>
              <a:gd name="T4" fmla="*/ 10617 w 21235"/>
              <a:gd name="T5" fmla="*/ 10800 h 21600"/>
              <a:gd name="T6" fmla="*/ 10617 w 21235"/>
              <a:gd name="T7" fmla="*/ 10800 h 21600"/>
            </a:gdLst>
            <a:ahLst/>
            <a:cxnLst>
              <a:cxn ang="0">
                <a:pos x="T0" y="T1"/>
              </a:cxn>
              <a:cxn ang="0">
                <a:pos x="T2" y="T3"/>
              </a:cxn>
              <a:cxn ang="0">
                <a:pos x="T4" y="T5"/>
              </a:cxn>
              <a:cxn ang="0">
                <a:pos x="T6" y="T7"/>
              </a:cxn>
            </a:cxnLst>
            <a:rect l="0" t="0" r="r" b="b"/>
            <a:pathLst>
              <a:path w="21235" h="21600">
                <a:moveTo>
                  <a:pt x="0" y="21600"/>
                </a:moveTo>
                <a:cubicBezTo>
                  <a:pt x="2297" y="20959"/>
                  <a:pt x="4594" y="20317"/>
                  <a:pt x="5012" y="19366"/>
                </a:cubicBezTo>
                <a:cubicBezTo>
                  <a:pt x="5430" y="18414"/>
                  <a:pt x="2387" y="17048"/>
                  <a:pt x="2506" y="15890"/>
                </a:cubicBezTo>
                <a:cubicBezTo>
                  <a:pt x="2625" y="14731"/>
                  <a:pt x="4356" y="13034"/>
                  <a:pt x="5728" y="12414"/>
                </a:cubicBezTo>
                <a:cubicBezTo>
                  <a:pt x="7101" y="11793"/>
                  <a:pt x="9845" y="12910"/>
                  <a:pt x="10740" y="12166"/>
                </a:cubicBezTo>
                <a:cubicBezTo>
                  <a:pt x="11635" y="11421"/>
                  <a:pt x="10203" y="9269"/>
                  <a:pt x="11098" y="7945"/>
                </a:cubicBezTo>
                <a:cubicBezTo>
                  <a:pt x="11993" y="6621"/>
                  <a:pt x="15215" y="4883"/>
                  <a:pt x="16110" y="4221"/>
                </a:cubicBezTo>
                <a:cubicBezTo>
                  <a:pt x="17006" y="3559"/>
                  <a:pt x="15633" y="4221"/>
                  <a:pt x="16469" y="3972"/>
                </a:cubicBezTo>
                <a:cubicBezTo>
                  <a:pt x="17304" y="3724"/>
                  <a:pt x="20645" y="3393"/>
                  <a:pt x="21123" y="2731"/>
                </a:cubicBezTo>
                <a:cubicBezTo>
                  <a:pt x="21600" y="2069"/>
                  <a:pt x="20466" y="1034"/>
                  <a:pt x="19333"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7182" name="AutoShape 14"/>
          <p:cNvSpPr>
            <a:spLocks/>
          </p:cNvSpPr>
          <p:nvPr/>
        </p:nvSpPr>
        <p:spPr bwMode="auto">
          <a:xfrm>
            <a:off x="6981825" y="1083469"/>
            <a:ext cx="810816" cy="378619"/>
          </a:xfrm>
          <a:custGeom>
            <a:avLst/>
            <a:gdLst>
              <a:gd name="T0" fmla="*/ 10800 w 21600"/>
              <a:gd name="T1" fmla="+- 0 11422 1580"/>
              <a:gd name="T2" fmla="*/ 11422 h 19684"/>
              <a:gd name="T3" fmla="*/ 10800 w 21600"/>
              <a:gd name="T4" fmla="+- 0 11422 1580"/>
              <a:gd name="T5" fmla="*/ 11422 h 19684"/>
              <a:gd name="T6" fmla="*/ 10800 w 21600"/>
              <a:gd name="T7" fmla="+- 0 11422 1580"/>
              <a:gd name="T8" fmla="*/ 11422 h 19684"/>
              <a:gd name="T9" fmla="*/ 10800 w 21600"/>
              <a:gd name="T10" fmla="+- 0 11422 1580"/>
              <a:gd name="T11" fmla="*/ 11422 h 19684"/>
            </a:gdLst>
            <a:ahLst/>
            <a:cxnLst>
              <a:cxn ang="0">
                <a:pos x="T0" y="T2"/>
              </a:cxn>
              <a:cxn ang="0">
                <a:pos x="T3" y="T5"/>
              </a:cxn>
              <a:cxn ang="0">
                <a:pos x="T6" y="T8"/>
              </a:cxn>
              <a:cxn ang="0">
                <a:pos x="T9" y="T11"/>
              </a:cxn>
            </a:cxnLst>
            <a:rect l="0" t="0" r="r" b="b"/>
            <a:pathLst>
              <a:path w="21600" h="19684">
                <a:moveTo>
                  <a:pt x="0" y="4252"/>
                </a:moveTo>
                <a:cubicBezTo>
                  <a:pt x="2180" y="1336"/>
                  <a:pt x="4361" y="-1580"/>
                  <a:pt x="7149" y="990"/>
                </a:cubicBezTo>
                <a:cubicBezTo>
                  <a:pt x="9938" y="3561"/>
                  <a:pt x="14324" y="19328"/>
                  <a:pt x="16732" y="19674"/>
                </a:cubicBezTo>
                <a:cubicBezTo>
                  <a:pt x="19141" y="20020"/>
                  <a:pt x="20370" y="11543"/>
                  <a:pt x="21600" y="3066"/>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7183" name="Line 15"/>
          <p:cNvSpPr>
            <a:spLocks noChangeShapeType="1"/>
          </p:cNvSpPr>
          <p:nvPr/>
        </p:nvSpPr>
        <p:spPr bwMode="auto">
          <a:xfrm flipH="1" flipV="1">
            <a:off x="7444979" y="835819"/>
            <a:ext cx="378619" cy="27027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84" name="Rectangle 16"/>
          <p:cNvSpPr>
            <a:spLocks/>
          </p:cNvSpPr>
          <p:nvPr/>
        </p:nvSpPr>
        <p:spPr bwMode="auto">
          <a:xfrm>
            <a:off x="4582716" y="0"/>
            <a:ext cx="334922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400">
                <a:solidFill>
                  <a:srgbClr val="FF0000"/>
                </a:solidFill>
              </a:rPr>
              <a:t>TECNIQUE</a:t>
            </a:r>
          </a:p>
        </p:txBody>
      </p:sp>
      <p:sp>
        <p:nvSpPr>
          <p:cNvPr id="7185" name="Line 17"/>
          <p:cNvSpPr>
            <a:spLocks noChangeShapeType="1"/>
          </p:cNvSpPr>
          <p:nvPr/>
        </p:nvSpPr>
        <p:spPr bwMode="auto">
          <a:xfrm flipV="1">
            <a:off x="6959203" y="835819"/>
            <a:ext cx="270272" cy="27027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86" name="AutoShape 18"/>
          <p:cNvSpPr>
            <a:spLocks/>
          </p:cNvSpPr>
          <p:nvPr/>
        </p:nvSpPr>
        <p:spPr bwMode="auto">
          <a:xfrm>
            <a:off x="7229475" y="450889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pic>
        <p:nvPicPr>
          <p:cNvPr id="7187" name="Picture 19"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420779" flipV="1">
            <a:off x="6849666" y="4368404"/>
            <a:ext cx="463153" cy="78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88" name="Picture 20"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236832" flipV="1">
            <a:off x="7269956" y="4386262"/>
            <a:ext cx="544116" cy="61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89" name="AutoShape 21"/>
          <p:cNvSpPr>
            <a:spLocks/>
          </p:cNvSpPr>
          <p:nvPr/>
        </p:nvSpPr>
        <p:spPr bwMode="auto">
          <a:xfrm>
            <a:off x="7121128" y="472440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90" name="AutoShape 22"/>
          <p:cNvSpPr>
            <a:spLocks/>
          </p:cNvSpPr>
          <p:nvPr/>
        </p:nvSpPr>
        <p:spPr bwMode="auto">
          <a:xfrm>
            <a:off x="7337822" y="483274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91" name="AutoShape 23"/>
          <p:cNvSpPr>
            <a:spLocks/>
          </p:cNvSpPr>
          <p:nvPr/>
        </p:nvSpPr>
        <p:spPr bwMode="auto">
          <a:xfrm>
            <a:off x="7121128" y="504825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92" name="AutoShape 24"/>
          <p:cNvSpPr>
            <a:spLocks/>
          </p:cNvSpPr>
          <p:nvPr/>
        </p:nvSpPr>
        <p:spPr bwMode="auto">
          <a:xfrm>
            <a:off x="7337822" y="515659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93" name="AutoShape 25"/>
          <p:cNvSpPr>
            <a:spLocks/>
          </p:cNvSpPr>
          <p:nvPr/>
        </p:nvSpPr>
        <p:spPr bwMode="auto">
          <a:xfrm>
            <a:off x="7143751" y="5262562"/>
            <a:ext cx="346472" cy="138113"/>
          </a:xfrm>
          <a:custGeom>
            <a:avLst/>
            <a:gdLst>
              <a:gd name="T0" fmla="+- 0 11583 1567"/>
              <a:gd name="T1" fmla="*/ T0 w 20033"/>
              <a:gd name="T2" fmla="+- 0 10944 289"/>
              <a:gd name="T3" fmla="*/ 10944 h 21311"/>
              <a:gd name="T4" fmla="+- 0 11583 1567"/>
              <a:gd name="T5" fmla="*/ T4 w 20033"/>
              <a:gd name="T6" fmla="+- 0 10944 289"/>
              <a:gd name="T7" fmla="*/ 10944 h 21311"/>
              <a:gd name="T8" fmla="+- 0 11583 1567"/>
              <a:gd name="T9" fmla="*/ T8 w 20033"/>
              <a:gd name="T10" fmla="+- 0 10944 289"/>
              <a:gd name="T11" fmla="*/ 10944 h 21311"/>
              <a:gd name="T12" fmla="+- 0 11583 1567"/>
              <a:gd name="T13" fmla="*/ T12 w 20033"/>
              <a:gd name="T14" fmla="+- 0 10944 289"/>
              <a:gd name="T15" fmla="*/ 10944 h 21311"/>
            </a:gdLst>
            <a:ahLst/>
            <a:cxnLst>
              <a:cxn ang="0">
                <a:pos x="T1" y="T3"/>
              </a:cxn>
              <a:cxn ang="0">
                <a:pos x="T5" y="T7"/>
              </a:cxn>
              <a:cxn ang="0">
                <a:pos x="T9" y="T11"/>
              </a:cxn>
              <a:cxn ang="0">
                <a:pos x="T13" y="T15"/>
              </a:cxn>
            </a:cxnLst>
            <a:rect l="0" t="0" r="r" b="b"/>
            <a:pathLst>
              <a:path w="20033" h="21311">
                <a:moveTo>
                  <a:pt x="7470" y="19536"/>
                </a:moveTo>
                <a:cubicBezTo>
                  <a:pt x="2951" y="9623"/>
                  <a:pt x="-1567" y="-289"/>
                  <a:pt x="527" y="7"/>
                </a:cubicBezTo>
                <a:cubicBezTo>
                  <a:pt x="2621" y="303"/>
                  <a:pt x="11327" y="10807"/>
                  <a:pt x="20033" y="2131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7194" name="AutoShape 26"/>
          <p:cNvSpPr>
            <a:spLocks/>
          </p:cNvSpPr>
          <p:nvPr/>
        </p:nvSpPr>
        <p:spPr bwMode="auto">
          <a:xfrm>
            <a:off x="7466410" y="5119688"/>
            <a:ext cx="76200" cy="246460"/>
          </a:xfrm>
          <a:custGeom>
            <a:avLst/>
            <a:gdLst>
              <a:gd name="T0" fmla="+- 0 10054 648"/>
              <a:gd name="T1" fmla="*/ T0 w 18813"/>
              <a:gd name="T2" fmla="*/ 10800 h 21600"/>
              <a:gd name="T3" fmla="+- 0 10054 648"/>
              <a:gd name="T4" fmla="*/ T3 w 18813"/>
              <a:gd name="T5" fmla="*/ 10800 h 21600"/>
              <a:gd name="T6" fmla="+- 0 10054 648"/>
              <a:gd name="T7" fmla="*/ T6 w 18813"/>
              <a:gd name="T8" fmla="*/ 10800 h 21600"/>
              <a:gd name="T9" fmla="+- 0 10054 648"/>
              <a:gd name="T10" fmla="*/ T9 w 18813"/>
              <a:gd name="T11" fmla="*/ 10800 h 21600"/>
            </a:gdLst>
            <a:ahLst/>
            <a:cxnLst>
              <a:cxn ang="0">
                <a:pos x="T1" y="T2"/>
              </a:cxn>
              <a:cxn ang="0">
                <a:pos x="T4" y="T5"/>
              </a:cxn>
              <a:cxn ang="0">
                <a:pos x="T7" y="T8"/>
              </a:cxn>
              <a:cxn ang="0">
                <a:pos x="T10" y="T11"/>
              </a:cxn>
            </a:cxnLst>
            <a:rect l="0" t="0" r="r" b="b"/>
            <a:pathLst>
              <a:path w="18813" h="21600">
                <a:moveTo>
                  <a:pt x="14282" y="21600"/>
                </a:moveTo>
                <a:cubicBezTo>
                  <a:pt x="14757" y="21098"/>
                  <a:pt x="15036" y="20567"/>
                  <a:pt x="15708" y="20093"/>
                </a:cubicBezTo>
                <a:cubicBezTo>
                  <a:pt x="17283" y="18983"/>
                  <a:pt x="20952" y="18424"/>
                  <a:pt x="17134" y="17079"/>
                </a:cubicBezTo>
                <a:cubicBezTo>
                  <a:pt x="14710" y="16225"/>
                  <a:pt x="8579" y="15070"/>
                  <a:pt x="8579" y="15070"/>
                </a:cubicBezTo>
                <a:cubicBezTo>
                  <a:pt x="9054" y="14400"/>
                  <a:pt x="9233" y="13695"/>
                  <a:pt x="10005" y="13060"/>
                </a:cubicBezTo>
                <a:cubicBezTo>
                  <a:pt x="10680" y="12506"/>
                  <a:pt x="12090" y="12093"/>
                  <a:pt x="12856" y="11553"/>
                </a:cubicBezTo>
                <a:cubicBezTo>
                  <a:pt x="13528" y="11080"/>
                  <a:pt x="13807" y="10549"/>
                  <a:pt x="14282" y="10047"/>
                </a:cubicBezTo>
                <a:cubicBezTo>
                  <a:pt x="12856" y="9712"/>
                  <a:pt x="11580" y="9280"/>
                  <a:pt x="10005" y="9042"/>
                </a:cubicBezTo>
                <a:cubicBezTo>
                  <a:pt x="8204" y="8770"/>
                  <a:pt x="5073" y="9174"/>
                  <a:pt x="4302" y="8540"/>
                </a:cubicBezTo>
                <a:cubicBezTo>
                  <a:pt x="747" y="5617"/>
                  <a:pt x="5702" y="5528"/>
                  <a:pt x="10005" y="5023"/>
                </a:cubicBezTo>
                <a:cubicBezTo>
                  <a:pt x="10955" y="4521"/>
                  <a:pt x="13272" y="4102"/>
                  <a:pt x="12856" y="3516"/>
                </a:cubicBezTo>
                <a:cubicBezTo>
                  <a:pt x="12492" y="3003"/>
                  <a:pt x="10037" y="3142"/>
                  <a:pt x="8579" y="3014"/>
                </a:cubicBezTo>
                <a:cubicBezTo>
                  <a:pt x="6228" y="2807"/>
                  <a:pt x="3826" y="2679"/>
                  <a:pt x="1450" y="2512"/>
                </a:cubicBezTo>
                <a:cubicBezTo>
                  <a:pt x="-312" y="649"/>
                  <a:pt x="-648" y="1478"/>
                  <a:pt x="1450"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7195" name="AutoShape 27"/>
          <p:cNvSpPr>
            <a:spLocks/>
          </p:cNvSpPr>
          <p:nvPr/>
        </p:nvSpPr>
        <p:spPr bwMode="auto">
          <a:xfrm>
            <a:off x="7150894" y="4960144"/>
            <a:ext cx="384572" cy="148829"/>
          </a:xfrm>
          <a:custGeom>
            <a:avLst/>
            <a:gdLst>
              <a:gd name="T0" fmla="+- 0 11304 1008"/>
              <a:gd name="T1" fmla="*/ T0 w 20592"/>
              <a:gd name="T2" fmla="+- 0 11667 1734"/>
              <a:gd name="T3" fmla="*/ 11667 h 19866"/>
              <a:gd name="T4" fmla="+- 0 11304 1008"/>
              <a:gd name="T5" fmla="*/ T4 w 20592"/>
              <a:gd name="T6" fmla="+- 0 11667 1734"/>
              <a:gd name="T7" fmla="*/ 11667 h 19866"/>
              <a:gd name="T8" fmla="+- 0 11304 1008"/>
              <a:gd name="T9" fmla="*/ T8 w 20592"/>
              <a:gd name="T10" fmla="+- 0 11667 1734"/>
              <a:gd name="T11" fmla="*/ 11667 h 19866"/>
              <a:gd name="T12" fmla="+- 0 11304 1008"/>
              <a:gd name="T13" fmla="*/ T12 w 20592"/>
              <a:gd name="T14" fmla="+- 0 11667 1734"/>
              <a:gd name="T15" fmla="*/ 11667 h 19866"/>
            </a:gdLst>
            <a:ahLst/>
            <a:cxnLst>
              <a:cxn ang="0">
                <a:pos x="T1" y="T3"/>
              </a:cxn>
              <a:cxn ang="0">
                <a:pos x="T5" y="T7"/>
              </a:cxn>
              <a:cxn ang="0">
                <a:pos x="T9" y="T11"/>
              </a:cxn>
              <a:cxn ang="0">
                <a:pos x="T13" y="T15"/>
              </a:cxn>
            </a:cxnLst>
            <a:rect l="0" t="0" r="r" b="b"/>
            <a:pathLst>
              <a:path w="20592" h="19866">
                <a:moveTo>
                  <a:pt x="16618" y="19866"/>
                </a:moveTo>
                <a:cubicBezTo>
                  <a:pt x="8926" y="11607"/>
                  <a:pt x="1234" y="3348"/>
                  <a:pt x="113" y="807"/>
                </a:cubicBezTo>
                <a:cubicBezTo>
                  <a:pt x="-1008" y="-1734"/>
                  <a:pt x="6481" y="2332"/>
                  <a:pt x="9894" y="4619"/>
                </a:cubicBezTo>
                <a:cubicBezTo>
                  <a:pt x="13307" y="6906"/>
                  <a:pt x="20592" y="14530"/>
                  <a:pt x="20592" y="1453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7196" name="AutoShape 28"/>
          <p:cNvSpPr>
            <a:spLocks/>
          </p:cNvSpPr>
          <p:nvPr/>
        </p:nvSpPr>
        <p:spPr bwMode="auto">
          <a:xfrm>
            <a:off x="7181850" y="4474369"/>
            <a:ext cx="359569" cy="542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486" y="21221"/>
                  <a:pt x="21580" y="20785"/>
                  <a:pt x="21257" y="20463"/>
                </a:cubicBezTo>
                <a:cubicBezTo>
                  <a:pt x="21057" y="20264"/>
                  <a:pt x="20284" y="20473"/>
                  <a:pt x="20229" y="20236"/>
                </a:cubicBezTo>
                <a:cubicBezTo>
                  <a:pt x="20019" y="19334"/>
                  <a:pt x="20457" y="18417"/>
                  <a:pt x="20571" y="17507"/>
                </a:cubicBezTo>
                <a:cubicBezTo>
                  <a:pt x="20457" y="17280"/>
                  <a:pt x="20529" y="16958"/>
                  <a:pt x="20229" y="16825"/>
                </a:cubicBezTo>
                <a:cubicBezTo>
                  <a:pt x="19744" y="16611"/>
                  <a:pt x="18744" y="16953"/>
                  <a:pt x="18514" y="16598"/>
                </a:cubicBezTo>
                <a:cubicBezTo>
                  <a:pt x="17927" y="15690"/>
                  <a:pt x="18802" y="14538"/>
                  <a:pt x="18171" y="13642"/>
                </a:cubicBezTo>
                <a:cubicBezTo>
                  <a:pt x="17866" y="13208"/>
                  <a:pt x="16114" y="13187"/>
                  <a:pt x="16114" y="13187"/>
                </a:cubicBezTo>
                <a:cubicBezTo>
                  <a:pt x="16169" y="12858"/>
                  <a:pt x="16899" y="11109"/>
                  <a:pt x="16114" y="10459"/>
                </a:cubicBezTo>
                <a:cubicBezTo>
                  <a:pt x="15857" y="10246"/>
                  <a:pt x="15429" y="10156"/>
                  <a:pt x="15086" y="10004"/>
                </a:cubicBezTo>
                <a:cubicBezTo>
                  <a:pt x="13747" y="8673"/>
                  <a:pt x="14743" y="9992"/>
                  <a:pt x="14743" y="7731"/>
                </a:cubicBezTo>
                <a:cubicBezTo>
                  <a:pt x="14743" y="7491"/>
                  <a:pt x="14481" y="7282"/>
                  <a:pt x="14400" y="7048"/>
                </a:cubicBezTo>
                <a:cubicBezTo>
                  <a:pt x="14138" y="6295"/>
                  <a:pt x="14361" y="5418"/>
                  <a:pt x="13714" y="4775"/>
                </a:cubicBezTo>
                <a:cubicBezTo>
                  <a:pt x="12814" y="3879"/>
                  <a:pt x="12832" y="4027"/>
                  <a:pt x="12343" y="2728"/>
                </a:cubicBezTo>
                <a:cubicBezTo>
                  <a:pt x="12229" y="2425"/>
                  <a:pt x="12234" y="2090"/>
                  <a:pt x="12000" y="1819"/>
                </a:cubicBezTo>
                <a:cubicBezTo>
                  <a:pt x="11759" y="1540"/>
                  <a:pt x="11287" y="1381"/>
                  <a:pt x="10971" y="1137"/>
                </a:cubicBezTo>
                <a:cubicBezTo>
                  <a:pt x="10600" y="849"/>
                  <a:pt x="10286" y="531"/>
                  <a:pt x="9943" y="227"/>
                </a:cubicBezTo>
                <a:cubicBezTo>
                  <a:pt x="8800" y="303"/>
                  <a:pt x="7643" y="314"/>
                  <a:pt x="6514" y="455"/>
                </a:cubicBezTo>
                <a:cubicBezTo>
                  <a:pt x="5804" y="543"/>
                  <a:pt x="5143" y="758"/>
                  <a:pt x="4457" y="909"/>
                </a:cubicBezTo>
                <a:lnTo>
                  <a:pt x="3429" y="1137"/>
                </a:lnTo>
                <a:cubicBezTo>
                  <a:pt x="2971" y="1440"/>
                  <a:pt x="2583" y="1797"/>
                  <a:pt x="2057" y="2046"/>
                </a:cubicBezTo>
                <a:cubicBezTo>
                  <a:pt x="1763" y="2186"/>
                  <a:pt x="1163" y="2051"/>
                  <a:pt x="1029" y="2274"/>
                </a:cubicBezTo>
                <a:cubicBezTo>
                  <a:pt x="644" y="2911"/>
                  <a:pt x="937" y="3654"/>
                  <a:pt x="686" y="4320"/>
                </a:cubicBezTo>
                <a:cubicBezTo>
                  <a:pt x="586" y="4585"/>
                  <a:pt x="229" y="4775"/>
                  <a:pt x="0" y="5002"/>
                </a:cubicBezTo>
                <a:cubicBezTo>
                  <a:pt x="114" y="5760"/>
                  <a:pt x="85" y="6534"/>
                  <a:pt x="343" y="7276"/>
                </a:cubicBezTo>
                <a:cubicBezTo>
                  <a:pt x="436" y="7542"/>
                  <a:pt x="718" y="7778"/>
                  <a:pt x="1029" y="7958"/>
                </a:cubicBezTo>
                <a:cubicBezTo>
                  <a:pt x="2480" y="8800"/>
                  <a:pt x="2702" y="8782"/>
                  <a:pt x="4114" y="9095"/>
                </a:cubicBezTo>
                <a:cubicBezTo>
                  <a:pt x="6743" y="9019"/>
                  <a:pt x="9405" y="9154"/>
                  <a:pt x="12000" y="8867"/>
                </a:cubicBezTo>
                <a:cubicBezTo>
                  <a:pt x="12356" y="8828"/>
                  <a:pt x="12117" y="8372"/>
                  <a:pt x="12343" y="8185"/>
                </a:cubicBezTo>
                <a:cubicBezTo>
                  <a:pt x="12600" y="7972"/>
                  <a:pt x="13029" y="7882"/>
                  <a:pt x="13371" y="7731"/>
                </a:cubicBezTo>
                <a:cubicBezTo>
                  <a:pt x="13600" y="7503"/>
                  <a:pt x="13873" y="7293"/>
                  <a:pt x="14057" y="7048"/>
                </a:cubicBezTo>
                <a:cubicBezTo>
                  <a:pt x="14219" y="6834"/>
                  <a:pt x="14224" y="6576"/>
                  <a:pt x="14400" y="6366"/>
                </a:cubicBezTo>
                <a:cubicBezTo>
                  <a:pt x="14800" y="5889"/>
                  <a:pt x="15771" y="5002"/>
                  <a:pt x="15771" y="5002"/>
                </a:cubicBezTo>
                <a:cubicBezTo>
                  <a:pt x="16061" y="4235"/>
                  <a:pt x="16204" y="3680"/>
                  <a:pt x="16800" y="2956"/>
                </a:cubicBezTo>
                <a:cubicBezTo>
                  <a:pt x="17195" y="2476"/>
                  <a:pt x="17714" y="2046"/>
                  <a:pt x="18171" y="1592"/>
                </a:cubicBezTo>
                <a:lnTo>
                  <a:pt x="18857" y="909"/>
                </a:lnTo>
                <a:cubicBezTo>
                  <a:pt x="19606" y="164"/>
                  <a:pt x="19543" y="501"/>
                  <a:pt x="19543"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7197" name="AutoShape 29"/>
          <p:cNvSpPr>
            <a:spLocks/>
          </p:cNvSpPr>
          <p:nvPr/>
        </p:nvSpPr>
        <p:spPr bwMode="auto">
          <a:xfrm>
            <a:off x="7535466" y="4296966"/>
            <a:ext cx="165497" cy="177403"/>
          </a:xfrm>
          <a:custGeom>
            <a:avLst/>
            <a:gdLst>
              <a:gd name="T0" fmla="*/ 10564 w 21129"/>
              <a:gd name="T1" fmla="*/ 9920 h 19840"/>
              <a:gd name="T2" fmla="*/ 10564 w 21129"/>
              <a:gd name="T3" fmla="*/ 9920 h 19840"/>
              <a:gd name="T4" fmla="*/ 10564 w 21129"/>
              <a:gd name="T5" fmla="*/ 9920 h 19840"/>
              <a:gd name="T6" fmla="*/ 10564 w 21129"/>
              <a:gd name="T7" fmla="*/ 9920 h 19840"/>
            </a:gdLst>
            <a:ahLst/>
            <a:cxnLst>
              <a:cxn ang="0">
                <a:pos x="T0" y="T1"/>
              </a:cxn>
              <a:cxn ang="0">
                <a:pos x="T2" y="T3"/>
              </a:cxn>
              <a:cxn ang="0">
                <a:pos x="T4" y="T5"/>
              </a:cxn>
              <a:cxn ang="0">
                <a:pos x="T6" y="T7"/>
              </a:cxn>
            </a:cxnLst>
            <a:rect l="0" t="0" r="r" b="b"/>
            <a:pathLst>
              <a:path w="21129" h="19840">
                <a:moveTo>
                  <a:pt x="0" y="19791"/>
                </a:moveTo>
                <a:cubicBezTo>
                  <a:pt x="1517" y="19259"/>
                  <a:pt x="3034" y="18727"/>
                  <a:pt x="6553" y="18514"/>
                </a:cubicBezTo>
                <a:cubicBezTo>
                  <a:pt x="10072" y="18301"/>
                  <a:pt x="21600" y="21600"/>
                  <a:pt x="21115" y="18514"/>
                </a:cubicBezTo>
                <a:cubicBezTo>
                  <a:pt x="20629" y="15429"/>
                  <a:pt x="12135" y="7714"/>
                  <a:pt x="3640"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7198" name="Line 30"/>
          <p:cNvSpPr>
            <a:spLocks noChangeShapeType="1"/>
          </p:cNvSpPr>
          <p:nvPr/>
        </p:nvSpPr>
        <p:spPr bwMode="auto">
          <a:xfrm flipH="1" flipV="1">
            <a:off x="7337823" y="3860007"/>
            <a:ext cx="215503" cy="43219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99" name="Oval 31"/>
          <p:cNvSpPr>
            <a:spLocks/>
          </p:cNvSpPr>
          <p:nvPr/>
        </p:nvSpPr>
        <p:spPr bwMode="auto">
          <a:xfrm>
            <a:off x="8147447" y="1700213"/>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00" name="Oval 32"/>
          <p:cNvSpPr>
            <a:spLocks/>
          </p:cNvSpPr>
          <p:nvPr/>
        </p:nvSpPr>
        <p:spPr bwMode="auto">
          <a:xfrm>
            <a:off x="7121129" y="5426869"/>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01" name="Oval 33"/>
          <p:cNvSpPr>
            <a:spLocks/>
          </p:cNvSpPr>
          <p:nvPr/>
        </p:nvSpPr>
        <p:spPr bwMode="auto">
          <a:xfrm>
            <a:off x="6311504" y="1970485"/>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02" name="Oval 34"/>
          <p:cNvSpPr>
            <a:spLocks/>
          </p:cNvSpPr>
          <p:nvPr/>
        </p:nvSpPr>
        <p:spPr bwMode="auto">
          <a:xfrm>
            <a:off x="8147447" y="1808560"/>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03" name="Oval 35"/>
          <p:cNvSpPr>
            <a:spLocks/>
          </p:cNvSpPr>
          <p:nvPr/>
        </p:nvSpPr>
        <p:spPr bwMode="auto">
          <a:xfrm>
            <a:off x="7229475" y="620316"/>
            <a:ext cx="151210"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04" name="Oval 36"/>
          <p:cNvSpPr>
            <a:spLocks/>
          </p:cNvSpPr>
          <p:nvPr/>
        </p:nvSpPr>
        <p:spPr bwMode="auto">
          <a:xfrm>
            <a:off x="7229475" y="3698081"/>
            <a:ext cx="151210" cy="148829"/>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05" name="Oval 37"/>
          <p:cNvSpPr>
            <a:spLocks/>
          </p:cNvSpPr>
          <p:nvPr/>
        </p:nvSpPr>
        <p:spPr bwMode="auto">
          <a:xfrm>
            <a:off x="6425804" y="2084785"/>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06" name="Oval 38"/>
          <p:cNvSpPr>
            <a:spLocks/>
          </p:cNvSpPr>
          <p:nvPr/>
        </p:nvSpPr>
        <p:spPr bwMode="auto">
          <a:xfrm>
            <a:off x="6540104" y="2199085"/>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07" name="Oval 39"/>
          <p:cNvSpPr>
            <a:spLocks/>
          </p:cNvSpPr>
          <p:nvPr/>
        </p:nvSpPr>
        <p:spPr bwMode="auto">
          <a:xfrm>
            <a:off x="8261747" y="1922860"/>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08" name="Oval 40"/>
          <p:cNvSpPr>
            <a:spLocks/>
          </p:cNvSpPr>
          <p:nvPr/>
        </p:nvSpPr>
        <p:spPr bwMode="auto">
          <a:xfrm>
            <a:off x="8376047" y="2037160"/>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09" name="Oval 41"/>
          <p:cNvSpPr>
            <a:spLocks/>
          </p:cNvSpPr>
          <p:nvPr/>
        </p:nvSpPr>
        <p:spPr bwMode="auto">
          <a:xfrm>
            <a:off x="7235429" y="5541169"/>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10" name="Oval 42"/>
          <p:cNvSpPr>
            <a:spLocks/>
          </p:cNvSpPr>
          <p:nvPr/>
        </p:nvSpPr>
        <p:spPr bwMode="auto">
          <a:xfrm>
            <a:off x="7349729" y="5655469"/>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11" name="Rectangle 43"/>
          <p:cNvSpPr>
            <a:spLocks/>
          </p:cNvSpPr>
          <p:nvPr/>
        </p:nvSpPr>
        <p:spPr bwMode="auto">
          <a:xfrm>
            <a:off x="3719513" y="188119"/>
            <a:ext cx="2159794" cy="34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b="1">
                <a:latin typeface="Helvetica" charset="0"/>
                <a:ea typeface="Helvetica" charset="0"/>
                <a:cs typeface="Helvetica" charset="0"/>
                <a:sym typeface="Helvetica" charset="0"/>
              </a:rPr>
              <a:t>Development:</a:t>
            </a:r>
          </a:p>
          <a:p>
            <a:r>
              <a:rPr lang="it-IT" altLang="it-IT" sz="1350"/>
              <a:t> Player 1 performs 3D dribbling on the obstacles and after the first shot takes a dissociation of movement between the cones receives the ball from player 2, open stop backhead and hit shot. </a:t>
            </a:r>
          </a:p>
          <a:p>
            <a:r>
              <a:rPr lang="it-IT" altLang="it-IT" sz="1350"/>
              <a:t> </a:t>
            </a:r>
            <a:r>
              <a:rPr lang="it-IT" altLang="it-IT" sz="1350" b="1">
                <a:latin typeface="Helvetica" charset="0"/>
                <a:ea typeface="Helvetica" charset="0"/>
                <a:cs typeface="Helvetica" charset="0"/>
                <a:sym typeface="Helvetica" charset="0"/>
              </a:rPr>
              <a:t>Variation:</a:t>
            </a:r>
          </a:p>
          <a:p>
            <a:r>
              <a:rPr lang="it-IT" altLang="it-IT" sz="1350" b="1">
                <a:latin typeface="Helvetica" charset="0"/>
                <a:ea typeface="Helvetica" charset="0"/>
                <a:cs typeface="Helvetica" charset="0"/>
                <a:sym typeface="Helvetica" charset="0"/>
              </a:rPr>
              <a:t> </a:t>
            </a:r>
            <a:r>
              <a:rPr lang="it-IT" altLang="it-IT" sz="1350"/>
              <a:t>dribbling with feigned through obstacles. Same exercise done on the opposite side with stop forehead and shooting backhead.</a:t>
            </a:r>
            <a:endParaRPr lang="it-IT" altLang="it-IT" sz="1350" b="1">
              <a:latin typeface="Helvetica" charset="0"/>
              <a:ea typeface="Helvetica" charset="0"/>
              <a:cs typeface="Helvetica" charset="0"/>
              <a:sym typeface="Helvetica" charset="0"/>
            </a:endParaRPr>
          </a:p>
        </p:txBody>
      </p:sp>
      <p:sp>
        <p:nvSpPr>
          <p:cNvPr id="7212" name="Rectangle 44"/>
          <p:cNvSpPr>
            <a:spLocks/>
          </p:cNvSpPr>
          <p:nvPr/>
        </p:nvSpPr>
        <p:spPr bwMode="auto">
          <a:xfrm>
            <a:off x="3719513" y="3374231"/>
            <a:ext cx="2106216" cy="1754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b="1">
                <a:latin typeface="Helvetica" charset="0"/>
                <a:ea typeface="Helvetica" charset="0"/>
                <a:cs typeface="Helvetica" charset="0"/>
                <a:sym typeface="Helvetica" charset="0"/>
              </a:rPr>
              <a:t>Development:</a:t>
            </a:r>
          </a:p>
          <a:p>
            <a:r>
              <a:rPr lang="it-IT" altLang="it-IT" sz="1350"/>
              <a:t> the player turns 3 Indian dribbling , revolves around the cone and make a 3D dribbling on the obstacles going to pull or forehead or backhead.</a:t>
            </a:r>
          </a:p>
        </p:txBody>
      </p:sp>
      <p:grpSp>
        <p:nvGrpSpPr>
          <p:cNvPr id="7213" name="Group 45"/>
          <p:cNvGrpSpPr>
            <a:grpSpLocks/>
          </p:cNvGrpSpPr>
          <p:nvPr/>
        </p:nvGrpSpPr>
        <p:grpSpPr bwMode="auto">
          <a:xfrm>
            <a:off x="3823098" y="6582967"/>
            <a:ext cx="631694" cy="173124"/>
            <a:chOff x="0" y="0"/>
            <a:chExt cx="842225" cy="231909"/>
          </a:xfrm>
        </p:grpSpPr>
        <p:sp>
          <p:nvSpPr>
            <p:cNvPr id="7214" name="Rectangle 46"/>
            <p:cNvSpPr>
              <a:spLocks/>
            </p:cNvSpPr>
            <p:nvPr/>
          </p:nvSpPr>
          <p:spPr bwMode="auto">
            <a:xfrm>
              <a:off x="174974" y="0"/>
              <a:ext cx="667251" cy="231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7215" name="Picture 47"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000432687"/>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AutoShape 1"/>
          <p:cNvSpPr>
            <a:spLocks/>
          </p:cNvSpPr>
          <p:nvPr/>
        </p:nvSpPr>
        <p:spPr bwMode="auto">
          <a:xfrm>
            <a:off x="6257925" y="94416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194" name="AutoShape 2"/>
          <p:cNvSpPr>
            <a:spLocks/>
          </p:cNvSpPr>
          <p:nvPr/>
        </p:nvSpPr>
        <p:spPr bwMode="auto">
          <a:xfrm>
            <a:off x="6203156" y="250983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195" name="AutoShape 3"/>
          <p:cNvSpPr>
            <a:spLocks/>
          </p:cNvSpPr>
          <p:nvPr/>
        </p:nvSpPr>
        <p:spPr bwMode="auto">
          <a:xfrm>
            <a:off x="6905625" y="14299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196" name="AutoShape 4"/>
          <p:cNvSpPr>
            <a:spLocks/>
          </p:cNvSpPr>
          <p:nvPr/>
        </p:nvSpPr>
        <p:spPr bwMode="auto">
          <a:xfrm>
            <a:off x="6905625" y="197048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197" name="AutoShape 5"/>
          <p:cNvSpPr>
            <a:spLocks/>
          </p:cNvSpPr>
          <p:nvPr/>
        </p:nvSpPr>
        <p:spPr bwMode="auto">
          <a:xfrm>
            <a:off x="7499747" y="197048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198" name="AutoShape 6"/>
          <p:cNvSpPr>
            <a:spLocks/>
          </p:cNvSpPr>
          <p:nvPr/>
        </p:nvSpPr>
        <p:spPr bwMode="auto">
          <a:xfrm>
            <a:off x="7499747" y="14299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199" name="AutoShape 7"/>
          <p:cNvSpPr>
            <a:spLocks/>
          </p:cNvSpPr>
          <p:nvPr/>
        </p:nvSpPr>
        <p:spPr bwMode="auto">
          <a:xfrm>
            <a:off x="8147447" y="245626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00" name="AutoShape 8"/>
          <p:cNvSpPr>
            <a:spLocks/>
          </p:cNvSpPr>
          <p:nvPr/>
        </p:nvSpPr>
        <p:spPr bwMode="auto">
          <a:xfrm>
            <a:off x="7985522" y="94416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01" name="Oval 9"/>
          <p:cNvSpPr>
            <a:spLocks/>
          </p:cNvSpPr>
          <p:nvPr/>
        </p:nvSpPr>
        <p:spPr bwMode="auto">
          <a:xfrm>
            <a:off x="6743700" y="1376362"/>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02" name="Oval 10"/>
          <p:cNvSpPr>
            <a:spLocks/>
          </p:cNvSpPr>
          <p:nvPr/>
        </p:nvSpPr>
        <p:spPr bwMode="auto">
          <a:xfrm>
            <a:off x="7661672" y="1376362"/>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03" name="Oval 11"/>
          <p:cNvSpPr>
            <a:spLocks/>
          </p:cNvSpPr>
          <p:nvPr/>
        </p:nvSpPr>
        <p:spPr bwMode="auto">
          <a:xfrm>
            <a:off x="8309372" y="2671762"/>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04" name="Oval 12"/>
          <p:cNvSpPr>
            <a:spLocks/>
          </p:cNvSpPr>
          <p:nvPr/>
        </p:nvSpPr>
        <p:spPr bwMode="auto">
          <a:xfrm>
            <a:off x="6688932" y="1970485"/>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05" name="Line 13"/>
          <p:cNvSpPr>
            <a:spLocks noChangeShapeType="1"/>
          </p:cNvSpPr>
          <p:nvPr/>
        </p:nvSpPr>
        <p:spPr bwMode="auto">
          <a:xfrm flipV="1">
            <a:off x="7877176" y="1052513"/>
            <a:ext cx="432197" cy="32385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06" name="Line 14"/>
          <p:cNvSpPr>
            <a:spLocks noChangeShapeType="1"/>
          </p:cNvSpPr>
          <p:nvPr/>
        </p:nvSpPr>
        <p:spPr bwMode="auto">
          <a:xfrm flipH="1" flipV="1">
            <a:off x="6419851" y="890588"/>
            <a:ext cx="345281" cy="507206"/>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07" name="Line 15"/>
          <p:cNvSpPr>
            <a:spLocks noChangeShapeType="1"/>
          </p:cNvSpPr>
          <p:nvPr/>
        </p:nvSpPr>
        <p:spPr bwMode="auto">
          <a:xfrm flipH="1">
            <a:off x="6149579" y="2078831"/>
            <a:ext cx="485775" cy="32385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08" name="Line 16"/>
          <p:cNvSpPr>
            <a:spLocks noChangeShapeType="1"/>
          </p:cNvSpPr>
          <p:nvPr/>
        </p:nvSpPr>
        <p:spPr bwMode="auto">
          <a:xfrm flipV="1">
            <a:off x="8364141" y="997744"/>
            <a:ext cx="0" cy="1620441"/>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09" name="Line 17"/>
          <p:cNvSpPr>
            <a:spLocks noChangeShapeType="1"/>
          </p:cNvSpPr>
          <p:nvPr/>
        </p:nvSpPr>
        <p:spPr bwMode="auto">
          <a:xfrm flipH="1">
            <a:off x="6041231" y="835819"/>
            <a:ext cx="0" cy="15668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10" name="Line 18"/>
          <p:cNvSpPr>
            <a:spLocks noChangeShapeType="1"/>
          </p:cNvSpPr>
          <p:nvPr/>
        </p:nvSpPr>
        <p:spPr bwMode="auto">
          <a:xfrm>
            <a:off x="6203156" y="2834879"/>
            <a:ext cx="1944291"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11" name="Line 19"/>
          <p:cNvSpPr>
            <a:spLocks noChangeShapeType="1"/>
          </p:cNvSpPr>
          <p:nvPr/>
        </p:nvSpPr>
        <p:spPr bwMode="auto">
          <a:xfrm flipH="1" flipV="1">
            <a:off x="6473428" y="782241"/>
            <a:ext cx="1728788"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12" name="AutoShape 20"/>
          <p:cNvSpPr>
            <a:spLocks/>
          </p:cNvSpPr>
          <p:nvPr/>
        </p:nvSpPr>
        <p:spPr bwMode="auto">
          <a:xfrm>
            <a:off x="6060282" y="814388"/>
            <a:ext cx="336947" cy="45244"/>
          </a:xfrm>
          <a:custGeom>
            <a:avLst/>
            <a:gdLst>
              <a:gd name="T0" fmla="*/ 10800 w 21600"/>
              <a:gd name="T1" fmla="+- 0 13093 4587"/>
              <a:gd name="T2" fmla="*/ 13093 h 17013"/>
              <a:gd name="T3" fmla="*/ 10800 w 21600"/>
              <a:gd name="T4" fmla="+- 0 13093 4587"/>
              <a:gd name="T5" fmla="*/ 13093 h 17013"/>
              <a:gd name="T6" fmla="*/ 10800 w 21600"/>
              <a:gd name="T7" fmla="+- 0 13093 4587"/>
              <a:gd name="T8" fmla="*/ 13093 h 17013"/>
              <a:gd name="T9" fmla="*/ 10800 w 21600"/>
              <a:gd name="T10" fmla="+- 0 13093 4587"/>
              <a:gd name="T11" fmla="*/ 13093 h 17013"/>
            </a:gdLst>
            <a:ahLst/>
            <a:cxnLst>
              <a:cxn ang="0">
                <a:pos x="T0" y="T2"/>
              </a:cxn>
              <a:cxn ang="0">
                <a:pos x="T3" y="T5"/>
              </a:cxn>
              <a:cxn ang="0">
                <a:pos x="T6" y="T8"/>
              </a:cxn>
              <a:cxn ang="0">
                <a:pos x="T9" y="T11"/>
              </a:cxn>
            </a:cxnLst>
            <a:rect l="0" t="0" r="r" b="b"/>
            <a:pathLst>
              <a:path w="21600" h="17013">
                <a:moveTo>
                  <a:pt x="21600" y="666"/>
                </a:moveTo>
                <a:cubicBezTo>
                  <a:pt x="20903" y="2028"/>
                  <a:pt x="20167" y="2826"/>
                  <a:pt x="19510" y="4753"/>
                </a:cubicBezTo>
                <a:cubicBezTo>
                  <a:pt x="18761" y="6949"/>
                  <a:pt x="18245" y="12119"/>
                  <a:pt x="17419" y="12926"/>
                </a:cubicBezTo>
                <a:cubicBezTo>
                  <a:pt x="16695" y="13634"/>
                  <a:pt x="16026" y="10202"/>
                  <a:pt x="15329" y="8839"/>
                </a:cubicBezTo>
                <a:cubicBezTo>
                  <a:pt x="11895" y="-4587"/>
                  <a:pt x="13916" y="-1185"/>
                  <a:pt x="8361" y="8839"/>
                </a:cubicBezTo>
                <a:cubicBezTo>
                  <a:pt x="6957" y="11373"/>
                  <a:pt x="4181" y="17013"/>
                  <a:pt x="4181" y="17013"/>
                </a:cubicBezTo>
                <a:cubicBezTo>
                  <a:pt x="3484" y="15651"/>
                  <a:pt x="2747" y="14853"/>
                  <a:pt x="2090" y="12926"/>
                </a:cubicBezTo>
                <a:cubicBezTo>
                  <a:pt x="1341" y="10730"/>
                  <a:pt x="0" y="4753"/>
                  <a:pt x="0" y="4753"/>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8213" name="AutoShape 21"/>
          <p:cNvSpPr>
            <a:spLocks/>
          </p:cNvSpPr>
          <p:nvPr/>
        </p:nvSpPr>
        <p:spPr bwMode="auto">
          <a:xfrm>
            <a:off x="6037660" y="2481262"/>
            <a:ext cx="77390" cy="272654"/>
          </a:xfrm>
          <a:custGeom>
            <a:avLst/>
            <a:gdLst>
              <a:gd name="T0" fmla="+- 0 10407 827"/>
              <a:gd name="T1" fmla="*/ T0 w 19160"/>
              <a:gd name="T2" fmla="*/ 10672 h 21345"/>
              <a:gd name="T3" fmla="+- 0 10407 827"/>
              <a:gd name="T4" fmla="*/ T3 w 19160"/>
              <a:gd name="T5" fmla="*/ 10672 h 21345"/>
              <a:gd name="T6" fmla="+- 0 10407 827"/>
              <a:gd name="T7" fmla="*/ T6 w 19160"/>
              <a:gd name="T8" fmla="*/ 10672 h 21345"/>
              <a:gd name="T9" fmla="+- 0 10407 827"/>
              <a:gd name="T10" fmla="*/ T9 w 19160"/>
              <a:gd name="T11" fmla="*/ 10672 h 21345"/>
            </a:gdLst>
            <a:ahLst/>
            <a:cxnLst>
              <a:cxn ang="0">
                <a:pos x="T1" y="T2"/>
              </a:cxn>
              <a:cxn ang="0">
                <a:pos x="T4" y="T5"/>
              </a:cxn>
              <a:cxn ang="0">
                <a:pos x="T7" y="T8"/>
              </a:cxn>
              <a:cxn ang="0">
                <a:pos x="T10" y="T11"/>
              </a:cxn>
            </a:cxnLst>
            <a:rect l="0" t="0" r="r" b="b"/>
            <a:pathLst>
              <a:path w="19160" h="21345">
                <a:moveTo>
                  <a:pt x="8344" y="0"/>
                </a:moveTo>
                <a:cubicBezTo>
                  <a:pt x="9245" y="854"/>
                  <a:pt x="9773" y="1756"/>
                  <a:pt x="11048" y="2561"/>
                </a:cubicBezTo>
                <a:cubicBezTo>
                  <a:pt x="12501" y="3479"/>
                  <a:pt x="16097" y="4103"/>
                  <a:pt x="16456" y="5123"/>
                </a:cubicBezTo>
                <a:cubicBezTo>
                  <a:pt x="17062" y="6844"/>
                  <a:pt x="15861" y="8648"/>
                  <a:pt x="13752" y="10246"/>
                </a:cubicBezTo>
                <a:cubicBezTo>
                  <a:pt x="11252" y="12140"/>
                  <a:pt x="2936" y="15369"/>
                  <a:pt x="2936" y="15369"/>
                </a:cubicBezTo>
                <a:cubicBezTo>
                  <a:pt x="2034" y="16222"/>
                  <a:pt x="-827" y="17095"/>
                  <a:pt x="232" y="17930"/>
                </a:cubicBezTo>
                <a:cubicBezTo>
                  <a:pt x="1439" y="18883"/>
                  <a:pt x="5437" y="19179"/>
                  <a:pt x="8344" y="19638"/>
                </a:cubicBezTo>
                <a:cubicBezTo>
                  <a:pt x="20773" y="21600"/>
                  <a:pt x="13051" y="19416"/>
                  <a:pt x="19160" y="21345"/>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8214" name="AutoShape 22"/>
          <p:cNvSpPr>
            <a:spLocks/>
          </p:cNvSpPr>
          <p:nvPr/>
        </p:nvSpPr>
        <p:spPr bwMode="auto">
          <a:xfrm>
            <a:off x="8302229" y="810816"/>
            <a:ext cx="111919" cy="157163"/>
          </a:xfrm>
          <a:custGeom>
            <a:avLst/>
            <a:gdLst>
              <a:gd name="T0" fmla="*/ 9230 w 18460"/>
              <a:gd name="T1" fmla="+- 0 11171 743"/>
              <a:gd name="T2" fmla="*/ 11171 h 20857"/>
              <a:gd name="T3" fmla="*/ 9230 w 18460"/>
              <a:gd name="T4" fmla="+- 0 11171 743"/>
              <a:gd name="T5" fmla="*/ 11171 h 20857"/>
              <a:gd name="T6" fmla="*/ 9230 w 18460"/>
              <a:gd name="T7" fmla="+- 0 11171 743"/>
              <a:gd name="T8" fmla="*/ 11171 h 20857"/>
              <a:gd name="T9" fmla="*/ 9230 w 18460"/>
              <a:gd name="T10" fmla="+- 0 11171 743"/>
              <a:gd name="T11" fmla="*/ 11171 h 20857"/>
            </a:gdLst>
            <a:ahLst/>
            <a:cxnLst>
              <a:cxn ang="0">
                <a:pos x="T0" y="T2"/>
              </a:cxn>
              <a:cxn ang="0">
                <a:pos x="T3" y="T5"/>
              </a:cxn>
              <a:cxn ang="0">
                <a:pos x="T6" y="T8"/>
              </a:cxn>
              <a:cxn ang="0">
                <a:pos x="T9" y="T11"/>
              </a:cxn>
            </a:cxnLst>
            <a:rect l="0" t="0" r="r" b="b"/>
            <a:pathLst>
              <a:path w="18460" h="20857">
                <a:moveTo>
                  <a:pt x="14400" y="20857"/>
                </a:moveTo>
                <a:cubicBezTo>
                  <a:pt x="18600" y="10726"/>
                  <a:pt x="21600" y="13138"/>
                  <a:pt x="12600" y="10726"/>
                </a:cubicBezTo>
                <a:cubicBezTo>
                  <a:pt x="12000" y="9279"/>
                  <a:pt x="11321" y="7851"/>
                  <a:pt x="10800" y="6384"/>
                </a:cubicBezTo>
                <a:cubicBezTo>
                  <a:pt x="10120" y="4472"/>
                  <a:pt x="11059" y="1698"/>
                  <a:pt x="9000" y="595"/>
                </a:cubicBezTo>
                <a:cubicBezTo>
                  <a:pt x="6504" y="-743"/>
                  <a:pt x="3000" y="595"/>
                  <a:pt x="0" y="595"/>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8215" name="Line 23"/>
          <p:cNvSpPr>
            <a:spLocks noChangeShapeType="1"/>
          </p:cNvSpPr>
          <p:nvPr/>
        </p:nvSpPr>
        <p:spPr bwMode="auto">
          <a:xfrm flipV="1">
            <a:off x="6365081" y="2185988"/>
            <a:ext cx="486966" cy="378619"/>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16" name="Line 24"/>
          <p:cNvSpPr>
            <a:spLocks noChangeShapeType="1"/>
          </p:cNvSpPr>
          <p:nvPr/>
        </p:nvSpPr>
        <p:spPr bwMode="auto">
          <a:xfrm flipH="1">
            <a:off x="7499747" y="997744"/>
            <a:ext cx="432197" cy="378619"/>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17" name="Line 25"/>
          <p:cNvSpPr>
            <a:spLocks noChangeShapeType="1"/>
          </p:cNvSpPr>
          <p:nvPr/>
        </p:nvSpPr>
        <p:spPr bwMode="auto">
          <a:xfrm flipH="1" flipV="1">
            <a:off x="7715251" y="2024063"/>
            <a:ext cx="346472" cy="50839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18" name="Line 26"/>
          <p:cNvSpPr>
            <a:spLocks noChangeShapeType="1"/>
          </p:cNvSpPr>
          <p:nvPr/>
        </p:nvSpPr>
        <p:spPr bwMode="auto">
          <a:xfrm>
            <a:off x="6365082" y="1159669"/>
            <a:ext cx="317897" cy="426244"/>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19" name="Rectangle 27"/>
          <p:cNvSpPr>
            <a:spLocks/>
          </p:cNvSpPr>
          <p:nvPr/>
        </p:nvSpPr>
        <p:spPr bwMode="auto">
          <a:xfrm>
            <a:off x="4313635" y="0"/>
            <a:ext cx="367188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400">
                <a:solidFill>
                  <a:srgbClr val="FF0000"/>
                </a:solidFill>
              </a:rPr>
              <a:t>TECNIQUE</a:t>
            </a:r>
          </a:p>
        </p:txBody>
      </p:sp>
      <p:sp>
        <p:nvSpPr>
          <p:cNvPr id="8220" name="Oval 28"/>
          <p:cNvSpPr>
            <a:spLocks/>
          </p:cNvSpPr>
          <p:nvPr/>
        </p:nvSpPr>
        <p:spPr bwMode="auto">
          <a:xfrm>
            <a:off x="8417719" y="2618185"/>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21" name="AutoShape 29"/>
          <p:cNvSpPr>
            <a:spLocks/>
          </p:cNvSpPr>
          <p:nvPr/>
        </p:nvSpPr>
        <p:spPr bwMode="auto">
          <a:xfrm>
            <a:off x="8364141" y="4454128"/>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22" name="AutoShape 30"/>
          <p:cNvSpPr>
            <a:spLocks/>
          </p:cNvSpPr>
          <p:nvPr/>
        </p:nvSpPr>
        <p:spPr bwMode="auto">
          <a:xfrm>
            <a:off x="8364141" y="342900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23" name="AutoShape 31"/>
          <p:cNvSpPr>
            <a:spLocks/>
          </p:cNvSpPr>
          <p:nvPr/>
        </p:nvSpPr>
        <p:spPr bwMode="auto">
          <a:xfrm>
            <a:off x="6959203" y="450889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24" name="AutoShape 32"/>
          <p:cNvSpPr>
            <a:spLocks/>
          </p:cNvSpPr>
          <p:nvPr/>
        </p:nvSpPr>
        <p:spPr bwMode="auto">
          <a:xfrm>
            <a:off x="8417719" y="5588794"/>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25" name="AutoShape 33"/>
          <p:cNvSpPr>
            <a:spLocks/>
          </p:cNvSpPr>
          <p:nvPr/>
        </p:nvSpPr>
        <p:spPr bwMode="auto">
          <a:xfrm>
            <a:off x="6959203" y="353615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26" name="AutoShape 34"/>
          <p:cNvSpPr>
            <a:spLocks/>
          </p:cNvSpPr>
          <p:nvPr/>
        </p:nvSpPr>
        <p:spPr bwMode="auto">
          <a:xfrm>
            <a:off x="6959203" y="645318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27" name="AutoShape 35"/>
          <p:cNvSpPr>
            <a:spLocks/>
          </p:cNvSpPr>
          <p:nvPr/>
        </p:nvSpPr>
        <p:spPr bwMode="auto">
          <a:xfrm>
            <a:off x="6959203" y="564237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28" name="AutoShape 36"/>
          <p:cNvSpPr>
            <a:spLocks/>
          </p:cNvSpPr>
          <p:nvPr/>
        </p:nvSpPr>
        <p:spPr bwMode="auto">
          <a:xfrm>
            <a:off x="8417719" y="645318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29" name="Oval 37"/>
          <p:cNvSpPr>
            <a:spLocks/>
          </p:cNvSpPr>
          <p:nvPr/>
        </p:nvSpPr>
        <p:spPr bwMode="auto">
          <a:xfrm>
            <a:off x="7877175" y="4238625"/>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30" name="Oval 38"/>
          <p:cNvSpPr>
            <a:spLocks/>
          </p:cNvSpPr>
          <p:nvPr/>
        </p:nvSpPr>
        <p:spPr bwMode="auto">
          <a:xfrm>
            <a:off x="7499747" y="3968354"/>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31" name="Oval 39"/>
          <p:cNvSpPr>
            <a:spLocks/>
          </p:cNvSpPr>
          <p:nvPr/>
        </p:nvSpPr>
        <p:spPr bwMode="auto">
          <a:xfrm>
            <a:off x="8039100" y="3590925"/>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32" name="Oval 40"/>
          <p:cNvSpPr>
            <a:spLocks/>
          </p:cNvSpPr>
          <p:nvPr/>
        </p:nvSpPr>
        <p:spPr bwMode="auto">
          <a:xfrm>
            <a:off x="7175897" y="3644504"/>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33" name="Oval 41"/>
          <p:cNvSpPr>
            <a:spLocks/>
          </p:cNvSpPr>
          <p:nvPr/>
        </p:nvSpPr>
        <p:spPr bwMode="auto">
          <a:xfrm>
            <a:off x="7337822" y="4292204"/>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34" name="Oval 42"/>
          <p:cNvSpPr>
            <a:spLocks/>
          </p:cNvSpPr>
          <p:nvPr/>
        </p:nvSpPr>
        <p:spPr bwMode="auto">
          <a:xfrm>
            <a:off x="7985522" y="6344841"/>
            <a:ext cx="151209" cy="148828"/>
          </a:xfrm>
          <a:prstGeom prst="ellipse">
            <a:avLst/>
          </a:prstGeom>
          <a:solidFill>
            <a:srgbClr val="0070C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35" name="Oval 43"/>
          <p:cNvSpPr>
            <a:spLocks/>
          </p:cNvSpPr>
          <p:nvPr/>
        </p:nvSpPr>
        <p:spPr bwMode="auto">
          <a:xfrm>
            <a:off x="7661672" y="5750719"/>
            <a:ext cx="151209" cy="148829"/>
          </a:xfrm>
          <a:prstGeom prst="ellipse">
            <a:avLst/>
          </a:prstGeom>
          <a:solidFill>
            <a:srgbClr val="0070C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36" name="Oval 44"/>
          <p:cNvSpPr>
            <a:spLocks/>
          </p:cNvSpPr>
          <p:nvPr/>
        </p:nvSpPr>
        <p:spPr bwMode="auto">
          <a:xfrm>
            <a:off x="8093869" y="5912644"/>
            <a:ext cx="151210" cy="148829"/>
          </a:xfrm>
          <a:prstGeom prst="ellipse">
            <a:avLst/>
          </a:prstGeom>
          <a:solidFill>
            <a:srgbClr val="0070C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37" name="Oval 45"/>
          <p:cNvSpPr>
            <a:spLocks/>
          </p:cNvSpPr>
          <p:nvPr/>
        </p:nvSpPr>
        <p:spPr bwMode="auto">
          <a:xfrm>
            <a:off x="7499747" y="6236494"/>
            <a:ext cx="151209" cy="148829"/>
          </a:xfrm>
          <a:prstGeom prst="ellipse">
            <a:avLst/>
          </a:prstGeom>
          <a:solidFill>
            <a:srgbClr val="0070C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38" name="Oval 46"/>
          <p:cNvSpPr>
            <a:spLocks/>
          </p:cNvSpPr>
          <p:nvPr/>
        </p:nvSpPr>
        <p:spPr bwMode="auto">
          <a:xfrm>
            <a:off x="7229475" y="5859066"/>
            <a:ext cx="151210" cy="148828"/>
          </a:xfrm>
          <a:prstGeom prst="ellipse">
            <a:avLst/>
          </a:prstGeom>
          <a:solidFill>
            <a:srgbClr val="0070C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39" name="Oval 47"/>
          <p:cNvSpPr>
            <a:spLocks/>
          </p:cNvSpPr>
          <p:nvPr/>
        </p:nvSpPr>
        <p:spPr bwMode="auto">
          <a:xfrm>
            <a:off x="7337822" y="3752850"/>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40" name="Oval 48"/>
          <p:cNvSpPr>
            <a:spLocks/>
          </p:cNvSpPr>
          <p:nvPr/>
        </p:nvSpPr>
        <p:spPr bwMode="auto">
          <a:xfrm>
            <a:off x="7985522" y="3752850"/>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41" name="Oval 49"/>
          <p:cNvSpPr>
            <a:spLocks/>
          </p:cNvSpPr>
          <p:nvPr/>
        </p:nvSpPr>
        <p:spPr bwMode="auto">
          <a:xfrm>
            <a:off x="7608094" y="413027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42" name="Oval 50"/>
          <p:cNvSpPr>
            <a:spLocks/>
          </p:cNvSpPr>
          <p:nvPr/>
        </p:nvSpPr>
        <p:spPr bwMode="auto">
          <a:xfrm>
            <a:off x="7444979" y="445412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43" name="Oval 51"/>
          <p:cNvSpPr>
            <a:spLocks/>
          </p:cNvSpPr>
          <p:nvPr/>
        </p:nvSpPr>
        <p:spPr bwMode="auto">
          <a:xfrm>
            <a:off x="7931944" y="4400550"/>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44" name="Oval 52"/>
          <p:cNvSpPr>
            <a:spLocks/>
          </p:cNvSpPr>
          <p:nvPr/>
        </p:nvSpPr>
        <p:spPr bwMode="auto">
          <a:xfrm>
            <a:off x="7823597" y="575071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45" name="Oval 53"/>
          <p:cNvSpPr>
            <a:spLocks/>
          </p:cNvSpPr>
          <p:nvPr/>
        </p:nvSpPr>
        <p:spPr bwMode="auto">
          <a:xfrm>
            <a:off x="7391400" y="5859066"/>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46" name="Oval 54"/>
          <p:cNvSpPr>
            <a:spLocks/>
          </p:cNvSpPr>
          <p:nvPr/>
        </p:nvSpPr>
        <p:spPr bwMode="auto">
          <a:xfrm>
            <a:off x="8052197" y="597931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47" name="Oval 55"/>
          <p:cNvSpPr>
            <a:spLocks/>
          </p:cNvSpPr>
          <p:nvPr/>
        </p:nvSpPr>
        <p:spPr bwMode="auto">
          <a:xfrm>
            <a:off x="7985522" y="6291263"/>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48" name="Oval 56"/>
          <p:cNvSpPr>
            <a:spLocks/>
          </p:cNvSpPr>
          <p:nvPr/>
        </p:nvSpPr>
        <p:spPr bwMode="auto">
          <a:xfrm>
            <a:off x="7661672" y="6236494"/>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49" name="Rectangle 57"/>
          <p:cNvSpPr>
            <a:spLocks/>
          </p:cNvSpPr>
          <p:nvPr/>
        </p:nvSpPr>
        <p:spPr bwMode="auto">
          <a:xfrm>
            <a:off x="7067550" y="4941094"/>
            <a:ext cx="1350169"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1350"/>
              <a:t>CONTRAST ZONE</a:t>
            </a:r>
          </a:p>
        </p:txBody>
      </p:sp>
      <p:sp>
        <p:nvSpPr>
          <p:cNvPr id="8250" name="AutoShape 58"/>
          <p:cNvSpPr>
            <a:spLocks/>
          </p:cNvSpPr>
          <p:nvPr/>
        </p:nvSpPr>
        <p:spPr bwMode="auto">
          <a:xfrm>
            <a:off x="7067550" y="4724400"/>
            <a:ext cx="1296591" cy="810816"/>
          </a:xfrm>
          <a:prstGeom prst="roundRect">
            <a:avLst>
              <a:gd name="adj" fmla="val 16667"/>
            </a:avLst>
          </a:prstGeom>
          <a:solidFill>
            <a:srgbClr val="92D050">
              <a:alpha val="43999"/>
            </a:srgbClr>
          </a:solidFill>
          <a:ln w="25400" cap="flat" cmpd="sng">
            <a:solidFill>
              <a:srgbClr val="3A5E8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solidFill>
                <a:srgbClr val="FFFFFF"/>
              </a:solidFill>
            </a:endParaRPr>
          </a:p>
        </p:txBody>
      </p:sp>
      <p:sp>
        <p:nvSpPr>
          <p:cNvPr id="8251" name="Rectangle 59"/>
          <p:cNvSpPr>
            <a:spLocks/>
          </p:cNvSpPr>
          <p:nvPr/>
        </p:nvSpPr>
        <p:spPr bwMode="auto">
          <a:xfrm>
            <a:off x="3773091" y="403622"/>
            <a:ext cx="2214563" cy="2793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b="1">
                <a:latin typeface="Helvetica" charset="0"/>
                <a:ea typeface="Helvetica" charset="0"/>
                <a:cs typeface="Helvetica" charset="0"/>
                <a:sym typeface="Helvetica" charset="0"/>
              </a:rPr>
              <a:t>Development:</a:t>
            </a:r>
          </a:p>
          <a:p>
            <a:r>
              <a:rPr lang="it-IT" altLang="it-IT" sz="1350"/>
              <a:t> Each player moves from his cone inside the square receives backhead and passes to push the partner who performs his own movement. After moving back to my cone. Game to play in time. </a:t>
            </a:r>
          </a:p>
          <a:p>
            <a:r>
              <a:rPr lang="it-IT" altLang="it-IT" sz="1350" b="1">
                <a:latin typeface="Helvetica" charset="0"/>
                <a:ea typeface="Helvetica" charset="0"/>
                <a:cs typeface="Helvetica" charset="0"/>
                <a:sym typeface="Helvetica" charset="0"/>
              </a:rPr>
              <a:t>Variant: </a:t>
            </a:r>
          </a:p>
          <a:p>
            <a:r>
              <a:rPr lang="it-IT" altLang="it-IT" sz="1350"/>
              <a:t>sweep passages hit, same movement with stop forehead and pass backhead.</a:t>
            </a:r>
          </a:p>
        </p:txBody>
      </p:sp>
      <p:sp>
        <p:nvSpPr>
          <p:cNvPr id="8252" name="Rectangle 60"/>
          <p:cNvSpPr>
            <a:spLocks/>
          </p:cNvSpPr>
          <p:nvPr/>
        </p:nvSpPr>
        <p:spPr bwMode="auto">
          <a:xfrm>
            <a:off x="3773091" y="3482579"/>
            <a:ext cx="2214563" cy="2585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b="1">
                <a:latin typeface="Helvetica" charset="0"/>
                <a:ea typeface="Helvetica" charset="0"/>
                <a:cs typeface="Helvetica" charset="0"/>
                <a:sym typeface="Helvetica" charset="0"/>
              </a:rPr>
              <a:t>Development:</a:t>
            </a:r>
          </a:p>
          <a:p>
            <a:r>
              <a:rPr lang="it-IT" altLang="it-IT" sz="1350"/>
              <a:t> the yellow and the blue team are two squares placed one before the other. At the coach's signal the two teams must exchange the square with the possibility, in contrast zone, to combat and slow the opposing team. The team that with all its components comes first in the opposite square.</a:t>
            </a:r>
          </a:p>
        </p:txBody>
      </p:sp>
      <p:grpSp>
        <p:nvGrpSpPr>
          <p:cNvPr id="8253" name="Group 61"/>
          <p:cNvGrpSpPr>
            <a:grpSpLocks/>
          </p:cNvGrpSpPr>
          <p:nvPr/>
        </p:nvGrpSpPr>
        <p:grpSpPr bwMode="auto">
          <a:xfrm>
            <a:off x="3823098" y="6582967"/>
            <a:ext cx="631694" cy="173124"/>
            <a:chOff x="0" y="0"/>
            <a:chExt cx="842225" cy="231909"/>
          </a:xfrm>
        </p:grpSpPr>
        <p:sp>
          <p:nvSpPr>
            <p:cNvPr id="8254" name="Rectangle 62"/>
            <p:cNvSpPr>
              <a:spLocks/>
            </p:cNvSpPr>
            <p:nvPr/>
          </p:nvSpPr>
          <p:spPr bwMode="auto">
            <a:xfrm>
              <a:off x="174974" y="0"/>
              <a:ext cx="667251" cy="231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8255" name="Picture 63"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68192977"/>
      </p:ext>
    </p:extLst>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4313635" y="0"/>
            <a:ext cx="367188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400">
                <a:solidFill>
                  <a:srgbClr val="FF0000"/>
                </a:solidFill>
              </a:rPr>
              <a:t>TECNIQUE</a:t>
            </a:r>
          </a:p>
        </p:txBody>
      </p:sp>
      <p:sp>
        <p:nvSpPr>
          <p:cNvPr id="9218" name="AutoShape 2"/>
          <p:cNvSpPr>
            <a:spLocks/>
          </p:cNvSpPr>
          <p:nvPr/>
        </p:nvSpPr>
        <p:spPr bwMode="auto">
          <a:xfrm>
            <a:off x="6797278" y="159186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19" name="Oval 3"/>
          <p:cNvSpPr>
            <a:spLocks/>
          </p:cNvSpPr>
          <p:nvPr/>
        </p:nvSpPr>
        <p:spPr bwMode="auto">
          <a:xfrm>
            <a:off x="7175897" y="1591866"/>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20" name="Oval 4"/>
          <p:cNvSpPr>
            <a:spLocks/>
          </p:cNvSpPr>
          <p:nvPr/>
        </p:nvSpPr>
        <p:spPr bwMode="auto">
          <a:xfrm>
            <a:off x="7283054" y="2240756"/>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pic>
        <p:nvPicPr>
          <p:cNvPr id="9221" name="Picture 5" descr="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0960" y="620316"/>
            <a:ext cx="2896790" cy="286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22" name="AutoShape 6"/>
          <p:cNvSpPr>
            <a:spLocks/>
          </p:cNvSpPr>
          <p:nvPr/>
        </p:nvSpPr>
        <p:spPr bwMode="auto">
          <a:xfrm>
            <a:off x="6852047" y="218598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23" name="AutoShape 7"/>
          <p:cNvSpPr>
            <a:spLocks/>
          </p:cNvSpPr>
          <p:nvPr/>
        </p:nvSpPr>
        <p:spPr bwMode="auto">
          <a:xfrm>
            <a:off x="6852047" y="159186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24" name="AutoShape 8"/>
          <p:cNvSpPr>
            <a:spLocks/>
          </p:cNvSpPr>
          <p:nvPr/>
        </p:nvSpPr>
        <p:spPr bwMode="auto">
          <a:xfrm>
            <a:off x="7553325" y="218598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25" name="AutoShape 9"/>
          <p:cNvSpPr>
            <a:spLocks/>
          </p:cNvSpPr>
          <p:nvPr/>
        </p:nvSpPr>
        <p:spPr bwMode="auto">
          <a:xfrm>
            <a:off x="7499747" y="159186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26" name="Oval 10"/>
          <p:cNvSpPr>
            <a:spLocks/>
          </p:cNvSpPr>
          <p:nvPr/>
        </p:nvSpPr>
        <p:spPr bwMode="auto">
          <a:xfrm>
            <a:off x="7175897" y="1591866"/>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27" name="Oval 11"/>
          <p:cNvSpPr>
            <a:spLocks/>
          </p:cNvSpPr>
          <p:nvPr/>
        </p:nvSpPr>
        <p:spPr bwMode="auto">
          <a:xfrm>
            <a:off x="7175897" y="2294335"/>
            <a:ext cx="151209" cy="148828"/>
          </a:xfrm>
          <a:prstGeom prst="ellipse">
            <a:avLst/>
          </a:prstGeom>
          <a:solidFill>
            <a:srgbClr val="0070C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28" name="Oval 12"/>
          <p:cNvSpPr>
            <a:spLocks/>
          </p:cNvSpPr>
          <p:nvPr/>
        </p:nvSpPr>
        <p:spPr bwMode="auto">
          <a:xfrm>
            <a:off x="7229475" y="2240756"/>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29" name="AutoShape 13"/>
          <p:cNvSpPr>
            <a:spLocks/>
          </p:cNvSpPr>
          <p:nvPr/>
        </p:nvSpPr>
        <p:spPr bwMode="auto">
          <a:xfrm>
            <a:off x="7237810" y="2047875"/>
            <a:ext cx="58340" cy="171450"/>
          </a:xfrm>
          <a:custGeom>
            <a:avLst/>
            <a:gdLst>
              <a:gd name="T0" fmla="+- 0 10684 548"/>
              <a:gd name="T1" fmla="*/ T0 w 20272"/>
              <a:gd name="T2" fmla="*/ 10800 h 21600"/>
              <a:gd name="T3" fmla="+- 0 10684 548"/>
              <a:gd name="T4" fmla="*/ T3 w 20272"/>
              <a:gd name="T5" fmla="*/ 10800 h 21600"/>
              <a:gd name="T6" fmla="+- 0 10684 548"/>
              <a:gd name="T7" fmla="*/ T6 w 20272"/>
              <a:gd name="T8" fmla="*/ 10800 h 21600"/>
              <a:gd name="T9" fmla="+- 0 10684 548"/>
              <a:gd name="T10" fmla="*/ T9 w 20272"/>
              <a:gd name="T11" fmla="*/ 10800 h 21600"/>
            </a:gdLst>
            <a:ahLst/>
            <a:cxnLst>
              <a:cxn ang="0">
                <a:pos x="T1" y="T2"/>
              </a:cxn>
              <a:cxn ang="0">
                <a:pos x="T4" y="T5"/>
              </a:cxn>
              <a:cxn ang="0">
                <a:pos x="T7" y="T8"/>
              </a:cxn>
              <a:cxn ang="0">
                <a:pos x="T10" y="T11"/>
              </a:cxn>
            </a:cxnLst>
            <a:rect l="0" t="0" r="r" b="b"/>
            <a:pathLst>
              <a:path w="20272" h="21600">
                <a:moveTo>
                  <a:pt x="5062" y="21600"/>
                </a:moveTo>
                <a:cubicBezTo>
                  <a:pt x="13057" y="20550"/>
                  <a:pt x="21052" y="19500"/>
                  <a:pt x="20210" y="18000"/>
                </a:cubicBezTo>
                <a:cubicBezTo>
                  <a:pt x="19369" y="16500"/>
                  <a:pt x="574" y="14200"/>
                  <a:pt x="13" y="12600"/>
                </a:cubicBezTo>
                <a:cubicBezTo>
                  <a:pt x="-548" y="11000"/>
                  <a:pt x="16564" y="9800"/>
                  <a:pt x="16844" y="8400"/>
                </a:cubicBezTo>
                <a:cubicBezTo>
                  <a:pt x="17125" y="7000"/>
                  <a:pt x="2538" y="5600"/>
                  <a:pt x="1696" y="4200"/>
                </a:cubicBezTo>
                <a:cubicBezTo>
                  <a:pt x="855" y="2800"/>
                  <a:pt x="11795" y="0"/>
                  <a:pt x="11795"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9230" name="Line 14"/>
          <p:cNvSpPr>
            <a:spLocks noChangeShapeType="1"/>
          </p:cNvSpPr>
          <p:nvPr/>
        </p:nvSpPr>
        <p:spPr bwMode="auto">
          <a:xfrm>
            <a:off x="7256860" y="1753791"/>
            <a:ext cx="14288" cy="292894"/>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31" name="AutoShape 15"/>
          <p:cNvSpPr>
            <a:spLocks/>
          </p:cNvSpPr>
          <p:nvPr/>
        </p:nvSpPr>
        <p:spPr bwMode="auto">
          <a:xfrm>
            <a:off x="7286625" y="2043112"/>
            <a:ext cx="509588" cy="414338"/>
          </a:xfrm>
          <a:custGeom>
            <a:avLst/>
            <a:gdLst>
              <a:gd name="T0" fmla="*/ 10800 w 21600"/>
              <a:gd name="T1" fmla="*/ 10742 h 21485"/>
              <a:gd name="T2" fmla="*/ 10800 w 21600"/>
              <a:gd name="T3" fmla="*/ 10742 h 21485"/>
              <a:gd name="T4" fmla="*/ 10800 w 21600"/>
              <a:gd name="T5" fmla="*/ 10742 h 21485"/>
              <a:gd name="T6" fmla="*/ 10800 w 21600"/>
              <a:gd name="T7" fmla="*/ 10742 h 21485"/>
            </a:gdLst>
            <a:ahLst/>
            <a:cxnLst>
              <a:cxn ang="0">
                <a:pos x="T0" y="T1"/>
              </a:cxn>
              <a:cxn ang="0">
                <a:pos x="T2" y="T3"/>
              </a:cxn>
              <a:cxn ang="0">
                <a:pos x="T4" y="T5"/>
              </a:cxn>
              <a:cxn ang="0">
                <a:pos x="T6" y="T7"/>
              </a:cxn>
            </a:cxnLst>
            <a:rect l="0" t="0" r="r" b="b"/>
            <a:pathLst>
              <a:path w="21600" h="21485">
                <a:moveTo>
                  <a:pt x="0" y="0"/>
                </a:moveTo>
                <a:cubicBezTo>
                  <a:pt x="2204" y="493"/>
                  <a:pt x="4407" y="986"/>
                  <a:pt x="5047" y="1971"/>
                </a:cubicBezTo>
                <a:cubicBezTo>
                  <a:pt x="5686" y="2957"/>
                  <a:pt x="3432" y="4928"/>
                  <a:pt x="3836" y="5913"/>
                </a:cubicBezTo>
                <a:cubicBezTo>
                  <a:pt x="4239" y="6899"/>
                  <a:pt x="7200" y="7022"/>
                  <a:pt x="7469" y="7884"/>
                </a:cubicBezTo>
                <a:cubicBezTo>
                  <a:pt x="7738" y="8747"/>
                  <a:pt x="5148" y="10389"/>
                  <a:pt x="5450" y="11087"/>
                </a:cubicBezTo>
                <a:cubicBezTo>
                  <a:pt x="5753" y="11786"/>
                  <a:pt x="9017" y="11252"/>
                  <a:pt x="9286" y="12073"/>
                </a:cubicBezTo>
                <a:cubicBezTo>
                  <a:pt x="9555" y="12894"/>
                  <a:pt x="7065" y="14742"/>
                  <a:pt x="7065" y="16015"/>
                </a:cubicBezTo>
                <a:cubicBezTo>
                  <a:pt x="7065" y="17288"/>
                  <a:pt x="8310" y="18808"/>
                  <a:pt x="9286" y="19711"/>
                </a:cubicBezTo>
                <a:cubicBezTo>
                  <a:pt x="10262" y="20614"/>
                  <a:pt x="11641" y="21272"/>
                  <a:pt x="12920" y="21436"/>
                </a:cubicBezTo>
                <a:cubicBezTo>
                  <a:pt x="14198" y="21600"/>
                  <a:pt x="15678" y="21354"/>
                  <a:pt x="16957" y="20697"/>
                </a:cubicBezTo>
                <a:cubicBezTo>
                  <a:pt x="18236" y="20040"/>
                  <a:pt x="19817" y="18643"/>
                  <a:pt x="20591" y="17494"/>
                </a:cubicBezTo>
                <a:cubicBezTo>
                  <a:pt x="21364" y="16344"/>
                  <a:pt x="21482" y="15071"/>
                  <a:pt x="21600" y="13798"/>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9232" name="Line 16"/>
          <p:cNvSpPr>
            <a:spLocks noChangeShapeType="1"/>
          </p:cNvSpPr>
          <p:nvPr/>
        </p:nvSpPr>
        <p:spPr bwMode="auto">
          <a:xfrm flipH="1" flipV="1">
            <a:off x="7661672" y="1321594"/>
            <a:ext cx="108347" cy="9191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33" name="Line 17"/>
          <p:cNvSpPr>
            <a:spLocks noChangeShapeType="1"/>
          </p:cNvSpPr>
          <p:nvPr/>
        </p:nvSpPr>
        <p:spPr bwMode="auto">
          <a:xfrm flipV="1">
            <a:off x="7283054" y="1376363"/>
            <a:ext cx="325040" cy="59412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pic>
        <p:nvPicPr>
          <p:cNvPr id="9234" name="Picture 18"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3972" y="835819"/>
            <a:ext cx="323850" cy="216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35" name="Line 19"/>
          <p:cNvSpPr>
            <a:spLocks noChangeShapeType="1"/>
          </p:cNvSpPr>
          <p:nvPr/>
        </p:nvSpPr>
        <p:spPr bwMode="auto">
          <a:xfrm flipH="1" flipV="1">
            <a:off x="7391401" y="1052513"/>
            <a:ext cx="270272" cy="269081"/>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36" name="Rectangle 20"/>
          <p:cNvSpPr>
            <a:spLocks/>
          </p:cNvSpPr>
          <p:nvPr/>
        </p:nvSpPr>
        <p:spPr bwMode="auto">
          <a:xfrm>
            <a:off x="6149579" y="1915716"/>
            <a:ext cx="983456"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Tackle block</a:t>
            </a:r>
          </a:p>
        </p:txBody>
      </p:sp>
      <p:sp>
        <p:nvSpPr>
          <p:cNvPr id="9237" name="AutoShape 21"/>
          <p:cNvSpPr>
            <a:spLocks/>
          </p:cNvSpPr>
          <p:nvPr/>
        </p:nvSpPr>
        <p:spPr bwMode="auto">
          <a:xfrm>
            <a:off x="8255794" y="596622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38" name="AutoShape 22"/>
          <p:cNvSpPr>
            <a:spLocks/>
          </p:cNvSpPr>
          <p:nvPr/>
        </p:nvSpPr>
        <p:spPr bwMode="auto">
          <a:xfrm>
            <a:off x="6041231" y="602099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39" name="AutoShape 23"/>
          <p:cNvSpPr>
            <a:spLocks/>
          </p:cNvSpPr>
          <p:nvPr/>
        </p:nvSpPr>
        <p:spPr bwMode="auto">
          <a:xfrm>
            <a:off x="8202216" y="434697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40" name="AutoShape 24"/>
          <p:cNvSpPr>
            <a:spLocks/>
          </p:cNvSpPr>
          <p:nvPr/>
        </p:nvSpPr>
        <p:spPr bwMode="auto">
          <a:xfrm>
            <a:off x="6096000" y="440055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41" name="Oval 25"/>
          <p:cNvSpPr>
            <a:spLocks/>
          </p:cNvSpPr>
          <p:nvPr/>
        </p:nvSpPr>
        <p:spPr bwMode="auto">
          <a:xfrm>
            <a:off x="6581775" y="4616054"/>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42" name="Oval 26"/>
          <p:cNvSpPr>
            <a:spLocks/>
          </p:cNvSpPr>
          <p:nvPr/>
        </p:nvSpPr>
        <p:spPr bwMode="auto">
          <a:xfrm>
            <a:off x="6311504" y="5372100"/>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43" name="Oval 27"/>
          <p:cNvSpPr>
            <a:spLocks/>
          </p:cNvSpPr>
          <p:nvPr/>
        </p:nvSpPr>
        <p:spPr bwMode="auto">
          <a:xfrm>
            <a:off x="6743700" y="5912644"/>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44" name="Oval 28"/>
          <p:cNvSpPr>
            <a:spLocks/>
          </p:cNvSpPr>
          <p:nvPr/>
        </p:nvSpPr>
        <p:spPr bwMode="auto">
          <a:xfrm>
            <a:off x="7444979" y="5318523"/>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45" name="Oval 29"/>
          <p:cNvSpPr>
            <a:spLocks/>
          </p:cNvSpPr>
          <p:nvPr/>
        </p:nvSpPr>
        <p:spPr bwMode="auto">
          <a:xfrm>
            <a:off x="6905625" y="4994673"/>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46" name="Oval 30"/>
          <p:cNvSpPr>
            <a:spLocks/>
          </p:cNvSpPr>
          <p:nvPr/>
        </p:nvSpPr>
        <p:spPr bwMode="auto">
          <a:xfrm>
            <a:off x="7715250" y="5804298"/>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47" name="Oval 31"/>
          <p:cNvSpPr>
            <a:spLocks/>
          </p:cNvSpPr>
          <p:nvPr/>
        </p:nvSpPr>
        <p:spPr bwMode="auto">
          <a:xfrm>
            <a:off x="7823597" y="4777979"/>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48" name="Oval 32"/>
          <p:cNvSpPr>
            <a:spLocks/>
          </p:cNvSpPr>
          <p:nvPr/>
        </p:nvSpPr>
        <p:spPr bwMode="auto">
          <a:xfrm>
            <a:off x="7067550" y="5480448"/>
            <a:ext cx="151210" cy="148828"/>
          </a:xfrm>
          <a:prstGeom prst="ellipse">
            <a:avLst/>
          </a:prstGeom>
          <a:solidFill>
            <a:srgbClr val="0070C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49" name="Oval 33"/>
          <p:cNvSpPr>
            <a:spLocks/>
          </p:cNvSpPr>
          <p:nvPr/>
        </p:nvSpPr>
        <p:spPr bwMode="auto">
          <a:xfrm>
            <a:off x="6688931" y="477797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50" name="Oval 34"/>
          <p:cNvSpPr>
            <a:spLocks/>
          </p:cNvSpPr>
          <p:nvPr/>
        </p:nvSpPr>
        <p:spPr bwMode="auto">
          <a:xfrm>
            <a:off x="7770019" y="4886325"/>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51" name="Oval 35"/>
          <p:cNvSpPr>
            <a:spLocks/>
          </p:cNvSpPr>
          <p:nvPr/>
        </p:nvSpPr>
        <p:spPr bwMode="auto">
          <a:xfrm>
            <a:off x="6473429" y="542686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52" name="Oval 36"/>
          <p:cNvSpPr>
            <a:spLocks/>
          </p:cNvSpPr>
          <p:nvPr/>
        </p:nvSpPr>
        <p:spPr bwMode="auto">
          <a:xfrm>
            <a:off x="7031831" y="512087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53" name="Oval 37"/>
          <p:cNvSpPr>
            <a:spLocks/>
          </p:cNvSpPr>
          <p:nvPr/>
        </p:nvSpPr>
        <p:spPr bwMode="auto">
          <a:xfrm>
            <a:off x="6905625" y="5912644"/>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54" name="Oval 38"/>
          <p:cNvSpPr>
            <a:spLocks/>
          </p:cNvSpPr>
          <p:nvPr/>
        </p:nvSpPr>
        <p:spPr bwMode="auto">
          <a:xfrm>
            <a:off x="7661672" y="5804297"/>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55" name="Oval 39"/>
          <p:cNvSpPr>
            <a:spLocks/>
          </p:cNvSpPr>
          <p:nvPr/>
        </p:nvSpPr>
        <p:spPr bwMode="auto">
          <a:xfrm>
            <a:off x="7391400" y="5318522"/>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56" name="Rectangle 40"/>
          <p:cNvSpPr>
            <a:spLocks/>
          </p:cNvSpPr>
          <p:nvPr/>
        </p:nvSpPr>
        <p:spPr bwMode="auto">
          <a:xfrm>
            <a:off x="3719513" y="4021931"/>
            <a:ext cx="2051447" cy="216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b="1">
                <a:latin typeface="Helvetica" charset="0"/>
                <a:ea typeface="Helvetica" charset="0"/>
                <a:cs typeface="Helvetica" charset="0"/>
                <a:sym typeface="Helvetica" charset="0"/>
              </a:rPr>
              <a:t>Development:</a:t>
            </a:r>
          </a:p>
          <a:p>
            <a:r>
              <a:rPr lang="it-IT" altLang="it-IT" sz="1350"/>
              <a:t> the players with the ball keeping possession, moving freely in the square. The defender must try to steal balls and pull them out of the square. The player to whom the ball is removed is eliminated.</a:t>
            </a:r>
          </a:p>
        </p:txBody>
      </p:sp>
      <p:sp>
        <p:nvSpPr>
          <p:cNvPr id="9257" name="AutoShape 41"/>
          <p:cNvSpPr>
            <a:spLocks/>
          </p:cNvSpPr>
          <p:nvPr/>
        </p:nvSpPr>
        <p:spPr bwMode="auto">
          <a:xfrm>
            <a:off x="6791325" y="4694635"/>
            <a:ext cx="428625" cy="155972"/>
          </a:xfrm>
          <a:custGeom>
            <a:avLst/>
            <a:gdLst>
              <a:gd name="T0" fmla="*/ 10800 w 21600"/>
              <a:gd name="T1" fmla="+- 0 10271 201"/>
              <a:gd name="T2" fmla="*/ 10271 h 20140"/>
              <a:gd name="T3" fmla="*/ 10800 w 21600"/>
              <a:gd name="T4" fmla="+- 0 10271 201"/>
              <a:gd name="T5" fmla="*/ 10271 h 20140"/>
              <a:gd name="T6" fmla="*/ 10800 w 21600"/>
              <a:gd name="T7" fmla="+- 0 10271 201"/>
              <a:gd name="T8" fmla="*/ 10271 h 20140"/>
              <a:gd name="T9" fmla="*/ 10800 w 21600"/>
              <a:gd name="T10" fmla="+- 0 10271 201"/>
              <a:gd name="T11" fmla="*/ 10271 h 20140"/>
            </a:gdLst>
            <a:ahLst/>
            <a:cxnLst>
              <a:cxn ang="0">
                <a:pos x="T0" y="T2"/>
              </a:cxn>
              <a:cxn ang="0">
                <a:pos x="T3" y="T5"/>
              </a:cxn>
              <a:cxn ang="0">
                <a:pos x="T6" y="T8"/>
              </a:cxn>
              <a:cxn ang="0">
                <a:pos x="T9" y="T11"/>
              </a:cxn>
            </a:cxnLst>
            <a:rect l="0" t="0" r="r" b="b"/>
            <a:pathLst>
              <a:path w="21600" h="20140">
                <a:moveTo>
                  <a:pt x="0" y="13582"/>
                </a:moveTo>
                <a:cubicBezTo>
                  <a:pt x="1800" y="17490"/>
                  <a:pt x="3600" y="21399"/>
                  <a:pt x="4800" y="19753"/>
                </a:cubicBezTo>
                <a:cubicBezTo>
                  <a:pt x="6000" y="18108"/>
                  <a:pt x="5840" y="4736"/>
                  <a:pt x="7200" y="3708"/>
                </a:cubicBezTo>
                <a:cubicBezTo>
                  <a:pt x="8560" y="2679"/>
                  <a:pt x="11520" y="14199"/>
                  <a:pt x="12960" y="13582"/>
                </a:cubicBezTo>
                <a:cubicBezTo>
                  <a:pt x="14400" y="12965"/>
                  <a:pt x="14400" y="210"/>
                  <a:pt x="15840" y="5"/>
                </a:cubicBezTo>
                <a:cubicBezTo>
                  <a:pt x="17280" y="-201"/>
                  <a:pt x="19440" y="6073"/>
                  <a:pt x="21600" y="12348"/>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9258" name="AutoShape 42"/>
          <p:cNvSpPr>
            <a:spLocks/>
          </p:cNvSpPr>
          <p:nvPr/>
        </p:nvSpPr>
        <p:spPr bwMode="auto">
          <a:xfrm>
            <a:off x="6581775" y="5172075"/>
            <a:ext cx="514350" cy="180975"/>
          </a:xfrm>
          <a:custGeom>
            <a:avLst/>
            <a:gdLst>
              <a:gd name="T0" fmla="*/ 10800 w 21600"/>
              <a:gd name="T1" fmla="*/ 10707 h 21414"/>
              <a:gd name="T2" fmla="*/ 10800 w 21600"/>
              <a:gd name="T3" fmla="*/ 10707 h 21414"/>
              <a:gd name="T4" fmla="*/ 10800 w 21600"/>
              <a:gd name="T5" fmla="*/ 10707 h 21414"/>
              <a:gd name="T6" fmla="*/ 10800 w 21600"/>
              <a:gd name="T7" fmla="*/ 10707 h 21414"/>
            </a:gdLst>
            <a:ahLst/>
            <a:cxnLst>
              <a:cxn ang="0">
                <a:pos x="T0" y="T1"/>
              </a:cxn>
              <a:cxn ang="0">
                <a:pos x="T2" y="T3"/>
              </a:cxn>
              <a:cxn ang="0">
                <a:pos x="T4" y="T5"/>
              </a:cxn>
              <a:cxn ang="0">
                <a:pos x="T6" y="T7"/>
              </a:cxn>
            </a:cxnLst>
            <a:rect l="0" t="0" r="r" b="b"/>
            <a:pathLst>
              <a:path w="21600" h="21414">
                <a:moveTo>
                  <a:pt x="21600" y="0"/>
                </a:moveTo>
                <a:cubicBezTo>
                  <a:pt x="20767" y="6762"/>
                  <a:pt x="19933" y="13523"/>
                  <a:pt x="18400" y="14650"/>
                </a:cubicBezTo>
                <a:cubicBezTo>
                  <a:pt x="16867" y="15777"/>
                  <a:pt x="14133" y="5635"/>
                  <a:pt x="12400" y="6762"/>
                </a:cubicBezTo>
                <a:cubicBezTo>
                  <a:pt x="10667" y="7889"/>
                  <a:pt x="9200" y="21600"/>
                  <a:pt x="8000" y="21412"/>
                </a:cubicBezTo>
                <a:cubicBezTo>
                  <a:pt x="6800" y="21224"/>
                  <a:pt x="6533" y="8077"/>
                  <a:pt x="5200" y="5635"/>
                </a:cubicBezTo>
                <a:cubicBezTo>
                  <a:pt x="3867" y="3193"/>
                  <a:pt x="1933" y="4977"/>
                  <a:pt x="0" y="6762"/>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9259" name="AutoShape 43"/>
          <p:cNvSpPr>
            <a:spLocks/>
          </p:cNvSpPr>
          <p:nvPr/>
        </p:nvSpPr>
        <p:spPr bwMode="auto">
          <a:xfrm>
            <a:off x="6981825" y="5924550"/>
            <a:ext cx="304800" cy="142875"/>
          </a:xfrm>
          <a:custGeom>
            <a:avLst/>
            <a:gdLst>
              <a:gd name="T0" fmla="*/ 10800 w 21600"/>
              <a:gd name="T1" fmla="*/ 10682 h 21365"/>
              <a:gd name="T2" fmla="*/ 10800 w 21600"/>
              <a:gd name="T3" fmla="*/ 10682 h 21365"/>
              <a:gd name="T4" fmla="*/ 10800 w 21600"/>
              <a:gd name="T5" fmla="*/ 10682 h 21365"/>
              <a:gd name="T6" fmla="*/ 10800 w 21600"/>
              <a:gd name="T7" fmla="*/ 10682 h 21365"/>
            </a:gdLst>
            <a:ahLst/>
            <a:cxnLst>
              <a:cxn ang="0">
                <a:pos x="T0" y="T1"/>
              </a:cxn>
              <a:cxn ang="0">
                <a:pos x="T2" y="T3"/>
              </a:cxn>
              <a:cxn ang="0">
                <a:pos x="T4" y="T5"/>
              </a:cxn>
              <a:cxn ang="0">
                <a:pos x="T6" y="T7"/>
              </a:cxn>
            </a:cxnLst>
            <a:rect l="0" t="0" r="r" b="b"/>
            <a:pathLst>
              <a:path w="21600" h="21365">
                <a:moveTo>
                  <a:pt x="0" y="0"/>
                </a:moveTo>
                <a:cubicBezTo>
                  <a:pt x="338" y="9020"/>
                  <a:pt x="675" y="18040"/>
                  <a:pt x="2025" y="18514"/>
                </a:cubicBezTo>
                <a:cubicBezTo>
                  <a:pt x="3375" y="18989"/>
                  <a:pt x="6300" y="2374"/>
                  <a:pt x="8100" y="2848"/>
                </a:cubicBezTo>
                <a:cubicBezTo>
                  <a:pt x="9900" y="3323"/>
                  <a:pt x="11138" y="21125"/>
                  <a:pt x="12825" y="21363"/>
                </a:cubicBezTo>
                <a:cubicBezTo>
                  <a:pt x="14512" y="21600"/>
                  <a:pt x="16762" y="4273"/>
                  <a:pt x="18225" y="4273"/>
                </a:cubicBezTo>
                <a:cubicBezTo>
                  <a:pt x="19688" y="4273"/>
                  <a:pt x="20644" y="12818"/>
                  <a:pt x="21600" y="21363"/>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9260" name="AutoShape 44"/>
          <p:cNvSpPr>
            <a:spLocks/>
          </p:cNvSpPr>
          <p:nvPr/>
        </p:nvSpPr>
        <p:spPr bwMode="auto">
          <a:xfrm>
            <a:off x="6465094" y="5476875"/>
            <a:ext cx="315516" cy="304800"/>
          </a:xfrm>
          <a:custGeom>
            <a:avLst/>
            <a:gdLst>
              <a:gd name="T0" fmla="+- 0 11105 610"/>
              <a:gd name="T1" fmla="*/ T0 w 20990"/>
              <a:gd name="T2" fmla="*/ 10800 h 21600"/>
              <a:gd name="T3" fmla="+- 0 11105 610"/>
              <a:gd name="T4" fmla="*/ T3 w 20990"/>
              <a:gd name="T5" fmla="*/ 10800 h 21600"/>
              <a:gd name="T6" fmla="+- 0 11105 610"/>
              <a:gd name="T7" fmla="*/ T6 w 20990"/>
              <a:gd name="T8" fmla="*/ 10800 h 21600"/>
              <a:gd name="T9" fmla="+- 0 11105 610"/>
              <a:gd name="T10" fmla="*/ T9 w 20990"/>
              <a:gd name="T11" fmla="*/ 10800 h 21600"/>
            </a:gdLst>
            <a:ahLst/>
            <a:cxnLst>
              <a:cxn ang="0">
                <a:pos x="T1" y="T2"/>
              </a:cxn>
              <a:cxn ang="0">
                <a:pos x="T4" y="T5"/>
              </a:cxn>
              <a:cxn ang="0">
                <a:pos x="T7" y="T8"/>
              </a:cxn>
              <a:cxn ang="0">
                <a:pos x="T10" y="T11"/>
              </a:cxn>
            </a:cxnLst>
            <a:rect l="0" t="0" r="r" b="b"/>
            <a:pathLst>
              <a:path w="20990" h="21600">
                <a:moveTo>
                  <a:pt x="4553" y="0"/>
                </a:moveTo>
                <a:cubicBezTo>
                  <a:pt x="1971" y="3881"/>
                  <a:pt x="-610" y="7762"/>
                  <a:pt x="128" y="8775"/>
                </a:cubicBezTo>
                <a:cubicBezTo>
                  <a:pt x="865" y="9788"/>
                  <a:pt x="7609" y="4725"/>
                  <a:pt x="8978" y="6075"/>
                </a:cubicBezTo>
                <a:cubicBezTo>
                  <a:pt x="10348" y="7425"/>
                  <a:pt x="7082" y="15638"/>
                  <a:pt x="8346" y="16875"/>
                </a:cubicBezTo>
                <a:cubicBezTo>
                  <a:pt x="9610" y="18112"/>
                  <a:pt x="14457" y="12712"/>
                  <a:pt x="16565" y="13500"/>
                </a:cubicBezTo>
                <a:cubicBezTo>
                  <a:pt x="18672" y="14288"/>
                  <a:pt x="19831" y="17944"/>
                  <a:pt x="20990" y="2160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9261" name="AutoShape 45"/>
          <p:cNvSpPr>
            <a:spLocks/>
          </p:cNvSpPr>
          <p:nvPr/>
        </p:nvSpPr>
        <p:spPr bwMode="auto">
          <a:xfrm>
            <a:off x="7578328" y="5511403"/>
            <a:ext cx="270272" cy="270272"/>
          </a:xfrm>
          <a:custGeom>
            <a:avLst/>
            <a:gdLst>
              <a:gd name="T0" fmla="+- 0 11293 987"/>
              <a:gd name="T1" fmla="*/ T0 w 20613"/>
              <a:gd name="T2" fmla="+- 0 11138 677"/>
              <a:gd name="T3" fmla="*/ 11138 h 20923"/>
              <a:gd name="T4" fmla="+- 0 11293 987"/>
              <a:gd name="T5" fmla="*/ T4 w 20613"/>
              <a:gd name="T6" fmla="+- 0 11138 677"/>
              <a:gd name="T7" fmla="*/ 11138 h 20923"/>
              <a:gd name="T8" fmla="+- 0 11293 987"/>
              <a:gd name="T9" fmla="*/ T8 w 20613"/>
              <a:gd name="T10" fmla="+- 0 11138 677"/>
              <a:gd name="T11" fmla="*/ 11138 h 20923"/>
              <a:gd name="T12" fmla="+- 0 11293 987"/>
              <a:gd name="T13" fmla="*/ T12 w 20613"/>
              <a:gd name="T14" fmla="+- 0 11138 677"/>
              <a:gd name="T15" fmla="*/ 11138 h 20923"/>
            </a:gdLst>
            <a:ahLst/>
            <a:cxnLst>
              <a:cxn ang="0">
                <a:pos x="T1" y="T3"/>
              </a:cxn>
              <a:cxn ang="0">
                <a:pos x="T5" y="T7"/>
              </a:cxn>
              <a:cxn ang="0">
                <a:pos x="T9" y="T11"/>
              </a:cxn>
              <a:cxn ang="0">
                <a:pos x="T13" y="T15"/>
              </a:cxn>
            </a:cxnLst>
            <a:rect l="0" t="0" r="r" b="b"/>
            <a:pathLst>
              <a:path w="20613" h="20923">
                <a:moveTo>
                  <a:pt x="6779" y="20923"/>
                </a:moveTo>
                <a:cubicBezTo>
                  <a:pt x="2896" y="17652"/>
                  <a:pt x="-987" y="14381"/>
                  <a:pt x="227" y="13517"/>
                </a:cubicBezTo>
                <a:cubicBezTo>
                  <a:pt x="1440" y="12653"/>
                  <a:pt x="13453" y="16850"/>
                  <a:pt x="14060" y="15739"/>
                </a:cubicBezTo>
                <a:cubicBezTo>
                  <a:pt x="14667" y="14628"/>
                  <a:pt x="3503" y="7963"/>
                  <a:pt x="3867" y="6852"/>
                </a:cubicBezTo>
                <a:cubicBezTo>
                  <a:pt x="4231" y="5741"/>
                  <a:pt x="15274" y="10185"/>
                  <a:pt x="16244" y="9074"/>
                </a:cubicBezTo>
                <a:cubicBezTo>
                  <a:pt x="17215" y="7963"/>
                  <a:pt x="8964" y="1051"/>
                  <a:pt x="9692" y="187"/>
                </a:cubicBezTo>
                <a:cubicBezTo>
                  <a:pt x="10420" y="-677"/>
                  <a:pt x="15516" y="1606"/>
                  <a:pt x="20613" y="389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9262" name="AutoShape 46"/>
          <p:cNvSpPr>
            <a:spLocks/>
          </p:cNvSpPr>
          <p:nvPr/>
        </p:nvSpPr>
        <p:spPr bwMode="auto">
          <a:xfrm>
            <a:off x="7790260" y="4953000"/>
            <a:ext cx="190500" cy="266700"/>
          </a:xfrm>
          <a:custGeom>
            <a:avLst/>
            <a:gdLst>
              <a:gd name="T0" fmla="+- 0 10974 349"/>
              <a:gd name="T1" fmla="*/ T0 w 21251"/>
              <a:gd name="T2" fmla="*/ 10800 h 21600"/>
              <a:gd name="T3" fmla="+- 0 10974 349"/>
              <a:gd name="T4" fmla="*/ T3 w 21251"/>
              <a:gd name="T5" fmla="*/ 10800 h 21600"/>
              <a:gd name="T6" fmla="+- 0 10974 349"/>
              <a:gd name="T7" fmla="*/ T6 w 21251"/>
              <a:gd name="T8" fmla="*/ 10800 h 21600"/>
              <a:gd name="T9" fmla="+- 0 10974 349"/>
              <a:gd name="T10" fmla="*/ T9 w 21251"/>
              <a:gd name="T11" fmla="*/ 10800 h 21600"/>
            </a:gdLst>
            <a:ahLst/>
            <a:cxnLst>
              <a:cxn ang="0">
                <a:pos x="T1" y="T2"/>
              </a:cxn>
              <a:cxn ang="0">
                <a:pos x="T4" y="T5"/>
              </a:cxn>
              <a:cxn ang="0">
                <a:pos x="T7" y="T8"/>
              </a:cxn>
              <a:cxn ang="0">
                <a:pos x="T10" y="T11"/>
              </a:cxn>
            </a:cxnLst>
            <a:rect l="0" t="0" r="r" b="b"/>
            <a:pathLst>
              <a:path w="21251" h="21600">
                <a:moveTo>
                  <a:pt x="2130" y="0"/>
                </a:moveTo>
                <a:cubicBezTo>
                  <a:pt x="10805" y="900"/>
                  <a:pt x="19480" y="1800"/>
                  <a:pt x="19126" y="3086"/>
                </a:cubicBezTo>
                <a:cubicBezTo>
                  <a:pt x="18772" y="4371"/>
                  <a:pt x="359" y="6429"/>
                  <a:pt x="5" y="7714"/>
                </a:cubicBezTo>
                <a:cubicBezTo>
                  <a:pt x="-349" y="9000"/>
                  <a:pt x="16294" y="9129"/>
                  <a:pt x="17002" y="10800"/>
                </a:cubicBezTo>
                <a:cubicBezTo>
                  <a:pt x="17710" y="12471"/>
                  <a:pt x="3546" y="15943"/>
                  <a:pt x="4254" y="17743"/>
                </a:cubicBezTo>
                <a:cubicBezTo>
                  <a:pt x="4962" y="19543"/>
                  <a:pt x="13107" y="20571"/>
                  <a:pt x="21251" y="2160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9263" name="AutoShape 47"/>
          <p:cNvSpPr>
            <a:spLocks/>
          </p:cNvSpPr>
          <p:nvPr/>
        </p:nvSpPr>
        <p:spPr bwMode="auto">
          <a:xfrm>
            <a:off x="7285435" y="4882754"/>
            <a:ext cx="172640" cy="383381"/>
          </a:xfrm>
          <a:custGeom>
            <a:avLst/>
            <a:gdLst>
              <a:gd name="T0" fmla="+- 0 10979 550"/>
              <a:gd name="T1" fmla="*/ T0 w 20858"/>
              <a:gd name="T2" fmla="+- 0 11040 480"/>
              <a:gd name="T3" fmla="*/ 11040 h 21120"/>
              <a:gd name="T4" fmla="+- 0 10979 550"/>
              <a:gd name="T5" fmla="*/ T4 w 20858"/>
              <a:gd name="T6" fmla="+- 0 11040 480"/>
              <a:gd name="T7" fmla="*/ 11040 h 21120"/>
              <a:gd name="T8" fmla="+- 0 10979 550"/>
              <a:gd name="T9" fmla="*/ T8 w 20858"/>
              <a:gd name="T10" fmla="+- 0 11040 480"/>
              <a:gd name="T11" fmla="*/ 11040 h 21120"/>
              <a:gd name="T12" fmla="+- 0 10979 550"/>
              <a:gd name="T13" fmla="*/ T12 w 20858"/>
              <a:gd name="T14" fmla="+- 0 11040 480"/>
              <a:gd name="T15" fmla="*/ 11040 h 21120"/>
            </a:gdLst>
            <a:ahLst/>
            <a:cxnLst>
              <a:cxn ang="0">
                <a:pos x="T1" y="T3"/>
              </a:cxn>
              <a:cxn ang="0">
                <a:pos x="T5" y="T7"/>
              </a:cxn>
              <a:cxn ang="0">
                <a:pos x="T9" y="T11"/>
              </a:cxn>
              <a:cxn ang="0">
                <a:pos x="T13" y="T15"/>
              </a:cxn>
            </a:cxnLst>
            <a:rect l="0" t="0" r="r" b="b"/>
            <a:pathLst>
              <a:path w="20858" h="21120">
                <a:moveTo>
                  <a:pt x="16229" y="21120"/>
                </a:moveTo>
                <a:cubicBezTo>
                  <a:pt x="7839" y="19852"/>
                  <a:pt x="-550" y="18584"/>
                  <a:pt x="29" y="17447"/>
                </a:cubicBezTo>
                <a:cubicBezTo>
                  <a:pt x="607" y="16310"/>
                  <a:pt x="19121" y="15173"/>
                  <a:pt x="19700" y="14299"/>
                </a:cubicBezTo>
                <a:cubicBezTo>
                  <a:pt x="20279" y="13424"/>
                  <a:pt x="3307" y="13250"/>
                  <a:pt x="3500" y="12200"/>
                </a:cubicBezTo>
                <a:cubicBezTo>
                  <a:pt x="3693" y="11151"/>
                  <a:pt x="21050" y="8790"/>
                  <a:pt x="20857" y="8003"/>
                </a:cubicBezTo>
                <a:cubicBezTo>
                  <a:pt x="20664" y="7216"/>
                  <a:pt x="2729" y="8702"/>
                  <a:pt x="2343" y="7478"/>
                </a:cubicBezTo>
                <a:cubicBezTo>
                  <a:pt x="1957" y="6254"/>
                  <a:pt x="18350" y="1794"/>
                  <a:pt x="18543" y="657"/>
                </a:cubicBezTo>
                <a:cubicBezTo>
                  <a:pt x="18736" y="-480"/>
                  <a:pt x="11118" y="88"/>
                  <a:pt x="3500" y="657"/>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9264" name="Rectangle 48"/>
          <p:cNvSpPr>
            <a:spLocks/>
          </p:cNvSpPr>
          <p:nvPr/>
        </p:nvSpPr>
        <p:spPr bwMode="auto">
          <a:xfrm>
            <a:off x="3719513" y="403623"/>
            <a:ext cx="1944291" cy="34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b="1">
                <a:latin typeface="Helvetica" charset="0"/>
                <a:ea typeface="Helvetica" charset="0"/>
                <a:cs typeface="Helvetica" charset="0"/>
                <a:sym typeface="Helvetica" charset="0"/>
              </a:rPr>
              <a:t>Development:</a:t>
            </a:r>
          </a:p>
          <a:p>
            <a:r>
              <a:rPr lang="it-IT" altLang="it-IT" sz="1350"/>
              <a:t> the blue player ( striker ) with the ball takes the ball to the door. Yellow defender running towards the attacker executes a tackle-block steals the ball and leads up to the cone to his left, we turn around and passes the ball to the attacker who controls the ball and shoots towards the goal. </a:t>
            </a:r>
            <a:r>
              <a:rPr lang="it-IT" altLang="it-IT" sz="1350" b="1">
                <a:latin typeface="Helvetica" charset="0"/>
                <a:ea typeface="Helvetica" charset="0"/>
                <a:cs typeface="Helvetica" charset="0"/>
                <a:sym typeface="Helvetica" charset="0"/>
              </a:rPr>
              <a:t>Target: </a:t>
            </a:r>
            <a:r>
              <a:rPr lang="it-IT" altLang="it-IT" sz="1350"/>
              <a:t>the basic teaching of the tackle-block.</a:t>
            </a:r>
          </a:p>
        </p:txBody>
      </p:sp>
      <p:grpSp>
        <p:nvGrpSpPr>
          <p:cNvPr id="9265" name="Group 49"/>
          <p:cNvGrpSpPr>
            <a:grpSpLocks/>
          </p:cNvGrpSpPr>
          <p:nvPr/>
        </p:nvGrpSpPr>
        <p:grpSpPr bwMode="auto">
          <a:xfrm>
            <a:off x="3823098" y="6582967"/>
            <a:ext cx="631694" cy="173124"/>
            <a:chOff x="0" y="0"/>
            <a:chExt cx="842225" cy="231909"/>
          </a:xfrm>
        </p:grpSpPr>
        <p:sp>
          <p:nvSpPr>
            <p:cNvPr id="9266" name="Rectangle 50"/>
            <p:cNvSpPr>
              <a:spLocks/>
            </p:cNvSpPr>
            <p:nvPr/>
          </p:nvSpPr>
          <p:spPr bwMode="auto">
            <a:xfrm>
              <a:off x="174974" y="0"/>
              <a:ext cx="667251" cy="231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9267" name="Picture 51"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09867303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0242" name="Group 2"/>
          <p:cNvGrpSpPr>
            <a:grpSpLocks/>
          </p:cNvGrpSpPr>
          <p:nvPr/>
        </p:nvGrpSpPr>
        <p:grpSpPr bwMode="auto">
          <a:xfrm>
            <a:off x="9257507" y="2894013"/>
            <a:ext cx="89694" cy="98425"/>
            <a:chOff x="0" y="-2"/>
            <a:chExt cx="180006" cy="197479"/>
          </a:xfrm>
        </p:grpSpPr>
        <p:pic>
          <p:nvPicPr>
            <p:cNvPr id="10243" name="Picture 3"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44" name="Picture 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245" name="Group 5"/>
          <p:cNvGrpSpPr>
            <a:grpSpLocks/>
          </p:cNvGrpSpPr>
          <p:nvPr/>
        </p:nvGrpSpPr>
        <p:grpSpPr bwMode="auto">
          <a:xfrm>
            <a:off x="2880519" y="196850"/>
            <a:ext cx="1620044" cy="646113"/>
            <a:chOff x="-2" y="0"/>
            <a:chExt cx="3240007" cy="1292021"/>
          </a:xfrm>
        </p:grpSpPr>
        <p:sp>
          <p:nvSpPr>
            <p:cNvPr id="10246" name="Rectangle 6"/>
            <p:cNvSpPr>
              <a:spLocks/>
            </p:cNvSpPr>
            <p:nvPr/>
          </p:nvSpPr>
          <p:spPr bwMode="auto">
            <a:xfrm>
              <a:off x="-2" y="0"/>
              <a:ext cx="3240007" cy="1292021"/>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900">
                <a:solidFill>
                  <a:srgbClr val="FFFFFF"/>
                </a:solidFill>
                <a:latin typeface="Calibri" charset="0"/>
                <a:ea typeface="Calibri" charset="0"/>
                <a:cs typeface="Calibri" charset="0"/>
                <a:sym typeface="Calibri" charset="0"/>
              </a:endParaRPr>
            </a:p>
          </p:txBody>
        </p:sp>
        <p:sp>
          <p:nvSpPr>
            <p:cNvPr id="10247" name="Rectangle 7"/>
            <p:cNvSpPr>
              <a:spLocks/>
            </p:cNvSpPr>
            <p:nvPr/>
          </p:nvSpPr>
          <p:spPr bwMode="auto">
            <a:xfrm>
              <a:off x="305910" y="369055"/>
              <a:ext cx="2628180" cy="553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nchor="ctr">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r>
                <a:rPr lang="it-IT" altLang="it-IT" sz="1500" b="1" i="1">
                  <a:latin typeface="Calibri" charset="0"/>
                  <a:ea typeface="Calibri" charset="0"/>
                  <a:cs typeface="Calibri" charset="0"/>
                  <a:sym typeface="Calibri" charset="0"/>
                </a:rPr>
                <a:t>Technique</a:t>
              </a:r>
            </a:p>
          </p:txBody>
        </p:sp>
      </p:grpSp>
      <p:sp>
        <p:nvSpPr>
          <p:cNvPr id="10248" name="AutoShape 8"/>
          <p:cNvSpPr>
            <a:spLocks/>
          </p:cNvSpPr>
          <p:nvPr/>
        </p:nvSpPr>
        <p:spPr bwMode="auto">
          <a:xfrm>
            <a:off x="10022682" y="1870869"/>
            <a:ext cx="85725" cy="928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49" name="AutoShape 9"/>
          <p:cNvSpPr>
            <a:spLocks/>
          </p:cNvSpPr>
          <p:nvPr/>
        </p:nvSpPr>
        <p:spPr bwMode="auto">
          <a:xfrm>
            <a:off x="8027194" y="16803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50" name="AutoShape 10"/>
          <p:cNvSpPr>
            <a:spLocks/>
          </p:cNvSpPr>
          <p:nvPr/>
        </p:nvSpPr>
        <p:spPr bwMode="auto">
          <a:xfrm>
            <a:off x="7807325" y="247729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51" name="AutoShape 11"/>
          <p:cNvSpPr>
            <a:spLocks/>
          </p:cNvSpPr>
          <p:nvPr/>
        </p:nvSpPr>
        <p:spPr bwMode="auto">
          <a:xfrm>
            <a:off x="8027194" y="3202782"/>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52" name="AutoShape 12"/>
          <p:cNvSpPr>
            <a:spLocks/>
          </p:cNvSpPr>
          <p:nvPr/>
        </p:nvSpPr>
        <p:spPr bwMode="auto">
          <a:xfrm>
            <a:off x="8970169" y="30178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53" name="AutoShape 13"/>
          <p:cNvSpPr>
            <a:spLocks/>
          </p:cNvSpPr>
          <p:nvPr/>
        </p:nvSpPr>
        <p:spPr bwMode="auto">
          <a:xfrm>
            <a:off x="10236994" y="30178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54" name="AutoShape 14"/>
          <p:cNvSpPr>
            <a:spLocks/>
          </p:cNvSpPr>
          <p:nvPr/>
        </p:nvSpPr>
        <p:spPr bwMode="auto">
          <a:xfrm>
            <a:off x="10973594" y="3202782"/>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55" name="AutoShape 15"/>
          <p:cNvSpPr>
            <a:spLocks/>
          </p:cNvSpPr>
          <p:nvPr/>
        </p:nvSpPr>
        <p:spPr bwMode="auto">
          <a:xfrm>
            <a:off x="11179969" y="247729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56" name="AutoShape 16"/>
          <p:cNvSpPr>
            <a:spLocks/>
          </p:cNvSpPr>
          <p:nvPr/>
        </p:nvSpPr>
        <p:spPr bwMode="auto">
          <a:xfrm>
            <a:off x="10973594" y="16803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57" name="AutoShape 17"/>
          <p:cNvSpPr>
            <a:spLocks/>
          </p:cNvSpPr>
          <p:nvPr/>
        </p:nvSpPr>
        <p:spPr bwMode="auto">
          <a:xfrm>
            <a:off x="10116344" y="1994694"/>
            <a:ext cx="86519" cy="928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58" name="AutoShape 18"/>
          <p:cNvSpPr>
            <a:spLocks/>
          </p:cNvSpPr>
          <p:nvPr/>
        </p:nvSpPr>
        <p:spPr bwMode="auto">
          <a:xfrm>
            <a:off x="10230644" y="2133600"/>
            <a:ext cx="86519"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59" name="AutoShape 19"/>
          <p:cNvSpPr>
            <a:spLocks/>
          </p:cNvSpPr>
          <p:nvPr/>
        </p:nvSpPr>
        <p:spPr bwMode="auto">
          <a:xfrm>
            <a:off x="9230519" y="1849438"/>
            <a:ext cx="86519"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60" name="AutoShape 20"/>
          <p:cNvSpPr>
            <a:spLocks/>
          </p:cNvSpPr>
          <p:nvPr/>
        </p:nvSpPr>
        <p:spPr bwMode="auto">
          <a:xfrm>
            <a:off x="9144794" y="1963738"/>
            <a:ext cx="85725"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61" name="AutoShape 21"/>
          <p:cNvSpPr>
            <a:spLocks/>
          </p:cNvSpPr>
          <p:nvPr/>
        </p:nvSpPr>
        <p:spPr bwMode="auto">
          <a:xfrm>
            <a:off x="9062244" y="2087563"/>
            <a:ext cx="86519"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0262" name="Group 22"/>
          <p:cNvGrpSpPr>
            <a:grpSpLocks/>
          </p:cNvGrpSpPr>
          <p:nvPr/>
        </p:nvGrpSpPr>
        <p:grpSpPr bwMode="auto">
          <a:xfrm>
            <a:off x="9105900" y="2915246"/>
            <a:ext cx="151607" cy="205184"/>
            <a:chOff x="-1" y="-1986"/>
            <a:chExt cx="302811" cy="410369"/>
          </a:xfrm>
        </p:grpSpPr>
        <p:sp>
          <p:nvSpPr>
            <p:cNvPr id="10263" name="Oval 23"/>
            <p:cNvSpPr>
              <a:spLocks/>
            </p:cNvSpPr>
            <p:nvPr/>
          </p:nvSpPr>
          <p:spPr bwMode="auto">
            <a:xfrm>
              <a:off x="-1" y="54030"/>
              <a:ext cx="302811" cy="298341"/>
            </a:xfrm>
            <a:prstGeom prst="ellipse">
              <a:avLst/>
            </a:prstGeom>
            <a:solidFill>
              <a:srgbClr val="FFFF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a:latin typeface="Helvetica Light" charset="0"/>
                <a:ea typeface="Helvetica Light" charset="0"/>
                <a:cs typeface="Helvetica Light" charset="0"/>
                <a:sym typeface="Helvetica Light" charset="0"/>
              </a:endParaRPr>
            </a:p>
          </p:txBody>
        </p:sp>
        <p:sp>
          <p:nvSpPr>
            <p:cNvPr id="10264" name="Rectangle 24"/>
            <p:cNvSpPr>
              <a:spLocks/>
            </p:cNvSpPr>
            <p:nvPr/>
          </p:nvSpPr>
          <p:spPr bwMode="auto">
            <a:xfrm>
              <a:off x="44346" y="-1986"/>
              <a:ext cx="214119" cy="410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a:latin typeface="Helvetica Light" charset="0"/>
                  <a:ea typeface="Helvetica Light" charset="0"/>
                  <a:cs typeface="Helvetica Light" charset="0"/>
                  <a:sym typeface="Helvetica Light" charset="0"/>
                </a:rPr>
                <a:t>A</a:t>
              </a:r>
            </a:p>
          </p:txBody>
        </p:sp>
      </p:grpSp>
      <p:grpSp>
        <p:nvGrpSpPr>
          <p:cNvPr id="10265" name="Group 25"/>
          <p:cNvGrpSpPr>
            <a:grpSpLocks/>
          </p:cNvGrpSpPr>
          <p:nvPr/>
        </p:nvGrpSpPr>
        <p:grpSpPr bwMode="auto">
          <a:xfrm>
            <a:off x="10090150" y="2901444"/>
            <a:ext cx="151607" cy="235962"/>
            <a:chOff x="-1" y="-1012"/>
            <a:chExt cx="302811" cy="471926"/>
          </a:xfrm>
        </p:grpSpPr>
        <p:sp>
          <p:nvSpPr>
            <p:cNvPr id="10266" name="Oval 26"/>
            <p:cNvSpPr>
              <a:spLocks/>
            </p:cNvSpPr>
            <p:nvPr/>
          </p:nvSpPr>
          <p:spPr bwMode="auto">
            <a:xfrm>
              <a:off x="-1" y="85780"/>
              <a:ext cx="302811" cy="29834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200">
                <a:solidFill>
                  <a:srgbClr val="FFFFFF"/>
                </a:solidFill>
                <a:latin typeface="Helvetica Light" charset="0"/>
                <a:ea typeface="Helvetica Light" charset="0"/>
                <a:cs typeface="Helvetica Light" charset="0"/>
                <a:sym typeface="Helvetica Light" charset="0"/>
              </a:endParaRPr>
            </a:p>
          </p:txBody>
        </p:sp>
        <p:sp>
          <p:nvSpPr>
            <p:cNvPr id="10267" name="Rectangle 27"/>
            <p:cNvSpPr>
              <a:spLocks/>
            </p:cNvSpPr>
            <p:nvPr/>
          </p:nvSpPr>
          <p:spPr bwMode="auto">
            <a:xfrm>
              <a:off x="44346" y="-1012"/>
              <a:ext cx="214119" cy="471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200">
                  <a:solidFill>
                    <a:srgbClr val="FFFFFF"/>
                  </a:solidFill>
                  <a:latin typeface="Helvetica Light" charset="0"/>
                  <a:ea typeface="Helvetica Light" charset="0"/>
                  <a:cs typeface="Helvetica Light" charset="0"/>
                  <a:sym typeface="Helvetica Light" charset="0"/>
                </a:rPr>
                <a:t>B</a:t>
              </a:r>
            </a:p>
          </p:txBody>
        </p:sp>
      </p:grpSp>
      <p:grpSp>
        <p:nvGrpSpPr>
          <p:cNvPr id="10268" name="Group 28"/>
          <p:cNvGrpSpPr>
            <a:grpSpLocks/>
          </p:cNvGrpSpPr>
          <p:nvPr/>
        </p:nvGrpSpPr>
        <p:grpSpPr bwMode="auto">
          <a:xfrm>
            <a:off x="7880350" y="3394671"/>
            <a:ext cx="151607" cy="205184"/>
            <a:chOff x="-1" y="-1986"/>
            <a:chExt cx="302811" cy="410369"/>
          </a:xfrm>
        </p:grpSpPr>
        <p:sp>
          <p:nvSpPr>
            <p:cNvPr id="10269" name="Oval 29"/>
            <p:cNvSpPr>
              <a:spLocks/>
            </p:cNvSpPr>
            <p:nvPr/>
          </p:nvSpPr>
          <p:spPr bwMode="auto">
            <a:xfrm>
              <a:off x="-1" y="54030"/>
              <a:ext cx="302811" cy="29834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a:solidFill>
                  <a:srgbClr val="FFFFFF"/>
                </a:solidFill>
                <a:latin typeface="Helvetica Light" charset="0"/>
                <a:ea typeface="Helvetica Light" charset="0"/>
                <a:cs typeface="Helvetica Light" charset="0"/>
                <a:sym typeface="Helvetica Light" charset="0"/>
              </a:endParaRPr>
            </a:p>
          </p:txBody>
        </p:sp>
        <p:sp>
          <p:nvSpPr>
            <p:cNvPr id="10270" name="Rectangle 30"/>
            <p:cNvSpPr>
              <a:spLocks/>
            </p:cNvSpPr>
            <p:nvPr/>
          </p:nvSpPr>
          <p:spPr bwMode="auto">
            <a:xfrm>
              <a:off x="44346" y="-1986"/>
              <a:ext cx="214119" cy="410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a:solidFill>
                    <a:srgbClr val="FFFFFF"/>
                  </a:solidFill>
                  <a:latin typeface="Helvetica Light" charset="0"/>
                  <a:ea typeface="Helvetica Light" charset="0"/>
                  <a:cs typeface="Helvetica Light" charset="0"/>
                  <a:sym typeface="Helvetica Light" charset="0"/>
                </a:rPr>
                <a:t>D</a:t>
              </a:r>
            </a:p>
          </p:txBody>
        </p:sp>
      </p:grpSp>
      <p:grpSp>
        <p:nvGrpSpPr>
          <p:cNvPr id="10271" name="Group 31"/>
          <p:cNvGrpSpPr>
            <a:grpSpLocks/>
          </p:cNvGrpSpPr>
          <p:nvPr/>
        </p:nvGrpSpPr>
        <p:grpSpPr bwMode="auto">
          <a:xfrm>
            <a:off x="11214100" y="3328790"/>
            <a:ext cx="150813" cy="205184"/>
            <a:chOff x="-1" y="-1986"/>
            <a:chExt cx="302811" cy="410369"/>
          </a:xfrm>
        </p:grpSpPr>
        <p:sp>
          <p:nvSpPr>
            <p:cNvPr id="10272" name="Oval 32"/>
            <p:cNvSpPr>
              <a:spLocks/>
            </p:cNvSpPr>
            <p:nvPr/>
          </p:nvSpPr>
          <p:spPr bwMode="auto">
            <a:xfrm>
              <a:off x="-1" y="54030"/>
              <a:ext cx="302811" cy="298341"/>
            </a:xfrm>
            <a:prstGeom prst="ellipse">
              <a:avLst/>
            </a:prstGeom>
            <a:solidFill>
              <a:srgbClr val="FFFF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a:latin typeface="Helvetica Light" charset="0"/>
                <a:ea typeface="Helvetica Light" charset="0"/>
                <a:cs typeface="Helvetica Light" charset="0"/>
                <a:sym typeface="Helvetica Light" charset="0"/>
              </a:endParaRPr>
            </a:p>
          </p:txBody>
        </p:sp>
        <p:sp>
          <p:nvSpPr>
            <p:cNvPr id="10273" name="Rectangle 33"/>
            <p:cNvSpPr>
              <a:spLocks/>
            </p:cNvSpPr>
            <p:nvPr/>
          </p:nvSpPr>
          <p:spPr bwMode="auto">
            <a:xfrm>
              <a:off x="44345" y="-1986"/>
              <a:ext cx="214120" cy="410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a:latin typeface="Helvetica Light" charset="0"/>
                  <a:ea typeface="Helvetica Light" charset="0"/>
                  <a:cs typeface="Helvetica Light" charset="0"/>
                  <a:sym typeface="Helvetica Light" charset="0"/>
                </a:rPr>
                <a:t>C</a:t>
              </a:r>
            </a:p>
          </p:txBody>
        </p:sp>
      </p:grpSp>
      <p:grpSp>
        <p:nvGrpSpPr>
          <p:cNvPr id="10274" name="Group 34"/>
          <p:cNvGrpSpPr>
            <a:grpSpLocks/>
          </p:cNvGrpSpPr>
          <p:nvPr/>
        </p:nvGrpSpPr>
        <p:grpSpPr bwMode="auto">
          <a:xfrm>
            <a:off x="10202863" y="3289300"/>
            <a:ext cx="89694" cy="98425"/>
            <a:chOff x="0" y="-2"/>
            <a:chExt cx="180006" cy="197479"/>
          </a:xfrm>
        </p:grpSpPr>
        <p:pic>
          <p:nvPicPr>
            <p:cNvPr id="10275" name="Picture 35"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76" name="Picture 36"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277" name="Group 37"/>
          <p:cNvGrpSpPr>
            <a:grpSpLocks/>
          </p:cNvGrpSpPr>
          <p:nvPr/>
        </p:nvGrpSpPr>
        <p:grpSpPr bwMode="auto">
          <a:xfrm>
            <a:off x="10297319" y="3228182"/>
            <a:ext cx="90488" cy="98425"/>
            <a:chOff x="0" y="-2"/>
            <a:chExt cx="180006" cy="197479"/>
          </a:xfrm>
        </p:grpSpPr>
        <p:pic>
          <p:nvPicPr>
            <p:cNvPr id="10278" name="Picture 38"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79" name="Picture 39"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280" name="Group 40"/>
          <p:cNvGrpSpPr>
            <a:grpSpLocks/>
          </p:cNvGrpSpPr>
          <p:nvPr/>
        </p:nvGrpSpPr>
        <p:grpSpPr bwMode="auto">
          <a:xfrm>
            <a:off x="10330657" y="3353594"/>
            <a:ext cx="89694" cy="98425"/>
            <a:chOff x="0" y="-2"/>
            <a:chExt cx="180006" cy="197479"/>
          </a:xfrm>
        </p:grpSpPr>
        <p:pic>
          <p:nvPicPr>
            <p:cNvPr id="10281" name="Picture 41"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82" name="Picture 42"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283" name="Group 43"/>
          <p:cNvGrpSpPr>
            <a:grpSpLocks/>
          </p:cNvGrpSpPr>
          <p:nvPr/>
        </p:nvGrpSpPr>
        <p:grpSpPr bwMode="auto">
          <a:xfrm>
            <a:off x="8925719" y="3294063"/>
            <a:ext cx="89694" cy="98425"/>
            <a:chOff x="0" y="-2"/>
            <a:chExt cx="180006" cy="197479"/>
          </a:xfrm>
        </p:grpSpPr>
        <p:pic>
          <p:nvPicPr>
            <p:cNvPr id="10284" name="Picture 44"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85" name="Picture 45"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286" name="Group 46"/>
          <p:cNvGrpSpPr>
            <a:grpSpLocks/>
          </p:cNvGrpSpPr>
          <p:nvPr/>
        </p:nvGrpSpPr>
        <p:grpSpPr bwMode="auto">
          <a:xfrm>
            <a:off x="9030494" y="3225007"/>
            <a:ext cx="90488" cy="98425"/>
            <a:chOff x="0" y="-2"/>
            <a:chExt cx="180006" cy="197479"/>
          </a:xfrm>
        </p:grpSpPr>
        <p:pic>
          <p:nvPicPr>
            <p:cNvPr id="10287" name="Picture 47"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88" name="Picture 48"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289" name="Group 49"/>
          <p:cNvGrpSpPr>
            <a:grpSpLocks/>
          </p:cNvGrpSpPr>
          <p:nvPr/>
        </p:nvGrpSpPr>
        <p:grpSpPr bwMode="auto">
          <a:xfrm>
            <a:off x="9015413" y="3326607"/>
            <a:ext cx="90488" cy="99219"/>
            <a:chOff x="0" y="-2"/>
            <a:chExt cx="180006" cy="197479"/>
          </a:xfrm>
        </p:grpSpPr>
        <p:pic>
          <p:nvPicPr>
            <p:cNvPr id="10290" name="Picture 50"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91" name="Picture 51"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292" name="Group 52"/>
          <p:cNvGrpSpPr>
            <a:grpSpLocks/>
          </p:cNvGrpSpPr>
          <p:nvPr/>
        </p:nvGrpSpPr>
        <p:grpSpPr bwMode="auto">
          <a:xfrm>
            <a:off x="7807325" y="3304382"/>
            <a:ext cx="90488" cy="98425"/>
            <a:chOff x="0" y="-2"/>
            <a:chExt cx="180006" cy="197479"/>
          </a:xfrm>
        </p:grpSpPr>
        <p:pic>
          <p:nvPicPr>
            <p:cNvPr id="10293" name="Picture 53"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94" name="Picture 5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295" name="Group 55"/>
          <p:cNvGrpSpPr>
            <a:grpSpLocks/>
          </p:cNvGrpSpPr>
          <p:nvPr/>
        </p:nvGrpSpPr>
        <p:grpSpPr bwMode="auto">
          <a:xfrm>
            <a:off x="8077200" y="3637757"/>
            <a:ext cx="90488" cy="99219"/>
            <a:chOff x="0" y="-2"/>
            <a:chExt cx="180006" cy="197479"/>
          </a:xfrm>
        </p:grpSpPr>
        <p:pic>
          <p:nvPicPr>
            <p:cNvPr id="10296" name="Picture 56"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97" name="Picture 57"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298" name="Group 58"/>
          <p:cNvGrpSpPr>
            <a:grpSpLocks/>
          </p:cNvGrpSpPr>
          <p:nvPr/>
        </p:nvGrpSpPr>
        <p:grpSpPr bwMode="auto">
          <a:xfrm>
            <a:off x="8259763" y="3687763"/>
            <a:ext cx="89694" cy="98425"/>
            <a:chOff x="0" y="-2"/>
            <a:chExt cx="180006" cy="197479"/>
          </a:xfrm>
        </p:grpSpPr>
        <p:pic>
          <p:nvPicPr>
            <p:cNvPr id="10299" name="Picture 59"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00" name="Picture 60"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01" name="Group 61"/>
          <p:cNvGrpSpPr>
            <a:grpSpLocks/>
          </p:cNvGrpSpPr>
          <p:nvPr/>
        </p:nvGrpSpPr>
        <p:grpSpPr bwMode="auto">
          <a:xfrm>
            <a:off x="8153400" y="3713957"/>
            <a:ext cx="90488" cy="99219"/>
            <a:chOff x="0" y="-2"/>
            <a:chExt cx="180006" cy="197479"/>
          </a:xfrm>
        </p:grpSpPr>
        <p:pic>
          <p:nvPicPr>
            <p:cNvPr id="10302" name="Picture 62"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03" name="Picture 63"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04" name="Group 64"/>
          <p:cNvGrpSpPr>
            <a:grpSpLocks/>
          </p:cNvGrpSpPr>
          <p:nvPr/>
        </p:nvGrpSpPr>
        <p:grpSpPr bwMode="auto">
          <a:xfrm>
            <a:off x="8229600" y="3790157"/>
            <a:ext cx="90488" cy="99219"/>
            <a:chOff x="0" y="-2"/>
            <a:chExt cx="180006" cy="197479"/>
          </a:xfrm>
        </p:grpSpPr>
        <p:pic>
          <p:nvPicPr>
            <p:cNvPr id="10305" name="Picture 65"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06" name="Picture 66"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07" name="Group 67"/>
          <p:cNvGrpSpPr>
            <a:grpSpLocks/>
          </p:cNvGrpSpPr>
          <p:nvPr/>
        </p:nvGrpSpPr>
        <p:grpSpPr bwMode="auto">
          <a:xfrm>
            <a:off x="11379200" y="3297238"/>
            <a:ext cx="89694" cy="98425"/>
            <a:chOff x="0" y="-2"/>
            <a:chExt cx="180006" cy="197479"/>
          </a:xfrm>
        </p:grpSpPr>
        <p:pic>
          <p:nvPicPr>
            <p:cNvPr id="10308" name="Picture 68"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09" name="Picture 69"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10" name="Group 70"/>
          <p:cNvGrpSpPr>
            <a:grpSpLocks/>
          </p:cNvGrpSpPr>
          <p:nvPr/>
        </p:nvGrpSpPr>
        <p:grpSpPr bwMode="auto">
          <a:xfrm>
            <a:off x="10983913" y="3475832"/>
            <a:ext cx="89694" cy="99219"/>
            <a:chOff x="0" y="-2"/>
            <a:chExt cx="180006" cy="197479"/>
          </a:xfrm>
        </p:grpSpPr>
        <p:pic>
          <p:nvPicPr>
            <p:cNvPr id="10311" name="Picture 71"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12" name="Picture 72"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13" name="Group 73"/>
          <p:cNvGrpSpPr>
            <a:grpSpLocks/>
          </p:cNvGrpSpPr>
          <p:nvPr/>
        </p:nvGrpSpPr>
        <p:grpSpPr bwMode="auto">
          <a:xfrm>
            <a:off x="11060113" y="3552032"/>
            <a:ext cx="89694" cy="99219"/>
            <a:chOff x="0" y="-2"/>
            <a:chExt cx="180006" cy="197479"/>
          </a:xfrm>
        </p:grpSpPr>
        <p:pic>
          <p:nvPicPr>
            <p:cNvPr id="10314" name="Picture 74"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15" name="Picture 75"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16" name="Group 76"/>
          <p:cNvGrpSpPr>
            <a:grpSpLocks/>
          </p:cNvGrpSpPr>
          <p:nvPr/>
        </p:nvGrpSpPr>
        <p:grpSpPr bwMode="auto">
          <a:xfrm>
            <a:off x="11136313" y="3628232"/>
            <a:ext cx="89694" cy="99219"/>
            <a:chOff x="0" y="-2"/>
            <a:chExt cx="180006" cy="197479"/>
          </a:xfrm>
        </p:grpSpPr>
        <p:pic>
          <p:nvPicPr>
            <p:cNvPr id="10317" name="Picture 77"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18" name="Picture 78"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19" name="Group 79"/>
          <p:cNvGrpSpPr>
            <a:grpSpLocks/>
          </p:cNvGrpSpPr>
          <p:nvPr/>
        </p:nvGrpSpPr>
        <p:grpSpPr bwMode="auto">
          <a:xfrm>
            <a:off x="10998200" y="3648075"/>
            <a:ext cx="89694" cy="98425"/>
            <a:chOff x="0" y="-2"/>
            <a:chExt cx="180006" cy="197479"/>
          </a:xfrm>
        </p:grpSpPr>
        <p:pic>
          <p:nvPicPr>
            <p:cNvPr id="10320" name="Picture 80"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21" name="Picture 81"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322" name="Line 82"/>
          <p:cNvSpPr>
            <a:spLocks noChangeShapeType="1"/>
          </p:cNvSpPr>
          <p:nvPr/>
        </p:nvSpPr>
        <p:spPr bwMode="auto">
          <a:xfrm>
            <a:off x="9409113" y="2936082"/>
            <a:ext cx="681038" cy="0"/>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323" name="Line 83"/>
          <p:cNvSpPr>
            <a:spLocks noChangeShapeType="1"/>
          </p:cNvSpPr>
          <p:nvPr/>
        </p:nvSpPr>
        <p:spPr bwMode="auto">
          <a:xfrm flipH="1" flipV="1">
            <a:off x="9257507" y="1963738"/>
            <a:ext cx="779463" cy="914400"/>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324" name="Line 84"/>
          <p:cNvSpPr>
            <a:spLocks noChangeShapeType="1"/>
          </p:cNvSpPr>
          <p:nvPr/>
        </p:nvSpPr>
        <p:spPr bwMode="auto">
          <a:xfrm flipV="1">
            <a:off x="9174163" y="2087563"/>
            <a:ext cx="83344" cy="783432"/>
          </a:xfrm>
          <a:prstGeom prst="line">
            <a:avLst/>
          </a:prstGeom>
          <a:noFill/>
          <a:ln w="6350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325" name="AutoShape 85"/>
          <p:cNvSpPr>
            <a:spLocks/>
          </p:cNvSpPr>
          <p:nvPr/>
        </p:nvSpPr>
        <p:spPr bwMode="auto">
          <a:xfrm>
            <a:off x="9108282" y="465138"/>
            <a:ext cx="593725" cy="1354932"/>
          </a:xfrm>
          <a:custGeom>
            <a:avLst/>
            <a:gdLst>
              <a:gd name="T0" fmla="+- 0 10870 141"/>
              <a:gd name="T1" fmla="*/ T0 w 21459"/>
              <a:gd name="T2" fmla="*/ 10784 h 21568"/>
              <a:gd name="T3" fmla="+- 0 10870 141"/>
              <a:gd name="T4" fmla="*/ T3 w 21459"/>
              <a:gd name="T5" fmla="*/ 10784 h 21568"/>
              <a:gd name="T6" fmla="+- 0 10870 141"/>
              <a:gd name="T7" fmla="*/ T6 w 21459"/>
              <a:gd name="T8" fmla="*/ 10784 h 21568"/>
              <a:gd name="T9" fmla="+- 0 10870 141"/>
              <a:gd name="T10" fmla="*/ T9 w 21459"/>
              <a:gd name="T11" fmla="*/ 10784 h 21568"/>
            </a:gdLst>
            <a:ahLst/>
            <a:cxnLst>
              <a:cxn ang="0">
                <a:pos x="T1" y="T2"/>
              </a:cxn>
              <a:cxn ang="0">
                <a:pos x="T4" y="T5"/>
              </a:cxn>
              <a:cxn ang="0">
                <a:pos x="T7" y="T8"/>
              </a:cxn>
              <a:cxn ang="0">
                <a:pos x="T10" y="T11"/>
              </a:cxn>
            </a:cxnLst>
            <a:rect l="0" t="0" r="r" b="b"/>
            <a:pathLst>
              <a:path w="21459" h="21568">
                <a:moveTo>
                  <a:pt x="3416" y="21568"/>
                </a:moveTo>
                <a:cubicBezTo>
                  <a:pt x="888" y="21122"/>
                  <a:pt x="2472" y="21600"/>
                  <a:pt x="1581" y="20894"/>
                </a:cubicBezTo>
                <a:cubicBezTo>
                  <a:pt x="1224" y="20610"/>
                  <a:pt x="358" y="20085"/>
                  <a:pt x="358" y="20085"/>
                </a:cubicBezTo>
                <a:cubicBezTo>
                  <a:pt x="256" y="19950"/>
                  <a:pt x="-141" y="19794"/>
                  <a:pt x="52" y="19680"/>
                </a:cubicBezTo>
                <a:cubicBezTo>
                  <a:pt x="305" y="19532"/>
                  <a:pt x="872" y="19597"/>
                  <a:pt x="1276" y="19546"/>
                </a:cubicBezTo>
                <a:cubicBezTo>
                  <a:pt x="1586" y="19507"/>
                  <a:pt x="1897" y="19467"/>
                  <a:pt x="2193" y="19411"/>
                </a:cubicBezTo>
                <a:cubicBezTo>
                  <a:pt x="2612" y="19332"/>
                  <a:pt x="2993" y="19216"/>
                  <a:pt x="3416" y="19141"/>
                </a:cubicBezTo>
                <a:cubicBezTo>
                  <a:pt x="5579" y="18760"/>
                  <a:pt x="4672" y="18975"/>
                  <a:pt x="6474" y="18737"/>
                </a:cubicBezTo>
                <a:cubicBezTo>
                  <a:pt x="7092" y="18655"/>
                  <a:pt x="8309" y="18467"/>
                  <a:pt x="8309" y="18467"/>
                </a:cubicBezTo>
                <a:cubicBezTo>
                  <a:pt x="8411" y="18332"/>
                  <a:pt x="8717" y="18198"/>
                  <a:pt x="8615" y="18063"/>
                </a:cubicBezTo>
                <a:cubicBezTo>
                  <a:pt x="8447" y="17840"/>
                  <a:pt x="7200" y="17512"/>
                  <a:pt x="6780" y="17389"/>
                </a:cubicBezTo>
                <a:cubicBezTo>
                  <a:pt x="6720" y="17349"/>
                  <a:pt x="5644" y="16715"/>
                  <a:pt x="5863" y="16580"/>
                </a:cubicBezTo>
                <a:cubicBezTo>
                  <a:pt x="6290" y="16316"/>
                  <a:pt x="7698" y="16041"/>
                  <a:pt x="7698" y="16041"/>
                </a:cubicBezTo>
                <a:cubicBezTo>
                  <a:pt x="7800" y="15906"/>
                  <a:pt x="7933" y="15775"/>
                  <a:pt x="8003" y="15637"/>
                </a:cubicBezTo>
                <a:cubicBezTo>
                  <a:pt x="8352" y="14946"/>
                  <a:pt x="8179" y="14673"/>
                  <a:pt x="8921" y="14019"/>
                </a:cubicBezTo>
                <a:cubicBezTo>
                  <a:pt x="11859" y="11429"/>
                  <a:pt x="7761" y="14900"/>
                  <a:pt x="11062" y="12536"/>
                </a:cubicBezTo>
                <a:cubicBezTo>
                  <a:pt x="11539" y="12194"/>
                  <a:pt x="11903" y="11823"/>
                  <a:pt x="12285" y="11458"/>
                </a:cubicBezTo>
                <a:cubicBezTo>
                  <a:pt x="12515" y="11238"/>
                  <a:pt x="12630" y="10995"/>
                  <a:pt x="12896" y="10784"/>
                </a:cubicBezTo>
                <a:cubicBezTo>
                  <a:pt x="13144" y="10587"/>
                  <a:pt x="13518" y="10427"/>
                  <a:pt x="13814" y="10245"/>
                </a:cubicBezTo>
                <a:cubicBezTo>
                  <a:pt x="14027" y="10113"/>
                  <a:pt x="14222" y="9975"/>
                  <a:pt x="14425" y="9840"/>
                </a:cubicBezTo>
                <a:cubicBezTo>
                  <a:pt x="14199" y="9807"/>
                  <a:pt x="12591" y="9610"/>
                  <a:pt x="12591" y="9436"/>
                </a:cubicBezTo>
                <a:cubicBezTo>
                  <a:pt x="12591" y="9094"/>
                  <a:pt x="13243" y="8814"/>
                  <a:pt x="13508" y="8492"/>
                </a:cubicBezTo>
                <a:cubicBezTo>
                  <a:pt x="13652" y="8318"/>
                  <a:pt x="13666" y="8127"/>
                  <a:pt x="13814" y="7953"/>
                </a:cubicBezTo>
                <a:cubicBezTo>
                  <a:pt x="13974" y="7765"/>
                  <a:pt x="14246" y="7599"/>
                  <a:pt x="14425" y="7414"/>
                </a:cubicBezTo>
                <a:cubicBezTo>
                  <a:pt x="14552" y="7283"/>
                  <a:pt x="14587" y="7137"/>
                  <a:pt x="14731" y="7009"/>
                </a:cubicBezTo>
                <a:cubicBezTo>
                  <a:pt x="14896" y="6865"/>
                  <a:pt x="15194" y="6753"/>
                  <a:pt x="15343" y="6605"/>
                </a:cubicBezTo>
                <a:cubicBezTo>
                  <a:pt x="15605" y="6345"/>
                  <a:pt x="15751" y="6066"/>
                  <a:pt x="15954" y="5796"/>
                </a:cubicBezTo>
                <a:cubicBezTo>
                  <a:pt x="16056" y="5662"/>
                  <a:pt x="16116" y="5519"/>
                  <a:pt x="16260" y="5392"/>
                </a:cubicBezTo>
                <a:cubicBezTo>
                  <a:pt x="18035" y="3828"/>
                  <a:pt x="17366" y="4510"/>
                  <a:pt x="18401" y="3370"/>
                </a:cubicBezTo>
                <a:cubicBezTo>
                  <a:pt x="18517" y="3114"/>
                  <a:pt x="18699" y="2568"/>
                  <a:pt x="19013" y="2292"/>
                </a:cubicBezTo>
                <a:cubicBezTo>
                  <a:pt x="19381" y="1966"/>
                  <a:pt x="20056" y="1534"/>
                  <a:pt x="20542" y="1213"/>
                </a:cubicBezTo>
                <a:lnTo>
                  <a:pt x="21153" y="404"/>
                </a:lnTo>
                <a:lnTo>
                  <a:pt x="21459" y="0"/>
                </a:lnTo>
              </a:path>
            </a:pathLst>
          </a:cu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0326" name="AutoShape 86"/>
          <p:cNvSpPr>
            <a:spLocks/>
          </p:cNvSpPr>
          <p:nvPr/>
        </p:nvSpPr>
        <p:spPr bwMode="auto">
          <a:xfrm>
            <a:off x="11158538" y="1481138"/>
            <a:ext cx="419894" cy="1770063"/>
          </a:xfrm>
          <a:custGeom>
            <a:avLst/>
            <a:gdLst>
              <a:gd name="T0" fmla="*/ 10141 w 20282"/>
              <a:gd name="T1" fmla="*/ 10800 h 21600"/>
              <a:gd name="T2" fmla="*/ 10141 w 20282"/>
              <a:gd name="T3" fmla="*/ 10800 h 21600"/>
              <a:gd name="T4" fmla="*/ 10141 w 20282"/>
              <a:gd name="T5" fmla="*/ 10800 h 21600"/>
              <a:gd name="T6" fmla="*/ 10141 w 20282"/>
              <a:gd name="T7" fmla="*/ 10800 h 21600"/>
            </a:gdLst>
            <a:ahLst/>
            <a:cxnLst>
              <a:cxn ang="0">
                <a:pos x="T0" y="T1"/>
              </a:cxn>
              <a:cxn ang="0">
                <a:pos x="T2" y="T3"/>
              </a:cxn>
              <a:cxn ang="0">
                <a:pos x="T4" y="T5"/>
              </a:cxn>
              <a:cxn ang="0">
                <a:pos x="T6" y="T7"/>
              </a:cxn>
            </a:cxnLst>
            <a:rect l="0" t="0" r="r" b="b"/>
            <a:pathLst>
              <a:path w="20282" h="21600">
                <a:moveTo>
                  <a:pt x="9403" y="21600"/>
                </a:moveTo>
                <a:cubicBezTo>
                  <a:pt x="15502" y="18284"/>
                  <a:pt x="21600" y="14968"/>
                  <a:pt x="20033" y="11368"/>
                </a:cubicBezTo>
                <a:cubicBezTo>
                  <a:pt x="18466" y="7768"/>
                  <a:pt x="0" y="0"/>
                  <a:pt x="0" y="0"/>
                </a:cubicBezTo>
              </a:path>
            </a:pathLst>
          </a:custGeom>
          <a:noFill/>
          <a:ln w="38100" cap="flat" cmpd="sng">
            <a:solidFill>
              <a:srgbClr val="000000"/>
            </a:solidFill>
            <a:prstDash val="dash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0327" name="Line 87"/>
          <p:cNvSpPr>
            <a:spLocks noChangeShapeType="1"/>
          </p:cNvSpPr>
          <p:nvPr/>
        </p:nvSpPr>
        <p:spPr bwMode="auto">
          <a:xfrm flipH="1" flipV="1">
            <a:off x="9761538" y="712788"/>
            <a:ext cx="1312069" cy="768350"/>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328" name="Line 88"/>
          <p:cNvSpPr>
            <a:spLocks noChangeShapeType="1"/>
          </p:cNvSpPr>
          <p:nvPr/>
        </p:nvSpPr>
        <p:spPr bwMode="auto">
          <a:xfrm flipV="1">
            <a:off x="9409113" y="712788"/>
            <a:ext cx="293688" cy="768350"/>
          </a:xfrm>
          <a:prstGeom prst="line">
            <a:avLst/>
          </a:prstGeom>
          <a:noFill/>
          <a:ln w="3810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329" name="Rectangle 89"/>
          <p:cNvSpPr>
            <a:spLocks/>
          </p:cNvSpPr>
          <p:nvPr/>
        </p:nvSpPr>
        <p:spPr bwMode="auto">
          <a:xfrm>
            <a:off x="9482138" y="2948454"/>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1</a:t>
            </a:r>
          </a:p>
        </p:txBody>
      </p:sp>
      <p:sp>
        <p:nvSpPr>
          <p:cNvPr id="10330" name="Rectangle 90"/>
          <p:cNvSpPr>
            <a:spLocks/>
          </p:cNvSpPr>
          <p:nvPr/>
        </p:nvSpPr>
        <p:spPr bwMode="auto">
          <a:xfrm>
            <a:off x="9812338" y="2249161"/>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2</a:t>
            </a:r>
          </a:p>
        </p:txBody>
      </p:sp>
      <p:sp>
        <p:nvSpPr>
          <p:cNvPr id="10331" name="Rectangle 91"/>
          <p:cNvSpPr>
            <a:spLocks/>
          </p:cNvSpPr>
          <p:nvPr/>
        </p:nvSpPr>
        <p:spPr bwMode="auto">
          <a:xfrm>
            <a:off x="9142413" y="1227604"/>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3</a:t>
            </a:r>
          </a:p>
        </p:txBody>
      </p:sp>
      <p:sp>
        <p:nvSpPr>
          <p:cNvPr id="10332" name="Rectangle 92"/>
          <p:cNvSpPr>
            <a:spLocks/>
          </p:cNvSpPr>
          <p:nvPr/>
        </p:nvSpPr>
        <p:spPr bwMode="auto">
          <a:xfrm>
            <a:off x="11356182" y="2249161"/>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4</a:t>
            </a:r>
          </a:p>
        </p:txBody>
      </p:sp>
      <p:sp>
        <p:nvSpPr>
          <p:cNvPr id="10333" name="Rectangle 93"/>
          <p:cNvSpPr>
            <a:spLocks/>
          </p:cNvSpPr>
          <p:nvPr/>
        </p:nvSpPr>
        <p:spPr bwMode="auto">
          <a:xfrm>
            <a:off x="10489407" y="869623"/>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5</a:t>
            </a:r>
          </a:p>
        </p:txBody>
      </p:sp>
      <p:sp>
        <p:nvSpPr>
          <p:cNvPr id="10334" name="Rectangle 94"/>
          <p:cNvSpPr>
            <a:spLocks/>
          </p:cNvSpPr>
          <p:nvPr/>
        </p:nvSpPr>
        <p:spPr bwMode="auto">
          <a:xfrm>
            <a:off x="342107" y="1167627"/>
            <a:ext cx="6929438" cy="3836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latin typeface="Helvetica Light" charset="0"/>
                <a:ea typeface="Helvetica Light" charset="0"/>
                <a:cs typeface="Helvetica Light" charset="0"/>
                <a:sym typeface="Helvetica Light" charset="0"/>
              </a:rPr>
              <a:t>Circuito di passaggi + ricezioni + conduzione/dribbling + tiro + cross + deviazioni</a:t>
            </a:r>
          </a:p>
          <a:p>
            <a:pPr algn="l"/>
            <a:endParaRPr lang="it-IT" altLang="it-IT">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Svolgimento:</a:t>
            </a:r>
          </a:p>
          <a:p>
            <a:pPr algn="l"/>
            <a:r>
              <a:rPr lang="it-IT" altLang="it-IT" sz="1600">
                <a:latin typeface="Helvetica Light" charset="0"/>
                <a:ea typeface="Helvetica Light" charset="0"/>
                <a:cs typeface="Helvetica Light" charset="0"/>
                <a:sym typeface="Helvetica Light" charset="0"/>
              </a:rPr>
              <a:t>A passa a B e corre in verticale verso i tre coni, dove riceve il passaggio di B ed effettua un ricezione con sollevamento e tira in porta, nel mentre C parte in conduzione da destra e appena superato l’ultimo cono crossa in area per A che va a deviare. Usare push, strisciato/hit.</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Subito dopo parte la squadra blu (B-D). Secondo il livello dei giocatori D può crossare anche di rovescio.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Varianti:</a:t>
            </a:r>
          </a:p>
          <a:p>
            <a:pPr algn="l"/>
            <a:r>
              <a:rPr lang="it-IT" altLang="it-IT" sz="1600">
                <a:latin typeface="Helvetica Light" charset="0"/>
                <a:ea typeface="Helvetica Light" charset="0"/>
                <a:cs typeface="Helvetica Light" charset="0"/>
                <a:sym typeface="Helvetica Light" charset="0"/>
              </a:rPr>
              <a:t>Variare le ricezioni davanti ai tre coni.</a:t>
            </a:r>
          </a:p>
          <a:p>
            <a:pPr algn="l"/>
            <a:r>
              <a:rPr lang="it-IT" altLang="it-IT" sz="1600">
                <a:latin typeface="Helvetica Light" charset="0"/>
                <a:ea typeface="Helvetica Light" charset="0"/>
                <a:cs typeface="Helvetica Light" charset="0"/>
                <a:sym typeface="Helvetica Light" charset="0"/>
              </a:rPr>
              <a:t>Inserire uno o più dribbling per C e D prima del cross.</a:t>
            </a:r>
          </a:p>
        </p:txBody>
      </p:sp>
      <p:grpSp>
        <p:nvGrpSpPr>
          <p:cNvPr id="10335" name="Group 95"/>
          <p:cNvGrpSpPr>
            <a:grpSpLocks/>
          </p:cNvGrpSpPr>
          <p:nvPr/>
        </p:nvGrpSpPr>
        <p:grpSpPr bwMode="auto">
          <a:xfrm>
            <a:off x="392113" y="6448426"/>
            <a:ext cx="406161" cy="146194"/>
            <a:chOff x="0" y="0"/>
            <a:chExt cx="812358" cy="291489"/>
          </a:xfrm>
        </p:grpSpPr>
        <p:sp>
          <p:nvSpPr>
            <p:cNvPr id="10336" name="Rectangle 96"/>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10337" name="Picture 97"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375565749"/>
      </p:ext>
    </p:extLst>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C:\Users\gabriele\Desktop\campi hockey\23 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1232" y="673894"/>
            <a:ext cx="2626519" cy="172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2" name="Rectangle 2"/>
          <p:cNvSpPr>
            <a:spLocks/>
          </p:cNvSpPr>
          <p:nvPr/>
        </p:nvSpPr>
        <p:spPr bwMode="auto">
          <a:xfrm>
            <a:off x="7229476" y="1915716"/>
            <a:ext cx="270272" cy="108347"/>
          </a:xfrm>
          <a:prstGeom prst="rect">
            <a:avLst/>
          </a:prstGeom>
          <a:solidFill>
            <a:srgbClr val="000000"/>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solidFill>
                <a:srgbClr val="FFFFFF"/>
              </a:solidFill>
            </a:endParaRPr>
          </a:p>
        </p:txBody>
      </p:sp>
      <p:sp>
        <p:nvSpPr>
          <p:cNvPr id="10243" name="Oval 3"/>
          <p:cNvSpPr>
            <a:spLocks/>
          </p:cNvSpPr>
          <p:nvPr/>
        </p:nvSpPr>
        <p:spPr bwMode="auto">
          <a:xfrm>
            <a:off x="6688932" y="1268016"/>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44" name="Oval 4"/>
          <p:cNvSpPr>
            <a:spLocks/>
          </p:cNvSpPr>
          <p:nvPr/>
        </p:nvSpPr>
        <p:spPr bwMode="auto">
          <a:xfrm>
            <a:off x="6365082" y="1268016"/>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45" name="Oval 5"/>
          <p:cNvSpPr>
            <a:spLocks/>
          </p:cNvSpPr>
          <p:nvPr/>
        </p:nvSpPr>
        <p:spPr bwMode="auto">
          <a:xfrm>
            <a:off x="6527007" y="1268016"/>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46" name="Oval 6"/>
          <p:cNvSpPr>
            <a:spLocks/>
          </p:cNvSpPr>
          <p:nvPr/>
        </p:nvSpPr>
        <p:spPr bwMode="auto">
          <a:xfrm>
            <a:off x="8093869" y="1268016"/>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47" name="Oval 7"/>
          <p:cNvSpPr>
            <a:spLocks/>
          </p:cNvSpPr>
          <p:nvPr/>
        </p:nvSpPr>
        <p:spPr bwMode="auto">
          <a:xfrm>
            <a:off x="7931944" y="1268016"/>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48" name="Oval 8"/>
          <p:cNvSpPr>
            <a:spLocks/>
          </p:cNvSpPr>
          <p:nvPr/>
        </p:nvSpPr>
        <p:spPr bwMode="auto">
          <a:xfrm>
            <a:off x="7770019" y="1268016"/>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49" name="Line 9"/>
          <p:cNvSpPr>
            <a:spLocks noChangeShapeType="1"/>
          </p:cNvSpPr>
          <p:nvPr/>
        </p:nvSpPr>
        <p:spPr bwMode="auto">
          <a:xfrm>
            <a:off x="6905626" y="1321594"/>
            <a:ext cx="432197" cy="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50" name="Line 10"/>
          <p:cNvSpPr>
            <a:spLocks noChangeShapeType="1"/>
          </p:cNvSpPr>
          <p:nvPr/>
        </p:nvSpPr>
        <p:spPr bwMode="auto">
          <a:xfrm flipH="1">
            <a:off x="7337822" y="1429941"/>
            <a:ext cx="432197" cy="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51" name="Line 11"/>
          <p:cNvSpPr>
            <a:spLocks noChangeShapeType="1"/>
          </p:cNvSpPr>
          <p:nvPr/>
        </p:nvSpPr>
        <p:spPr bwMode="auto">
          <a:xfrm>
            <a:off x="6905626" y="1429941"/>
            <a:ext cx="383381"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52" name="Line 12"/>
          <p:cNvSpPr>
            <a:spLocks noChangeShapeType="1"/>
          </p:cNvSpPr>
          <p:nvPr/>
        </p:nvSpPr>
        <p:spPr bwMode="auto">
          <a:xfrm flipH="1">
            <a:off x="7391401" y="1321594"/>
            <a:ext cx="365522"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53" name="Line 13"/>
          <p:cNvSpPr>
            <a:spLocks noChangeShapeType="1"/>
          </p:cNvSpPr>
          <p:nvPr/>
        </p:nvSpPr>
        <p:spPr bwMode="auto">
          <a:xfrm flipH="1" flipV="1">
            <a:off x="7337823" y="890587"/>
            <a:ext cx="53578" cy="377429"/>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54" name="Line 14"/>
          <p:cNvSpPr>
            <a:spLocks noChangeShapeType="1"/>
          </p:cNvSpPr>
          <p:nvPr/>
        </p:nvSpPr>
        <p:spPr bwMode="auto">
          <a:xfrm flipH="1">
            <a:off x="7337822" y="1484710"/>
            <a:ext cx="0" cy="36552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55" name="Oval 15"/>
          <p:cNvSpPr>
            <a:spLocks/>
          </p:cNvSpPr>
          <p:nvPr/>
        </p:nvSpPr>
        <p:spPr bwMode="auto">
          <a:xfrm>
            <a:off x="6852047" y="4346972"/>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56" name="Oval 16"/>
          <p:cNvSpPr>
            <a:spLocks/>
          </p:cNvSpPr>
          <p:nvPr/>
        </p:nvSpPr>
        <p:spPr bwMode="auto">
          <a:xfrm>
            <a:off x="7715250" y="1268016"/>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57" name="Rectangle 17"/>
          <p:cNvSpPr>
            <a:spLocks/>
          </p:cNvSpPr>
          <p:nvPr/>
        </p:nvSpPr>
        <p:spPr bwMode="auto">
          <a:xfrm>
            <a:off x="4691063" y="134541"/>
            <a:ext cx="25919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400">
                <a:solidFill>
                  <a:srgbClr val="FF0000"/>
                </a:solidFill>
              </a:rPr>
              <a:t>TECNIQUE</a:t>
            </a:r>
          </a:p>
        </p:txBody>
      </p:sp>
      <p:pic>
        <p:nvPicPr>
          <p:cNvPr id="10258" name="Picture 18" descr="C:\Users\gabriele\Desktop\campi hockey\23 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7653" y="3698082"/>
            <a:ext cx="2680097" cy="1837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59" name="Oval 19"/>
          <p:cNvSpPr>
            <a:spLocks/>
          </p:cNvSpPr>
          <p:nvPr/>
        </p:nvSpPr>
        <p:spPr bwMode="auto">
          <a:xfrm>
            <a:off x="6365082" y="4292204"/>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60" name="Oval 20"/>
          <p:cNvSpPr>
            <a:spLocks/>
          </p:cNvSpPr>
          <p:nvPr/>
        </p:nvSpPr>
        <p:spPr bwMode="auto">
          <a:xfrm>
            <a:off x="6527007" y="4292204"/>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61" name="Oval 21"/>
          <p:cNvSpPr>
            <a:spLocks/>
          </p:cNvSpPr>
          <p:nvPr/>
        </p:nvSpPr>
        <p:spPr bwMode="auto">
          <a:xfrm>
            <a:off x="6688932" y="4292204"/>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62" name="Oval 22"/>
          <p:cNvSpPr>
            <a:spLocks/>
          </p:cNvSpPr>
          <p:nvPr/>
        </p:nvSpPr>
        <p:spPr bwMode="auto">
          <a:xfrm>
            <a:off x="8147447" y="4238625"/>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63" name="Oval 23"/>
          <p:cNvSpPr>
            <a:spLocks/>
          </p:cNvSpPr>
          <p:nvPr/>
        </p:nvSpPr>
        <p:spPr bwMode="auto">
          <a:xfrm>
            <a:off x="7985522" y="4238625"/>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64" name="Oval 24"/>
          <p:cNvSpPr>
            <a:spLocks/>
          </p:cNvSpPr>
          <p:nvPr/>
        </p:nvSpPr>
        <p:spPr bwMode="auto">
          <a:xfrm>
            <a:off x="7823597" y="4238625"/>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65" name="Rectangle 25"/>
          <p:cNvSpPr>
            <a:spLocks/>
          </p:cNvSpPr>
          <p:nvPr/>
        </p:nvSpPr>
        <p:spPr bwMode="auto">
          <a:xfrm>
            <a:off x="7229476" y="4994672"/>
            <a:ext cx="270272" cy="108347"/>
          </a:xfrm>
          <a:prstGeom prst="rect">
            <a:avLst/>
          </a:prstGeom>
          <a:solidFill>
            <a:srgbClr val="000000"/>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solidFill>
                <a:srgbClr val="FFFFFF"/>
              </a:solidFill>
            </a:endParaRPr>
          </a:p>
        </p:txBody>
      </p:sp>
      <p:sp>
        <p:nvSpPr>
          <p:cNvPr id="10266" name="Line 26"/>
          <p:cNvSpPr>
            <a:spLocks noChangeShapeType="1"/>
          </p:cNvSpPr>
          <p:nvPr/>
        </p:nvSpPr>
        <p:spPr bwMode="auto">
          <a:xfrm flipH="1">
            <a:off x="7337822" y="4562476"/>
            <a:ext cx="0" cy="36552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67" name="Line 27"/>
          <p:cNvSpPr>
            <a:spLocks noChangeShapeType="1"/>
          </p:cNvSpPr>
          <p:nvPr/>
        </p:nvSpPr>
        <p:spPr bwMode="auto">
          <a:xfrm flipH="1" flipV="1">
            <a:off x="7337823" y="3914775"/>
            <a:ext cx="53578" cy="377429"/>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68" name="Line 28"/>
          <p:cNvSpPr>
            <a:spLocks noChangeShapeType="1"/>
          </p:cNvSpPr>
          <p:nvPr/>
        </p:nvSpPr>
        <p:spPr bwMode="auto">
          <a:xfrm>
            <a:off x="6852048" y="4292204"/>
            <a:ext cx="383381"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69" name="Line 29"/>
          <p:cNvSpPr>
            <a:spLocks noChangeShapeType="1"/>
          </p:cNvSpPr>
          <p:nvPr/>
        </p:nvSpPr>
        <p:spPr bwMode="auto">
          <a:xfrm>
            <a:off x="6852048" y="4400550"/>
            <a:ext cx="431006" cy="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70" name="Line 30"/>
          <p:cNvSpPr>
            <a:spLocks noChangeShapeType="1"/>
          </p:cNvSpPr>
          <p:nvPr/>
        </p:nvSpPr>
        <p:spPr bwMode="auto">
          <a:xfrm flipH="1">
            <a:off x="7337822" y="4292204"/>
            <a:ext cx="432197" cy="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71" name="Line 31"/>
          <p:cNvSpPr>
            <a:spLocks noChangeShapeType="1"/>
          </p:cNvSpPr>
          <p:nvPr/>
        </p:nvSpPr>
        <p:spPr bwMode="auto">
          <a:xfrm flipH="1">
            <a:off x="7391401" y="4400550"/>
            <a:ext cx="365522"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72" name="Oval 32"/>
          <p:cNvSpPr>
            <a:spLocks/>
          </p:cNvSpPr>
          <p:nvPr/>
        </p:nvSpPr>
        <p:spPr bwMode="auto">
          <a:xfrm>
            <a:off x="6852047" y="1268016"/>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73" name="Oval 33"/>
          <p:cNvSpPr>
            <a:spLocks/>
          </p:cNvSpPr>
          <p:nvPr/>
        </p:nvSpPr>
        <p:spPr bwMode="auto">
          <a:xfrm>
            <a:off x="6966347" y="1382316"/>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74" name="Oval 34"/>
          <p:cNvSpPr>
            <a:spLocks/>
          </p:cNvSpPr>
          <p:nvPr/>
        </p:nvSpPr>
        <p:spPr bwMode="auto">
          <a:xfrm>
            <a:off x="6852047" y="4292204"/>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75" name="Oval 35"/>
          <p:cNvSpPr>
            <a:spLocks/>
          </p:cNvSpPr>
          <p:nvPr/>
        </p:nvSpPr>
        <p:spPr bwMode="auto">
          <a:xfrm>
            <a:off x="7770019" y="4346972"/>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76" name="Rectangle 36"/>
          <p:cNvSpPr>
            <a:spLocks/>
          </p:cNvSpPr>
          <p:nvPr/>
        </p:nvSpPr>
        <p:spPr bwMode="auto">
          <a:xfrm>
            <a:off x="3719513" y="892448"/>
            <a:ext cx="2051447" cy="2077492"/>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p>
            <a:r>
              <a:rPr lang="it-IT" altLang="it-IT" sz="1350" b="1" dirty="0">
                <a:solidFill>
                  <a:srgbClr val="212121"/>
                </a:solidFill>
                <a:latin typeface="inherit" charset="0"/>
                <a:ea typeface="inherit" charset="0"/>
                <a:cs typeface="inherit" charset="0"/>
                <a:sym typeface="inherit" charset="0"/>
              </a:rPr>
              <a:t>Development:</a:t>
            </a:r>
          </a:p>
          <a:p>
            <a:r>
              <a:rPr lang="it-IT" altLang="it-IT" sz="1350" dirty="0">
                <a:solidFill>
                  <a:srgbClr val="212121"/>
                </a:solidFill>
                <a:latin typeface="inherit" charset="0"/>
                <a:ea typeface="inherit" charset="0"/>
                <a:cs typeface="inherit" charset="0"/>
                <a:sym typeface="inherit" charset="0"/>
              </a:rPr>
              <a:t> </a:t>
            </a:r>
            <a:r>
              <a:rPr lang="it-IT" altLang="it-IT" sz="1350" dirty="0" err="1">
                <a:solidFill>
                  <a:srgbClr val="212121"/>
                </a:solidFill>
                <a:latin typeface="inherit" charset="0"/>
                <a:ea typeface="inherit" charset="0"/>
                <a:cs typeface="inherit" charset="0"/>
                <a:sym typeface="inherit" charset="0"/>
              </a:rPr>
              <a:t>exercise</a:t>
            </a:r>
            <a:r>
              <a:rPr lang="it-IT" altLang="it-IT" sz="1350" dirty="0">
                <a:solidFill>
                  <a:srgbClr val="212121"/>
                </a:solidFill>
                <a:latin typeface="inherit" charset="0"/>
                <a:ea typeface="inherit" charset="0"/>
                <a:cs typeface="inherit" charset="0"/>
                <a:sym typeface="inherit" charset="0"/>
              </a:rPr>
              <a:t> </a:t>
            </a:r>
            <a:r>
              <a:rPr lang="it-IT" altLang="it-IT" sz="1350" dirty="0" err="1">
                <a:solidFill>
                  <a:srgbClr val="212121"/>
                </a:solidFill>
                <a:latin typeface="inherit" charset="0"/>
                <a:ea typeface="inherit" charset="0"/>
                <a:cs typeface="inherit" charset="0"/>
                <a:sym typeface="inherit" charset="0"/>
              </a:rPr>
              <a:t>taking</a:t>
            </a:r>
            <a:r>
              <a:rPr lang="it-IT" altLang="it-IT" sz="1350" dirty="0">
                <a:solidFill>
                  <a:srgbClr val="212121"/>
                </a:solidFill>
                <a:latin typeface="inherit" charset="0"/>
                <a:ea typeface="inherit" charset="0"/>
                <a:cs typeface="inherit" charset="0"/>
                <a:sym typeface="inherit" charset="0"/>
              </a:rPr>
              <a:t> </a:t>
            </a:r>
            <a:r>
              <a:rPr lang="it-IT" altLang="it-IT" sz="1350" dirty="0" err="1">
                <a:solidFill>
                  <a:srgbClr val="212121"/>
                </a:solidFill>
                <a:latin typeface="inherit" charset="0"/>
                <a:ea typeface="inherit" charset="0"/>
                <a:cs typeface="inherit" charset="0"/>
                <a:sym typeface="inherit" charset="0"/>
              </a:rPr>
              <a:t>place</a:t>
            </a:r>
            <a:r>
              <a:rPr lang="it-IT" altLang="it-IT" sz="1350" dirty="0">
                <a:solidFill>
                  <a:srgbClr val="212121"/>
                </a:solidFill>
                <a:latin typeface="inherit" charset="0"/>
                <a:ea typeface="inherit" charset="0"/>
                <a:cs typeface="inherit" charset="0"/>
                <a:sym typeface="inherit" charset="0"/>
              </a:rPr>
              <a:t> in the area. </a:t>
            </a:r>
            <a:r>
              <a:rPr lang="it-IT" altLang="it-IT" sz="1350" dirty="0" err="1">
                <a:solidFill>
                  <a:srgbClr val="212121"/>
                </a:solidFill>
                <a:latin typeface="inherit" charset="0"/>
                <a:ea typeface="inherit" charset="0"/>
                <a:cs typeface="inherit" charset="0"/>
                <a:sym typeface="inherit" charset="0"/>
              </a:rPr>
              <a:t>Two</a:t>
            </a:r>
            <a:r>
              <a:rPr lang="it-IT" altLang="it-IT" sz="1350" dirty="0">
                <a:solidFill>
                  <a:srgbClr val="212121"/>
                </a:solidFill>
                <a:latin typeface="inherit" charset="0"/>
                <a:ea typeface="inherit" charset="0"/>
                <a:cs typeface="inherit" charset="0"/>
                <a:sym typeface="inherit" charset="0"/>
              </a:rPr>
              <a:t> </a:t>
            </a:r>
            <a:r>
              <a:rPr lang="it-IT" altLang="it-IT" sz="1350" dirty="0" err="1">
                <a:solidFill>
                  <a:srgbClr val="212121"/>
                </a:solidFill>
                <a:latin typeface="inherit" charset="0"/>
                <a:ea typeface="inherit" charset="0"/>
                <a:cs typeface="inherit" charset="0"/>
                <a:sym typeface="inherit" charset="0"/>
              </a:rPr>
              <a:t>players</a:t>
            </a:r>
            <a:r>
              <a:rPr lang="it-IT" altLang="it-IT" sz="1350" dirty="0">
                <a:solidFill>
                  <a:srgbClr val="212121"/>
                </a:solidFill>
                <a:latin typeface="inherit" charset="0"/>
                <a:ea typeface="inherit" charset="0"/>
                <a:cs typeface="inherit" charset="0"/>
                <a:sym typeface="inherit" charset="0"/>
              </a:rPr>
              <a:t> file, </a:t>
            </a:r>
            <a:r>
              <a:rPr lang="it-IT" altLang="it-IT" sz="1350" dirty="0" err="1">
                <a:solidFill>
                  <a:srgbClr val="212121"/>
                </a:solidFill>
                <a:latin typeface="inherit" charset="0"/>
                <a:ea typeface="inherit" charset="0"/>
                <a:cs typeface="inherit" charset="0"/>
                <a:sym typeface="inherit" charset="0"/>
              </a:rPr>
              <a:t>move</a:t>
            </a:r>
            <a:r>
              <a:rPr lang="it-IT" altLang="it-IT" sz="1350" dirty="0">
                <a:solidFill>
                  <a:srgbClr val="212121"/>
                </a:solidFill>
                <a:latin typeface="inherit" charset="0"/>
                <a:ea typeface="inherit" charset="0"/>
                <a:cs typeface="inherit" charset="0"/>
                <a:sym typeface="inherit" charset="0"/>
              </a:rPr>
              <a:t> to the disk, </a:t>
            </a:r>
            <a:r>
              <a:rPr lang="it-IT" altLang="it-IT" sz="1350" dirty="0" err="1">
                <a:solidFill>
                  <a:srgbClr val="212121"/>
                </a:solidFill>
                <a:latin typeface="inherit" charset="0"/>
                <a:ea typeface="inherit" charset="0"/>
                <a:cs typeface="inherit" charset="0"/>
                <a:sym typeface="inherit" charset="0"/>
              </a:rPr>
              <a:t>receiving</a:t>
            </a:r>
            <a:r>
              <a:rPr lang="it-IT" altLang="it-IT" sz="1350" dirty="0">
                <a:solidFill>
                  <a:srgbClr val="212121"/>
                </a:solidFill>
                <a:latin typeface="inherit" charset="0"/>
                <a:ea typeface="inherit" charset="0"/>
                <a:cs typeface="inherit" charset="0"/>
                <a:sym typeface="inherit" charset="0"/>
              </a:rPr>
              <a:t> the </a:t>
            </a:r>
            <a:r>
              <a:rPr lang="it-IT" altLang="it-IT" sz="1350" dirty="0" err="1">
                <a:solidFill>
                  <a:srgbClr val="212121"/>
                </a:solidFill>
                <a:latin typeface="inherit" charset="0"/>
                <a:ea typeface="inherit" charset="0"/>
                <a:cs typeface="inherit" charset="0"/>
                <a:sym typeface="inherit" charset="0"/>
              </a:rPr>
              <a:t>ball</a:t>
            </a:r>
            <a:r>
              <a:rPr lang="it-IT" altLang="it-IT" sz="1350" dirty="0">
                <a:solidFill>
                  <a:srgbClr val="212121"/>
                </a:solidFill>
                <a:latin typeface="inherit" charset="0"/>
                <a:ea typeface="inherit" charset="0"/>
                <a:cs typeface="inherit" charset="0"/>
                <a:sym typeface="inherit" charset="0"/>
              </a:rPr>
              <a:t> and </a:t>
            </a:r>
            <a:r>
              <a:rPr lang="it-IT" altLang="it-IT" sz="1350" dirty="0" err="1">
                <a:solidFill>
                  <a:srgbClr val="212121"/>
                </a:solidFill>
                <a:latin typeface="inherit" charset="0"/>
                <a:ea typeface="inherit" charset="0"/>
                <a:cs typeface="inherit" charset="0"/>
                <a:sym typeface="inherit" charset="0"/>
              </a:rPr>
              <a:t>shot</a:t>
            </a:r>
            <a:r>
              <a:rPr lang="it-IT" altLang="it-IT" sz="1350" dirty="0">
                <a:solidFill>
                  <a:srgbClr val="212121"/>
                </a:solidFill>
                <a:latin typeface="inherit" charset="0"/>
                <a:ea typeface="inherit" charset="0"/>
                <a:cs typeface="inherit" charset="0"/>
                <a:sym typeface="inherit" charset="0"/>
              </a:rPr>
              <a:t> </a:t>
            </a:r>
            <a:r>
              <a:rPr lang="it-IT" altLang="it-IT" sz="1350" dirty="0" err="1">
                <a:solidFill>
                  <a:srgbClr val="212121"/>
                </a:solidFill>
                <a:latin typeface="inherit" charset="0"/>
                <a:ea typeface="inherit" charset="0"/>
                <a:cs typeface="inherit" charset="0"/>
                <a:sym typeface="inherit" charset="0"/>
              </a:rPr>
              <a:t>white</a:t>
            </a:r>
            <a:r>
              <a:rPr lang="it-IT" altLang="it-IT" sz="1350" dirty="0">
                <a:solidFill>
                  <a:srgbClr val="212121"/>
                </a:solidFill>
                <a:latin typeface="inherit" charset="0"/>
                <a:ea typeface="inherit" charset="0"/>
                <a:cs typeface="inherit" charset="0"/>
                <a:sym typeface="inherit" charset="0"/>
              </a:rPr>
              <a:t> a </a:t>
            </a:r>
            <a:r>
              <a:rPr lang="it-IT" altLang="it-IT" sz="1350" dirty="0" err="1">
                <a:solidFill>
                  <a:srgbClr val="212121"/>
                </a:solidFill>
                <a:latin typeface="inherit" charset="0"/>
                <a:ea typeface="inherit" charset="0"/>
                <a:cs typeface="inherit" charset="0"/>
                <a:sym typeface="inherit" charset="0"/>
              </a:rPr>
              <a:t>push</a:t>
            </a:r>
            <a:r>
              <a:rPr lang="it-IT" altLang="it-IT" sz="1350" dirty="0">
                <a:solidFill>
                  <a:srgbClr val="212121"/>
                </a:solidFill>
                <a:latin typeface="inherit" charset="0"/>
                <a:ea typeface="inherit" charset="0"/>
                <a:cs typeface="inherit" charset="0"/>
                <a:sym typeface="inherit" charset="0"/>
              </a:rPr>
              <a:t>. </a:t>
            </a:r>
            <a:r>
              <a:rPr lang="it-IT" altLang="it-IT" sz="1350" dirty="0" err="1">
                <a:solidFill>
                  <a:srgbClr val="212121"/>
                </a:solidFill>
                <a:latin typeface="inherit" charset="0"/>
                <a:ea typeface="inherit" charset="0"/>
                <a:cs typeface="inherit" charset="0"/>
                <a:sym typeface="inherit" charset="0"/>
              </a:rPr>
              <a:t>Who</a:t>
            </a:r>
            <a:r>
              <a:rPr lang="it-IT" altLang="it-IT" sz="1350" dirty="0">
                <a:solidFill>
                  <a:srgbClr val="212121"/>
                </a:solidFill>
                <a:latin typeface="inherit" charset="0"/>
                <a:ea typeface="inherit" charset="0"/>
                <a:cs typeface="inherit" charset="0"/>
                <a:sym typeface="inherit" charset="0"/>
              </a:rPr>
              <a:t> </a:t>
            </a:r>
            <a:r>
              <a:rPr lang="it-IT" altLang="it-IT" sz="1350" dirty="0" err="1">
                <a:solidFill>
                  <a:srgbClr val="212121"/>
                </a:solidFill>
                <a:latin typeface="inherit" charset="0"/>
                <a:ea typeface="inherit" charset="0"/>
                <a:cs typeface="inherit" charset="0"/>
                <a:sym typeface="inherit" charset="0"/>
              </a:rPr>
              <a:t>has</a:t>
            </a:r>
            <a:r>
              <a:rPr lang="it-IT" altLang="it-IT" sz="1350" dirty="0">
                <a:solidFill>
                  <a:srgbClr val="212121"/>
                </a:solidFill>
                <a:latin typeface="inherit" charset="0"/>
                <a:ea typeface="inherit" charset="0"/>
                <a:cs typeface="inherit" charset="0"/>
                <a:sym typeface="inherit" charset="0"/>
              </a:rPr>
              <a:t> </a:t>
            </a:r>
            <a:r>
              <a:rPr lang="it-IT" altLang="it-IT" sz="1350" dirty="0" err="1">
                <a:solidFill>
                  <a:srgbClr val="212121"/>
                </a:solidFill>
                <a:latin typeface="inherit" charset="0"/>
                <a:ea typeface="inherit" charset="0"/>
                <a:cs typeface="inherit" charset="0"/>
                <a:sym typeface="inherit" charset="0"/>
              </a:rPr>
              <a:t>passed</a:t>
            </a:r>
            <a:r>
              <a:rPr lang="it-IT" altLang="it-IT" sz="1350" dirty="0">
                <a:solidFill>
                  <a:srgbClr val="212121"/>
                </a:solidFill>
                <a:latin typeface="inherit" charset="0"/>
                <a:ea typeface="inherit" charset="0"/>
                <a:cs typeface="inherit" charset="0"/>
                <a:sym typeface="inherit" charset="0"/>
              </a:rPr>
              <a:t> </a:t>
            </a:r>
            <a:r>
              <a:rPr lang="it-IT" altLang="it-IT" sz="1350" dirty="0" err="1">
                <a:solidFill>
                  <a:srgbClr val="212121"/>
                </a:solidFill>
                <a:latin typeface="inherit" charset="0"/>
                <a:ea typeface="inherit" charset="0"/>
                <a:cs typeface="inherit" charset="0"/>
                <a:sym typeface="inherit" charset="0"/>
              </a:rPr>
              <a:t>then</a:t>
            </a:r>
            <a:r>
              <a:rPr lang="it-IT" altLang="it-IT" sz="1350" dirty="0">
                <a:solidFill>
                  <a:srgbClr val="212121"/>
                </a:solidFill>
                <a:latin typeface="inherit" charset="0"/>
                <a:ea typeface="inherit" charset="0"/>
                <a:cs typeface="inherit" charset="0"/>
                <a:sym typeface="inherit" charset="0"/>
              </a:rPr>
              <a:t> </a:t>
            </a:r>
            <a:r>
              <a:rPr lang="it-IT" altLang="it-IT" sz="1350" dirty="0" err="1">
                <a:solidFill>
                  <a:srgbClr val="212121"/>
                </a:solidFill>
                <a:latin typeface="inherit" charset="0"/>
                <a:ea typeface="inherit" charset="0"/>
                <a:cs typeface="inherit" charset="0"/>
                <a:sym typeface="inherit" charset="0"/>
              </a:rPr>
              <a:t>it</a:t>
            </a:r>
            <a:r>
              <a:rPr lang="it-IT" altLang="it-IT" sz="1350" dirty="0">
                <a:solidFill>
                  <a:srgbClr val="212121"/>
                </a:solidFill>
                <a:latin typeface="inherit" charset="0"/>
                <a:ea typeface="inherit" charset="0"/>
                <a:cs typeface="inherit" charset="0"/>
                <a:sym typeface="inherit" charset="0"/>
              </a:rPr>
              <a:t> </a:t>
            </a:r>
            <a:r>
              <a:rPr lang="it-IT" altLang="it-IT" sz="1350" dirty="0" err="1">
                <a:solidFill>
                  <a:srgbClr val="212121"/>
                </a:solidFill>
                <a:latin typeface="inherit" charset="0"/>
                <a:ea typeface="inherit" charset="0"/>
                <a:cs typeface="inherit" charset="0"/>
                <a:sym typeface="inherit" charset="0"/>
              </a:rPr>
              <a:t>goes</a:t>
            </a:r>
            <a:r>
              <a:rPr lang="it-IT" altLang="it-IT" sz="1350" dirty="0">
                <a:solidFill>
                  <a:srgbClr val="212121"/>
                </a:solidFill>
                <a:latin typeface="inherit" charset="0"/>
                <a:ea typeface="inherit" charset="0"/>
                <a:cs typeface="inherit" charset="0"/>
                <a:sym typeface="inherit" charset="0"/>
              </a:rPr>
              <a:t> to </a:t>
            </a:r>
            <a:r>
              <a:rPr lang="it-IT" altLang="it-IT" sz="1350" dirty="0" err="1">
                <a:solidFill>
                  <a:srgbClr val="212121"/>
                </a:solidFill>
                <a:latin typeface="inherit" charset="0"/>
                <a:ea typeface="inherit" charset="0"/>
                <a:cs typeface="inherit" charset="0"/>
                <a:sym typeface="inherit" charset="0"/>
              </a:rPr>
              <a:t>receive</a:t>
            </a:r>
            <a:r>
              <a:rPr lang="it-IT" altLang="it-IT" sz="1350" dirty="0">
                <a:solidFill>
                  <a:srgbClr val="212121"/>
                </a:solidFill>
                <a:latin typeface="inherit" charset="0"/>
                <a:ea typeface="inherit" charset="0"/>
                <a:cs typeface="inherit" charset="0"/>
                <a:sym typeface="inherit" charset="0"/>
              </a:rPr>
              <a:t> the </a:t>
            </a:r>
            <a:r>
              <a:rPr lang="it-IT" altLang="it-IT" sz="1350" dirty="0" err="1">
                <a:solidFill>
                  <a:srgbClr val="212121"/>
                </a:solidFill>
                <a:latin typeface="inherit" charset="0"/>
                <a:ea typeface="inherit" charset="0"/>
                <a:cs typeface="inherit" charset="0"/>
                <a:sym typeface="inherit" charset="0"/>
              </a:rPr>
              <a:t>ball</a:t>
            </a:r>
            <a:r>
              <a:rPr lang="it-IT" altLang="it-IT" sz="1350" dirty="0">
                <a:solidFill>
                  <a:srgbClr val="212121"/>
                </a:solidFill>
                <a:latin typeface="inherit" charset="0"/>
                <a:ea typeface="inherit" charset="0"/>
                <a:cs typeface="inherit" charset="0"/>
                <a:sym typeface="inherit" charset="0"/>
              </a:rPr>
              <a:t> from the opposite </a:t>
            </a:r>
            <a:r>
              <a:rPr lang="it-IT" altLang="it-IT" sz="1350" dirty="0" err="1">
                <a:solidFill>
                  <a:srgbClr val="212121"/>
                </a:solidFill>
                <a:latin typeface="inherit" charset="0"/>
                <a:ea typeface="inherit" charset="0"/>
                <a:cs typeface="inherit" charset="0"/>
                <a:sym typeface="inherit" charset="0"/>
              </a:rPr>
              <a:t>row</a:t>
            </a:r>
            <a:r>
              <a:rPr lang="it-IT" altLang="it-IT" sz="1350" dirty="0">
                <a:solidFill>
                  <a:srgbClr val="212121"/>
                </a:solidFill>
                <a:latin typeface="inherit" charset="0"/>
                <a:ea typeface="inherit" charset="0"/>
                <a:cs typeface="inherit" charset="0"/>
                <a:sym typeface="inherit" charset="0"/>
              </a:rPr>
              <a:t>, and so on.</a:t>
            </a:r>
          </a:p>
          <a:p>
            <a:r>
              <a:rPr lang="it-IT" altLang="it-IT" sz="1350" dirty="0">
                <a:solidFill>
                  <a:srgbClr val="212121"/>
                </a:solidFill>
                <a:latin typeface="inherit" charset="0"/>
                <a:ea typeface="inherit" charset="0"/>
                <a:cs typeface="inherit" charset="0"/>
                <a:sym typeface="inherit" charset="0"/>
              </a:rPr>
              <a:t> </a:t>
            </a:r>
            <a:r>
              <a:rPr lang="it-IT" altLang="it-IT" sz="1350" b="1" dirty="0">
                <a:solidFill>
                  <a:srgbClr val="212121"/>
                </a:solidFill>
                <a:latin typeface="inherit" charset="0"/>
                <a:ea typeface="inherit" charset="0"/>
                <a:cs typeface="inherit" charset="0"/>
                <a:sym typeface="inherit" charset="0"/>
              </a:rPr>
              <a:t>Target: </a:t>
            </a:r>
            <a:r>
              <a:rPr lang="it-IT" altLang="it-IT" sz="1350" dirty="0" err="1">
                <a:solidFill>
                  <a:srgbClr val="212121"/>
                </a:solidFill>
                <a:latin typeface="inherit" charset="0"/>
                <a:ea typeface="inherit" charset="0"/>
                <a:cs typeface="inherit" charset="0"/>
                <a:sym typeface="inherit" charset="0"/>
              </a:rPr>
              <a:t>defining</a:t>
            </a:r>
            <a:r>
              <a:rPr lang="it-IT" altLang="it-IT" sz="1350" dirty="0">
                <a:solidFill>
                  <a:srgbClr val="212121"/>
                </a:solidFill>
                <a:latin typeface="inherit" charset="0"/>
                <a:ea typeface="inherit" charset="0"/>
                <a:cs typeface="inherit" charset="0"/>
                <a:sym typeface="inherit" charset="0"/>
              </a:rPr>
              <a:t> the goal of </a:t>
            </a:r>
            <a:r>
              <a:rPr lang="it-IT" altLang="it-IT" sz="1350" dirty="0" err="1">
                <a:solidFill>
                  <a:srgbClr val="212121"/>
                </a:solidFill>
                <a:latin typeface="inherit" charset="0"/>
                <a:ea typeface="inherit" charset="0"/>
                <a:cs typeface="inherit" charset="0"/>
                <a:sym typeface="inherit" charset="0"/>
              </a:rPr>
              <a:t>push</a:t>
            </a:r>
            <a:r>
              <a:rPr lang="it-IT" altLang="it-IT" sz="1350" dirty="0">
                <a:solidFill>
                  <a:srgbClr val="212121"/>
                </a:solidFill>
                <a:latin typeface="inherit" charset="0"/>
                <a:ea typeface="inherit" charset="0"/>
                <a:cs typeface="inherit" charset="0"/>
                <a:sym typeface="inherit" charset="0"/>
              </a:rPr>
              <a:t>.</a:t>
            </a:r>
            <a:r>
              <a:rPr lang="it-IT" altLang="it-IT" sz="1350" dirty="0">
                <a:latin typeface="Arial" charset="0"/>
                <a:ea typeface="Arial" charset="0"/>
                <a:cs typeface="Arial" charset="0"/>
                <a:sym typeface="Arial" charset="0"/>
              </a:rPr>
              <a:t> </a:t>
            </a:r>
            <a:endParaRPr lang="it-IT" altLang="it-IT" sz="1350" dirty="0">
              <a:solidFill>
                <a:srgbClr val="212121"/>
              </a:solidFill>
              <a:latin typeface="inherit" charset="0"/>
              <a:ea typeface="inherit" charset="0"/>
              <a:cs typeface="inherit" charset="0"/>
              <a:sym typeface="inherit" charset="0"/>
            </a:endParaRPr>
          </a:p>
        </p:txBody>
      </p:sp>
      <p:sp>
        <p:nvSpPr>
          <p:cNvPr id="10277" name="Rectangle 37"/>
          <p:cNvSpPr>
            <a:spLocks/>
          </p:cNvSpPr>
          <p:nvPr/>
        </p:nvSpPr>
        <p:spPr bwMode="auto">
          <a:xfrm>
            <a:off x="3719513" y="3698081"/>
            <a:ext cx="2106216"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b="1">
                <a:latin typeface="Helvetica" charset="0"/>
                <a:ea typeface="Helvetica" charset="0"/>
                <a:cs typeface="Helvetica" charset="0"/>
                <a:sym typeface="Helvetica" charset="0"/>
              </a:rPr>
              <a:t>Development:</a:t>
            </a:r>
          </a:p>
          <a:p>
            <a:r>
              <a:rPr lang="it-IT" altLang="it-IT" sz="1350"/>
              <a:t> Same as above but on goal needs to be done to reverse.</a:t>
            </a:r>
          </a:p>
        </p:txBody>
      </p:sp>
      <p:grpSp>
        <p:nvGrpSpPr>
          <p:cNvPr id="10278" name="Group 38"/>
          <p:cNvGrpSpPr>
            <a:grpSpLocks/>
          </p:cNvGrpSpPr>
          <p:nvPr/>
        </p:nvGrpSpPr>
        <p:grpSpPr bwMode="auto">
          <a:xfrm>
            <a:off x="3823098" y="6582967"/>
            <a:ext cx="631694" cy="173124"/>
            <a:chOff x="0" y="0"/>
            <a:chExt cx="842225" cy="231909"/>
          </a:xfrm>
        </p:grpSpPr>
        <p:sp>
          <p:nvSpPr>
            <p:cNvPr id="10279" name="Rectangle 39"/>
            <p:cNvSpPr>
              <a:spLocks/>
            </p:cNvSpPr>
            <p:nvPr/>
          </p:nvSpPr>
          <p:spPr bwMode="auto">
            <a:xfrm>
              <a:off x="174974" y="0"/>
              <a:ext cx="667251" cy="231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10280" name="Picture 40"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126247303"/>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9337" y="458391"/>
            <a:ext cx="2538413" cy="2818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66" name="Picture 2"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9337" y="3320654"/>
            <a:ext cx="2538413" cy="2818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7" name="AutoShape 3"/>
          <p:cNvSpPr>
            <a:spLocks/>
          </p:cNvSpPr>
          <p:nvPr/>
        </p:nvSpPr>
        <p:spPr bwMode="auto">
          <a:xfrm>
            <a:off x="7770019" y="121443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68" name="Oval 4"/>
          <p:cNvSpPr>
            <a:spLocks/>
          </p:cNvSpPr>
          <p:nvPr/>
        </p:nvSpPr>
        <p:spPr bwMode="auto">
          <a:xfrm>
            <a:off x="7121129" y="2456260"/>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69" name="Oval 5"/>
          <p:cNvSpPr>
            <a:spLocks/>
          </p:cNvSpPr>
          <p:nvPr/>
        </p:nvSpPr>
        <p:spPr bwMode="auto">
          <a:xfrm>
            <a:off x="7391400" y="1484710"/>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70" name="Line 6"/>
          <p:cNvSpPr>
            <a:spLocks noChangeShapeType="1"/>
          </p:cNvSpPr>
          <p:nvPr/>
        </p:nvSpPr>
        <p:spPr bwMode="auto">
          <a:xfrm flipV="1">
            <a:off x="7229475" y="2024063"/>
            <a:ext cx="0" cy="378619"/>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71" name="Line 7"/>
          <p:cNvSpPr>
            <a:spLocks noChangeShapeType="1"/>
          </p:cNvSpPr>
          <p:nvPr/>
        </p:nvSpPr>
        <p:spPr bwMode="auto">
          <a:xfrm flipH="1" flipV="1">
            <a:off x="7661672" y="2078831"/>
            <a:ext cx="4763" cy="377429"/>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72" name="AutoShape 8"/>
          <p:cNvSpPr>
            <a:spLocks/>
          </p:cNvSpPr>
          <p:nvPr/>
        </p:nvSpPr>
        <p:spPr bwMode="auto">
          <a:xfrm>
            <a:off x="7770019" y="256460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73" name="AutoShape 9"/>
          <p:cNvSpPr>
            <a:spLocks/>
          </p:cNvSpPr>
          <p:nvPr/>
        </p:nvSpPr>
        <p:spPr bwMode="auto">
          <a:xfrm>
            <a:off x="7770019" y="207883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74" name="AutoShape 10"/>
          <p:cNvSpPr>
            <a:spLocks/>
          </p:cNvSpPr>
          <p:nvPr/>
        </p:nvSpPr>
        <p:spPr bwMode="auto">
          <a:xfrm>
            <a:off x="7770019" y="164663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75" name="Oval 11"/>
          <p:cNvSpPr>
            <a:spLocks/>
          </p:cNvSpPr>
          <p:nvPr/>
        </p:nvSpPr>
        <p:spPr bwMode="auto">
          <a:xfrm>
            <a:off x="7391400" y="1808560"/>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76" name="Oval 12"/>
          <p:cNvSpPr>
            <a:spLocks/>
          </p:cNvSpPr>
          <p:nvPr/>
        </p:nvSpPr>
        <p:spPr bwMode="auto">
          <a:xfrm>
            <a:off x="7391400" y="2347912"/>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77" name="AutoShape 13"/>
          <p:cNvSpPr>
            <a:spLocks/>
          </p:cNvSpPr>
          <p:nvPr/>
        </p:nvSpPr>
        <p:spPr bwMode="auto">
          <a:xfrm>
            <a:off x="6959203" y="121443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78" name="AutoShape 14"/>
          <p:cNvSpPr>
            <a:spLocks/>
          </p:cNvSpPr>
          <p:nvPr/>
        </p:nvSpPr>
        <p:spPr bwMode="auto">
          <a:xfrm>
            <a:off x="6959203" y="164663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79" name="AutoShape 15"/>
          <p:cNvSpPr>
            <a:spLocks/>
          </p:cNvSpPr>
          <p:nvPr/>
        </p:nvSpPr>
        <p:spPr bwMode="auto">
          <a:xfrm>
            <a:off x="6959203" y="207883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80" name="AutoShape 16"/>
          <p:cNvSpPr>
            <a:spLocks/>
          </p:cNvSpPr>
          <p:nvPr/>
        </p:nvSpPr>
        <p:spPr bwMode="auto">
          <a:xfrm>
            <a:off x="6959203" y="256460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81" name="Oval 17"/>
          <p:cNvSpPr>
            <a:spLocks/>
          </p:cNvSpPr>
          <p:nvPr/>
        </p:nvSpPr>
        <p:spPr bwMode="auto">
          <a:xfrm>
            <a:off x="7553325" y="2509837"/>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82" name="Oval 18"/>
          <p:cNvSpPr>
            <a:spLocks/>
          </p:cNvSpPr>
          <p:nvPr/>
        </p:nvSpPr>
        <p:spPr bwMode="auto">
          <a:xfrm>
            <a:off x="7553325" y="1915716"/>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83" name="Oval 19"/>
          <p:cNvSpPr>
            <a:spLocks/>
          </p:cNvSpPr>
          <p:nvPr/>
        </p:nvSpPr>
        <p:spPr bwMode="auto">
          <a:xfrm>
            <a:off x="7175897" y="1376362"/>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84" name="Line 20"/>
          <p:cNvSpPr>
            <a:spLocks noChangeShapeType="1"/>
          </p:cNvSpPr>
          <p:nvPr/>
        </p:nvSpPr>
        <p:spPr bwMode="auto">
          <a:xfrm>
            <a:off x="7283054" y="2564606"/>
            <a:ext cx="259556"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85" name="Line 21"/>
          <p:cNvSpPr>
            <a:spLocks noChangeShapeType="1"/>
          </p:cNvSpPr>
          <p:nvPr/>
        </p:nvSpPr>
        <p:spPr bwMode="auto">
          <a:xfrm flipH="1" flipV="1">
            <a:off x="7229476" y="1970485"/>
            <a:ext cx="308372" cy="1428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86" name="Line 22"/>
          <p:cNvSpPr>
            <a:spLocks noChangeShapeType="1"/>
          </p:cNvSpPr>
          <p:nvPr/>
        </p:nvSpPr>
        <p:spPr bwMode="auto">
          <a:xfrm flipH="1" flipV="1">
            <a:off x="7229475" y="1538287"/>
            <a:ext cx="4763" cy="377429"/>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87" name="Line 23"/>
          <p:cNvSpPr>
            <a:spLocks noChangeShapeType="1"/>
          </p:cNvSpPr>
          <p:nvPr/>
        </p:nvSpPr>
        <p:spPr bwMode="auto">
          <a:xfrm flipV="1">
            <a:off x="7661672" y="1484710"/>
            <a:ext cx="0" cy="377428"/>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88" name="Line 24"/>
          <p:cNvSpPr>
            <a:spLocks noChangeShapeType="1"/>
          </p:cNvSpPr>
          <p:nvPr/>
        </p:nvSpPr>
        <p:spPr bwMode="auto">
          <a:xfrm>
            <a:off x="7337822" y="1429941"/>
            <a:ext cx="323850"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89" name="AutoShape 25"/>
          <p:cNvSpPr>
            <a:spLocks/>
          </p:cNvSpPr>
          <p:nvPr/>
        </p:nvSpPr>
        <p:spPr bwMode="auto">
          <a:xfrm>
            <a:off x="7585473" y="1216819"/>
            <a:ext cx="158353" cy="211931"/>
          </a:xfrm>
          <a:custGeom>
            <a:avLst/>
            <a:gdLst>
              <a:gd name="T0" fmla="+- 0 10660 1097"/>
              <a:gd name="T1" fmla="*/ T0 w 19126"/>
              <a:gd name="T2" fmla="*/ 10800 h 21600"/>
              <a:gd name="T3" fmla="+- 0 10660 1097"/>
              <a:gd name="T4" fmla="*/ T3 w 19126"/>
              <a:gd name="T5" fmla="*/ 10800 h 21600"/>
              <a:gd name="T6" fmla="+- 0 10660 1097"/>
              <a:gd name="T7" fmla="*/ T6 w 19126"/>
              <a:gd name="T8" fmla="*/ 10800 h 21600"/>
              <a:gd name="T9" fmla="+- 0 10660 1097"/>
              <a:gd name="T10" fmla="*/ T9 w 19126"/>
              <a:gd name="T11" fmla="*/ 10800 h 21600"/>
            </a:gdLst>
            <a:ahLst/>
            <a:cxnLst>
              <a:cxn ang="0">
                <a:pos x="T1" y="T2"/>
              </a:cxn>
              <a:cxn ang="0">
                <a:pos x="T4" y="T5"/>
              </a:cxn>
              <a:cxn ang="0">
                <a:pos x="T7" y="T8"/>
              </a:cxn>
              <a:cxn ang="0">
                <a:pos x="T10" y="T11"/>
              </a:cxn>
            </a:cxnLst>
            <a:rect l="0" t="0" r="r" b="b"/>
            <a:pathLst>
              <a:path w="19126" h="21600">
                <a:moveTo>
                  <a:pt x="10507" y="21600"/>
                </a:moveTo>
                <a:cubicBezTo>
                  <a:pt x="15505" y="18535"/>
                  <a:pt x="20503" y="15470"/>
                  <a:pt x="18780" y="13427"/>
                </a:cubicBezTo>
                <a:cubicBezTo>
                  <a:pt x="17056" y="11384"/>
                  <a:pt x="1431" y="11578"/>
                  <a:pt x="167" y="9341"/>
                </a:cubicBezTo>
                <a:cubicBezTo>
                  <a:pt x="-1097" y="7103"/>
                  <a:pt x="5050" y="3551"/>
                  <a:pt x="11197"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11290" name="AutoShape 26"/>
          <p:cNvSpPr>
            <a:spLocks/>
          </p:cNvSpPr>
          <p:nvPr/>
        </p:nvSpPr>
        <p:spPr bwMode="auto">
          <a:xfrm rot="16200000" flipV="1">
            <a:off x="7364612" y="862608"/>
            <a:ext cx="377428" cy="2166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endParaRPr lang="it-IT" altLang="it-IT" sz="1350"/>
          </a:p>
        </p:txBody>
      </p:sp>
      <p:sp>
        <p:nvSpPr>
          <p:cNvPr id="11291" name="Oval 27"/>
          <p:cNvSpPr>
            <a:spLocks/>
          </p:cNvSpPr>
          <p:nvPr/>
        </p:nvSpPr>
        <p:spPr bwMode="auto">
          <a:xfrm>
            <a:off x="7337822" y="620316"/>
            <a:ext cx="151209"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92" name="Oval 28"/>
          <p:cNvSpPr>
            <a:spLocks/>
          </p:cNvSpPr>
          <p:nvPr/>
        </p:nvSpPr>
        <p:spPr bwMode="auto">
          <a:xfrm>
            <a:off x="7121129" y="2726531"/>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93" name="Oval 29"/>
          <p:cNvSpPr>
            <a:spLocks/>
          </p:cNvSpPr>
          <p:nvPr/>
        </p:nvSpPr>
        <p:spPr bwMode="auto">
          <a:xfrm>
            <a:off x="7608094" y="2726531"/>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94" name="Oval 30"/>
          <p:cNvSpPr>
            <a:spLocks/>
          </p:cNvSpPr>
          <p:nvPr/>
        </p:nvSpPr>
        <p:spPr bwMode="auto">
          <a:xfrm>
            <a:off x="7067550" y="2942035"/>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95" name="Oval 31"/>
          <p:cNvSpPr>
            <a:spLocks/>
          </p:cNvSpPr>
          <p:nvPr/>
        </p:nvSpPr>
        <p:spPr bwMode="auto">
          <a:xfrm>
            <a:off x="7661672" y="2942035"/>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96" name="Rectangle 32"/>
          <p:cNvSpPr>
            <a:spLocks/>
          </p:cNvSpPr>
          <p:nvPr/>
        </p:nvSpPr>
        <p:spPr bwMode="auto">
          <a:xfrm>
            <a:off x="3719513" y="188119"/>
            <a:ext cx="2375297" cy="320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b="1">
                <a:latin typeface="Helvetica" charset="0"/>
                <a:ea typeface="Helvetica" charset="0"/>
                <a:cs typeface="Helvetica" charset="0"/>
                <a:sym typeface="Helvetica" charset="0"/>
              </a:rPr>
              <a:t>2vs1</a:t>
            </a:r>
          </a:p>
          <a:p>
            <a:r>
              <a:rPr lang="it-IT" altLang="it-IT" sz="1350" b="1">
                <a:latin typeface="Helvetica" charset="0"/>
                <a:ea typeface="Helvetica" charset="0"/>
                <a:cs typeface="Helvetica" charset="0"/>
                <a:sym typeface="Helvetica" charset="0"/>
              </a:rPr>
              <a:t> Development:</a:t>
            </a:r>
          </a:p>
          <a:p>
            <a:r>
              <a:rPr lang="it-IT" altLang="it-IT" sz="1350"/>
              <a:t>3 square one in another queue. It starts with a 2vs1 in the first square. Who can pass the ball in the second square stops. Who does not pass the ball is added to the mate who is in the second square, and so like the last square. The last pair goes to the shooting.</a:t>
            </a:r>
          </a:p>
          <a:p>
            <a:r>
              <a:rPr lang="it-IT" altLang="it-IT" sz="1350"/>
              <a:t> </a:t>
            </a:r>
            <a:r>
              <a:rPr lang="it-IT" altLang="it-IT" sz="1350" b="1">
                <a:latin typeface="Helvetica" charset="0"/>
                <a:ea typeface="Helvetica" charset="0"/>
                <a:cs typeface="Helvetica" charset="0"/>
                <a:sym typeface="Helvetica" charset="0"/>
              </a:rPr>
              <a:t>Rule: </a:t>
            </a:r>
            <a:r>
              <a:rPr lang="it-IT" altLang="it-IT" sz="1350"/>
              <a:t>there must be at least one step in each square between the two strikers .</a:t>
            </a:r>
          </a:p>
        </p:txBody>
      </p:sp>
      <p:sp>
        <p:nvSpPr>
          <p:cNvPr id="11297" name="AutoShape 33"/>
          <p:cNvSpPr>
            <a:spLocks/>
          </p:cNvSpPr>
          <p:nvPr/>
        </p:nvSpPr>
        <p:spPr bwMode="auto">
          <a:xfrm>
            <a:off x="6905625" y="440055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98" name="AutoShape 34"/>
          <p:cNvSpPr>
            <a:spLocks/>
          </p:cNvSpPr>
          <p:nvPr/>
        </p:nvSpPr>
        <p:spPr bwMode="auto">
          <a:xfrm>
            <a:off x="6581775" y="440055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99" name="AutoShape 35"/>
          <p:cNvSpPr>
            <a:spLocks/>
          </p:cNvSpPr>
          <p:nvPr/>
        </p:nvSpPr>
        <p:spPr bwMode="auto">
          <a:xfrm>
            <a:off x="6905625" y="4130278"/>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00" name="AutoShape 36"/>
          <p:cNvSpPr>
            <a:spLocks/>
          </p:cNvSpPr>
          <p:nvPr/>
        </p:nvSpPr>
        <p:spPr bwMode="auto">
          <a:xfrm>
            <a:off x="6581775" y="4130278"/>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01" name="AutoShape 37"/>
          <p:cNvSpPr>
            <a:spLocks/>
          </p:cNvSpPr>
          <p:nvPr/>
        </p:nvSpPr>
        <p:spPr bwMode="auto">
          <a:xfrm>
            <a:off x="7715250" y="4130278"/>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02" name="AutoShape 38"/>
          <p:cNvSpPr>
            <a:spLocks/>
          </p:cNvSpPr>
          <p:nvPr/>
        </p:nvSpPr>
        <p:spPr bwMode="auto">
          <a:xfrm>
            <a:off x="8039100" y="4130278"/>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03" name="AutoShape 39"/>
          <p:cNvSpPr>
            <a:spLocks/>
          </p:cNvSpPr>
          <p:nvPr/>
        </p:nvSpPr>
        <p:spPr bwMode="auto">
          <a:xfrm>
            <a:off x="7715250" y="440055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04" name="AutoShape 40"/>
          <p:cNvSpPr>
            <a:spLocks/>
          </p:cNvSpPr>
          <p:nvPr/>
        </p:nvSpPr>
        <p:spPr bwMode="auto">
          <a:xfrm>
            <a:off x="8039100" y="440055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05" name="Oval 41"/>
          <p:cNvSpPr>
            <a:spLocks/>
          </p:cNvSpPr>
          <p:nvPr/>
        </p:nvSpPr>
        <p:spPr bwMode="auto">
          <a:xfrm>
            <a:off x="6473429" y="3482579"/>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06" name="Oval 42"/>
          <p:cNvSpPr>
            <a:spLocks/>
          </p:cNvSpPr>
          <p:nvPr/>
        </p:nvSpPr>
        <p:spPr bwMode="auto">
          <a:xfrm>
            <a:off x="6743700" y="4292204"/>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07" name="AutoShape 43"/>
          <p:cNvSpPr>
            <a:spLocks/>
          </p:cNvSpPr>
          <p:nvPr/>
        </p:nvSpPr>
        <p:spPr bwMode="auto">
          <a:xfrm>
            <a:off x="8309372" y="342900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08" name="AutoShape 44"/>
          <p:cNvSpPr>
            <a:spLocks/>
          </p:cNvSpPr>
          <p:nvPr/>
        </p:nvSpPr>
        <p:spPr bwMode="auto">
          <a:xfrm>
            <a:off x="6311503" y="342900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09" name="Oval 45"/>
          <p:cNvSpPr>
            <a:spLocks/>
          </p:cNvSpPr>
          <p:nvPr/>
        </p:nvSpPr>
        <p:spPr bwMode="auto">
          <a:xfrm>
            <a:off x="8147448" y="3429000"/>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10" name="Oval 46"/>
          <p:cNvSpPr>
            <a:spLocks/>
          </p:cNvSpPr>
          <p:nvPr/>
        </p:nvSpPr>
        <p:spPr bwMode="auto">
          <a:xfrm>
            <a:off x="7391400" y="3806429"/>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11" name="Oval 47"/>
          <p:cNvSpPr>
            <a:spLocks/>
          </p:cNvSpPr>
          <p:nvPr/>
        </p:nvSpPr>
        <p:spPr bwMode="auto">
          <a:xfrm>
            <a:off x="7877175" y="4292204"/>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12" name="Oval 48"/>
          <p:cNvSpPr>
            <a:spLocks/>
          </p:cNvSpPr>
          <p:nvPr/>
        </p:nvSpPr>
        <p:spPr bwMode="auto">
          <a:xfrm>
            <a:off x="7229475" y="3914775"/>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13" name="Oval 49"/>
          <p:cNvSpPr>
            <a:spLocks/>
          </p:cNvSpPr>
          <p:nvPr/>
        </p:nvSpPr>
        <p:spPr bwMode="auto">
          <a:xfrm>
            <a:off x="7283054" y="3482579"/>
            <a:ext cx="163115"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14" name="Line 50"/>
          <p:cNvSpPr>
            <a:spLocks noChangeShapeType="1"/>
          </p:cNvSpPr>
          <p:nvPr/>
        </p:nvSpPr>
        <p:spPr bwMode="auto">
          <a:xfrm flipH="1" flipV="1">
            <a:off x="6581775" y="3644503"/>
            <a:ext cx="215504" cy="59412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15" name="Rectangle 51"/>
          <p:cNvSpPr>
            <a:spLocks/>
          </p:cNvSpPr>
          <p:nvPr/>
        </p:nvSpPr>
        <p:spPr bwMode="auto">
          <a:xfrm>
            <a:off x="4799410" y="0"/>
            <a:ext cx="2483644"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400">
                <a:solidFill>
                  <a:srgbClr val="FF0000"/>
                </a:solidFill>
              </a:rPr>
              <a:t>GAME  PHASE</a:t>
            </a:r>
          </a:p>
        </p:txBody>
      </p:sp>
      <p:sp>
        <p:nvSpPr>
          <p:cNvPr id="11316" name="Rectangle 52"/>
          <p:cNvSpPr>
            <a:spLocks/>
          </p:cNvSpPr>
          <p:nvPr/>
        </p:nvSpPr>
        <p:spPr bwMode="auto">
          <a:xfrm>
            <a:off x="3773091" y="3212306"/>
            <a:ext cx="2214563" cy="34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b="1">
                <a:latin typeface="Helvetica" charset="0"/>
                <a:ea typeface="Helvetica" charset="0"/>
                <a:cs typeface="Helvetica" charset="0"/>
                <a:sym typeface="Helvetica" charset="0"/>
              </a:rPr>
              <a:t>3vs2</a:t>
            </a:r>
          </a:p>
          <a:p>
            <a:r>
              <a:rPr lang="it-IT" altLang="it-IT" sz="1350" b="1">
                <a:latin typeface="Helvetica" charset="0"/>
                <a:ea typeface="Helvetica" charset="0"/>
                <a:cs typeface="Helvetica" charset="0"/>
                <a:sym typeface="Helvetica" charset="0"/>
              </a:rPr>
              <a:t> Development:</a:t>
            </a:r>
          </a:p>
          <a:p>
            <a:r>
              <a:rPr lang="it-IT" altLang="it-IT" sz="1350"/>
              <a:t> It starts with a passage from the yellow player in the square toward the player who is on the bottom. Here begins the 3vs2 among 3 players yellow, blue defender already area and the second which arrives late on the opposite side. Next action will start with the possession of the blue team.  After every action there is rotation between the players in each team .</a:t>
            </a:r>
          </a:p>
        </p:txBody>
      </p:sp>
      <p:grpSp>
        <p:nvGrpSpPr>
          <p:cNvPr id="11317" name="Group 53"/>
          <p:cNvGrpSpPr>
            <a:grpSpLocks/>
          </p:cNvGrpSpPr>
          <p:nvPr/>
        </p:nvGrpSpPr>
        <p:grpSpPr bwMode="auto">
          <a:xfrm>
            <a:off x="7762876" y="6504386"/>
            <a:ext cx="631694" cy="173124"/>
            <a:chOff x="0" y="0"/>
            <a:chExt cx="842225" cy="230123"/>
          </a:xfrm>
        </p:grpSpPr>
        <p:sp>
          <p:nvSpPr>
            <p:cNvPr id="11318" name="Rectangle 54"/>
            <p:cNvSpPr>
              <a:spLocks/>
            </p:cNvSpPr>
            <p:nvPr/>
          </p:nvSpPr>
          <p:spPr bwMode="auto">
            <a:xfrm>
              <a:off x="174974" y="0"/>
              <a:ext cx="667251" cy="230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11319" name="Picture 55"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710535441"/>
      </p:ext>
    </p:extLst>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403622"/>
            <a:ext cx="2516981" cy="3132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0" name="AutoShape 2"/>
          <p:cNvSpPr>
            <a:spLocks/>
          </p:cNvSpPr>
          <p:nvPr/>
        </p:nvSpPr>
        <p:spPr bwMode="auto">
          <a:xfrm>
            <a:off x="7553325" y="186213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291" name="Oval 3"/>
          <p:cNvSpPr>
            <a:spLocks/>
          </p:cNvSpPr>
          <p:nvPr/>
        </p:nvSpPr>
        <p:spPr bwMode="auto">
          <a:xfrm>
            <a:off x="6581775" y="2132410"/>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292" name="Oval 4"/>
          <p:cNvSpPr>
            <a:spLocks/>
          </p:cNvSpPr>
          <p:nvPr/>
        </p:nvSpPr>
        <p:spPr bwMode="auto">
          <a:xfrm>
            <a:off x="8039100" y="2078831"/>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293" name="Line 5"/>
          <p:cNvSpPr>
            <a:spLocks noChangeShapeType="1"/>
          </p:cNvSpPr>
          <p:nvPr/>
        </p:nvSpPr>
        <p:spPr bwMode="auto">
          <a:xfrm>
            <a:off x="6743700" y="2185988"/>
            <a:ext cx="647700" cy="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294" name="Line 6"/>
          <p:cNvSpPr>
            <a:spLocks noChangeShapeType="1"/>
          </p:cNvSpPr>
          <p:nvPr/>
        </p:nvSpPr>
        <p:spPr bwMode="auto">
          <a:xfrm flipH="1" flipV="1">
            <a:off x="7391400" y="728663"/>
            <a:ext cx="323850" cy="4857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295" name="AutoShape 7"/>
          <p:cNvSpPr>
            <a:spLocks/>
          </p:cNvSpPr>
          <p:nvPr/>
        </p:nvSpPr>
        <p:spPr bwMode="auto">
          <a:xfrm>
            <a:off x="7175897" y="186213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296" name="AutoShape 8"/>
          <p:cNvSpPr>
            <a:spLocks/>
          </p:cNvSpPr>
          <p:nvPr/>
        </p:nvSpPr>
        <p:spPr bwMode="auto">
          <a:xfrm>
            <a:off x="7175897" y="218598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297" name="AutoShape 9"/>
          <p:cNvSpPr>
            <a:spLocks/>
          </p:cNvSpPr>
          <p:nvPr/>
        </p:nvSpPr>
        <p:spPr bwMode="auto">
          <a:xfrm>
            <a:off x="7553325" y="218598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298" name="AutoShape 10"/>
          <p:cNvSpPr>
            <a:spLocks/>
          </p:cNvSpPr>
          <p:nvPr/>
        </p:nvSpPr>
        <p:spPr bwMode="auto">
          <a:xfrm>
            <a:off x="8202216" y="207883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299" name="AutoShape 11"/>
          <p:cNvSpPr>
            <a:spLocks/>
          </p:cNvSpPr>
          <p:nvPr/>
        </p:nvSpPr>
        <p:spPr bwMode="auto">
          <a:xfrm>
            <a:off x="6419850" y="207883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00" name="Oval 12"/>
          <p:cNvSpPr>
            <a:spLocks/>
          </p:cNvSpPr>
          <p:nvPr/>
        </p:nvSpPr>
        <p:spPr bwMode="auto">
          <a:xfrm>
            <a:off x="7985522" y="2078831"/>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01" name="AutoShape 13"/>
          <p:cNvSpPr>
            <a:spLocks/>
          </p:cNvSpPr>
          <p:nvPr/>
        </p:nvSpPr>
        <p:spPr bwMode="auto">
          <a:xfrm>
            <a:off x="7491413" y="2027635"/>
            <a:ext cx="485775" cy="77390"/>
          </a:xfrm>
          <a:custGeom>
            <a:avLst/>
            <a:gdLst>
              <a:gd name="T0" fmla="*/ 10800 w 21600"/>
              <a:gd name="T1" fmla="+- 0 10694 413"/>
              <a:gd name="T2" fmla="*/ 10694 h 20563"/>
              <a:gd name="T3" fmla="*/ 10800 w 21600"/>
              <a:gd name="T4" fmla="+- 0 10694 413"/>
              <a:gd name="T5" fmla="*/ 10694 h 20563"/>
              <a:gd name="T6" fmla="*/ 10800 w 21600"/>
              <a:gd name="T7" fmla="+- 0 10694 413"/>
              <a:gd name="T8" fmla="*/ 10694 h 20563"/>
              <a:gd name="T9" fmla="*/ 10800 w 21600"/>
              <a:gd name="T10" fmla="+- 0 10694 413"/>
              <a:gd name="T11" fmla="*/ 10694 h 20563"/>
            </a:gdLst>
            <a:ahLst/>
            <a:cxnLst>
              <a:cxn ang="0">
                <a:pos x="T0" y="T2"/>
              </a:cxn>
              <a:cxn ang="0">
                <a:pos x="T3" y="T5"/>
              </a:cxn>
              <a:cxn ang="0">
                <a:pos x="T6" y="T8"/>
              </a:cxn>
              <a:cxn ang="0">
                <a:pos x="T9" y="T11"/>
              </a:cxn>
            </a:cxnLst>
            <a:rect l="0" t="0" r="r" b="b"/>
            <a:pathLst>
              <a:path w="21600" h="20563">
                <a:moveTo>
                  <a:pt x="21600" y="17979"/>
                </a:moveTo>
                <a:cubicBezTo>
                  <a:pt x="20718" y="8783"/>
                  <a:pt x="19835" y="-413"/>
                  <a:pt x="18847" y="15"/>
                </a:cubicBezTo>
                <a:cubicBezTo>
                  <a:pt x="17859" y="443"/>
                  <a:pt x="16624" y="19904"/>
                  <a:pt x="15671" y="20545"/>
                </a:cubicBezTo>
                <a:cubicBezTo>
                  <a:pt x="14718" y="21187"/>
                  <a:pt x="14012" y="4078"/>
                  <a:pt x="13129" y="3864"/>
                </a:cubicBezTo>
                <a:cubicBezTo>
                  <a:pt x="12247" y="3650"/>
                  <a:pt x="11224" y="19690"/>
                  <a:pt x="10376" y="19262"/>
                </a:cubicBezTo>
                <a:cubicBezTo>
                  <a:pt x="9529" y="18834"/>
                  <a:pt x="8824" y="2153"/>
                  <a:pt x="8047" y="1298"/>
                </a:cubicBezTo>
                <a:cubicBezTo>
                  <a:pt x="7271" y="443"/>
                  <a:pt x="6706" y="13274"/>
                  <a:pt x="5718" y="14130"/>
                </a:cubicBezTo>
                <a:cubicBezTo>
                  <a:pt x="4729" y="14985"/>
                  <a:pt x="3071" y="5575"/>
                  <a:pt x="2118" y="6431"/>
                </a:cubicBezTo>
                <a:cubicBezTo>
                  <a:pt x="1165" y="7286"/>
                  <a:pt x="582" y="13274"/>
                  <a:pt x="0" y="19262"/>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12302" name="AutoShape 14"/>
          <p:cNvSpPr>
            <a:spLocks/>
          </p:cNvSpPr>
          <p:nvPr/>
        </p:nvSpPr>
        <p:spPr bwMode="auto">
          <a:xfrm>
            <a:off x="7434262" y="1271588"/>
            <a:ext cx="1023938" cy="1114425"/>
          </a:xfrm>
          <a:custGeom>
            <a:avLst/>
            <a:gdLst>
              <a:gd name="T0" fmla="*/ 10800 w 21600"/>
              <a:gd name="T1" fmla="*/ 10777 h 21555"/>
              <a:gd name="T2" fmla="*/ 10800 w 21600"/>
              <a:gd name="T3" fmla="*/ 10777 h 21555"/>
              <a:gd name="T4" fmla="*/ 10800 w 21600"/>
              <a:gd name="T5" fmla="*/ 10777 h 21555"/>
              <a:gd name="T6" fmla="*/ 10800 w 21600"/>
              <a:gd name="T7" fmla="*/ 10777 h 21555"/>
            </a:gdLst>
            <a:ahLst/>
            <a:cxnLst>
              <a:cxn ang="0">
                <a:pos x="T0" y="T1"/>
              </a:cxn>
              <a:cxn ang="0">
                <a:pos x="T2" y="T3"/>
              </a:cxn>
              <a:cxn ang="0">
                <a:pos x="T4" y="T5"/>
              </a:cxn>
              <a:cxn ang="0">
                <a:pos x="T6" y="T7"/>
              </a:cxn>
            </a:cxnLst>
            <a:rect l="0" t="0" r="r" b="b"/>
            <a:pathLst>
              <a:path w="21600" h="21555">
                <a:moveTo>
                  <a:pt x="0" y="16844"/>
                </a:moveTo>
                <a:cubicBezTo>
                  <a:pt x="678" y="17420"/>
                  <a:pt x="1356" y="17995"/>
                  <a:pt x="1909" y="17949"/>
                </a:cubicBezTo>
                <a:cubicBezTo>
                  <a:pt x="2461" y="17903"/>
                  <a:pt x="2629" y="16415"/>
                  <a:pt x="3315" y="16568"/>
                </a:cubicBezTo>
                <a:cubicBezTo>
                  <a:pt x="4002" y="16722"/>
                  <a:pt x="5224" y="18747"/>
                  <a:pt x="6028" y="18869"/>
                </a:cubicBezTo>
                <a:cubicBezTo>
                  <a:pt x="6832" y="18992"/>
                  <a:pt x="7384" y="17228"/>
                  <a:pt x="8138" y="17305"/>
                </a:cubicBezTo>
                <a:cubicBezTo>
                  <a:pt x="8891" y="17381"/>
                  <a:pt x="9913" y="19053"/>
                  <a:pt x="10549" y="19330"/>
                </a:cubicBezTo>
                <a:cubicBezTo>
                  <a:pt x="11185" y="19606"/>
                  <a:pt x="11470" y="18747"/>
                  <a:pt x="11955" y="18961"/>
                </a:cubicBezTo>
                <a:cubicBezTo>
                  <a:pt x="12441" y="19176"/>
                  <a:pt x="12977" y="20511"/>
                  <a:pt x="13462" y="20618"/>
                </a:cubicBezTo>
                <a:cubicBezTo>
                  <a:pt x="13948" y="20726"/>
                  <a:pt x="14350" y="19514"/>
                  <a:pt x="14869" y="19606"/>
                </a:cubicBezTo>
                <a:cubicBezTo>
                  <a:pt x="15388" y="19698"/>
                  <a:pt x="16024" y="20848"/>
                  <a:pt x="16577" y="21170"/>
                </a:cubicBezTo>
                <a:cubicBezTo>
                  <a:pt x="17129" y="21493"/>
                  <a:pt x="17632" y="21600"/>
                  <a:pt x="18184" y="21539"/>
                </a:cubicBezTo>
                <a:cubicBezTo>
                  <a:pt x="18737" y="21477"/>
                  <a:pt x="19490" y="21170"/>
                  <a:pt x="19892" y="20802"/>
                </a:cubicBezTo>
                <a:cubicBezTo>
                  <a:pt x="20294" y="20434"/>
                  <a:pt x="20311" y="19959"/>
                  <a:pt x="20595" y="19330"/>
                </a:cubicBezTo>
                <a:cubicBezTo>
                  <a:pt x="20880" y="18701"/>
                  <a:pt x="21600" y="17749"/>
                  <a:pt x="21600" y="17028"/>
                </a:cubicBezTo>
                <a:cubicBezTo>
                  <a:pt x="21600" y="16307"/>
                  <a:pt x="21031" y="15617"/>
                  <a:pt x="20595" y="15003"/>
                </a:cubicBezTo>
                <a:cubicBezTo>
                  <a:pt x="20160" y="14390"/>
                  <a:pt x="19674" y="13669"/>
                  <a:pt x="18988" y="13347"/>
                </a:cubicBezTo>
                <a:cubicBezTo>
                  <a:pt x="18301" y="13024"/>
                  <a:pt x="16811" y="13577"/>
                  <a:pt x="16476" y="13070"/>
                </a:cubicBezTo>
                <a:cubicBezTo>
                  <a:pt x="16141" y="12564"/>
                  <a:pt x="17313" y="10815"/>
                  <a:pt x="16979" y="10309"/>
                </a:cubicBezTo>
                <a:cubicBezTo>
                  <a:pt x="16644" y="9803"/>
                  <a:pt x="14852" y="10478"/>
                  <a:pt x="14467" y="10033"/>
                </a:cubicBezTo>
                <a:cubicBezTo>
                  <a:pt x="14082" y="9588"/>
                  <a:pt x="15036" y="8207"/>
                  <a:pt x="14668" y="7640"/>
                </a:cubicBezTo>
                <a:cubicBezTo>
                  <a:pt x="14300" y="7072"/>
                  <a:pt x="12541" y="7118"/>
                  <a:pt x="12257" y="6627"/>
                </a:cubicBezTo>
                <a:cubicBezTo>
                  <a:pt x="11972" y="6136"/>
                  <a:pt x="13245" y="5032"/>
                  <a:pt x="12960" y="4694"/>
                </a:cubicBezTo>
                <a:cubicBezTo>
                  <a:pt x="12675" y="4357"/>
                  <a:pt x="10884" y="4894"/>
                  <a:pt x="10549" y="4602"/>
                </a:cubicBezTo>
                <a:cubicBezTo>
                  <a:pt x="10214" y="4311"/>
                  <a:pt x="11286" y="3298"/>
                  <a:pt x="10951" y="2945"/>
                </a:cubicBezTo>
                <a:cubicBezTo>
                  <a:pt x="10616" y="2593"/>
                  <a:pt x="8791" y="2853"/>
                  <a:pt x="8540" y="2485"/>
                </a:cubicBezTo>
                <a:cubicBezTo>
                  <a:pt x="8288" y="2117"/>
                  <a:pt x="9812" y="1151"/>
                  <a:pt x="9444" y="736"/>
                </a:cubicBezTo>
                <a:cubicBezTo>
                  <a:pt x="9075" y="322"/>
                  <a:pt x="7702" y="161"/>
                  <a:pt x="6329"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12303" name="Line 15"/>
          <p:cNvSpPr>
            <a:spLocks noChangeShapeType="1"/>
          </p:cNvSpPr>
          <p:nvPr/>
        </p:nvSpPr>
        <p:spPr bwMode="auto">
          <a:xfrm flipH="1">
            <a:off x="6581776" y="2078831"/>
            <a:ext cx="756047" cy="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04" name="Line 16"/>
          <p:cNvSpPr>
            <a:spLocks noChangeShapeType="1"/>
          </p:cNvSpPr>
          <p:nvPr/>
        </p:nvSpPr>
        <p:spPr bwMode="auto">
          <a:xfrm flipV="1">
            <a:off x="6527006" y="1321594"/>
            <a:ext cx="1081088" cy="757238"/>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05" name="Oval 17"/>
          <p:cNvSpPr>
            <a:spLocks/>
          </p:cNvSpPr>
          <p:nvPr/>
        </p:nvSpPr>
        <p:spPr bwMode="auto">
          <a:xfrm>
            <a:off x="7283054" y="565548"/>
            <a:ext cx="151209"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06" name="Rectangle 18"/>
          <p:cNvSpPr>
            <a:spLocks/>
          </p:cNvSpPr>
          <p:nvPr/>
        </p:nvSpPr>
        <p:spPr bwMode="auto">
          <a:xfrm>
            <a:off x="3664744" y="511969"/>
            <a:ext cx="2376488" cy="23775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b="1">
                <a:latin typeface="Helvetica" charset="0"/>
                <a:ea typeface="Helvetica" charset="0"/>
                <a:cs typeface="Helvetica" charset="0"/>
                <a:sym typeface="Helvetica" charset="0"/>
              </a:rPr>
              <a:t>1 vs 1 </a:t>
            </a:r>
          </a:p>
          <a:p>
            <a:r>
              <a:rPr lang="it-IT" altLang="it-IT" sz="1350" b="1">
                <a:latin typeface="Helvetica" charset="0"/>
                <a:ea typeface="Helvetica" charset="0"/>
                <a:cs typeface="Helvetica" charset="0"/>
                <a:sym typeface="Helvetica" charset="0"/>
              </a:rPr>
              <a:t>Development:</a:t>
            </a:r>
          </a:p>
          <a:p>
            <a:r>
              <a:rPr lang="it-IT" altLang="it-IT" sz="1350"/>
              <a:t> The blue player with the ball   and run to the yellow square . At the center of the square blue leaves the ball to the yellow that must turn the opposite cone and try to go to score . The blue player must in turn the opposite cone and try to defend .</a:t>
            </a:r>
          </a:p>
        </p:txBody>
      </p:sp>
      <p:sp>
        <p:nvSpPr>
          <p:cNvPr id="12307" name="Rectangle 19"/>
          <p:cNvSpPr>
            <a:spLocks/>
          </p:cNvSpPr>
          <p:nvPr/>
        </p:nvSpPr>
        <p:spPr bwMode="auto">
          <a:xfrm>
            <a:off x="4475560" y="0"/>
            <a:ext cx="3132534"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a:solidFill>
                  <a:srgbClr val="FF0000"/>
                </a:solidFill>
              </a:rPr>
              <a:t>GAME PHASE</a:t>
            </a:r>
          </a:p>
        </p:txBody>
      </p:sp>
      <p:pic>
        <p:nvPicPr>
          <p:cNvPr id="12308" name="Picture 20" descr="C:\Users\gabriele\Desktop\campi hockey\23 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1232" y="3860006"/>
            <a:ext cx="2626519" cy="205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309" name="AutoShape 21"/>
          <p:cNvSpPr>
            <a:spLocks/>
          </p:cNvSpPr>
          <p:nvPr/>
        </p:nvSpPr>
        <p:spPr bwMode="auto">
          <a:xfrm>
            <a:off x="8093869" y="56971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10" name="AutoShape 22"/>
          <p:cNvSpPr>
            <a:spLocks/>
          </p:cNvSpPr>
          <p:nvPr/>
        </p:nvSpPr>
        <p:spPr bwMode="auto">
          <a:xfrm>
            <a:off x="7661672" y="56971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11" name="AutoShape 23"/>
          <p:cNvSpPr>
            <a:spLocks/>
          </p:cNvSpPr>
          <p:nvPr/>
        </p:nvSpPr>
        <p:spPr bwMode="auto">
          <a:xfrm>
            <a:off x="8039100" y="531852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12" name="AutoShape 24"/>
          <p:cNvSpPr>
            <a:spLocks/>
          </p:cNvSpPr>
          <p:nvPr/>
        </p:nvSpPr>
        <p:spPr bwMode="auto">
          <a:xfrm>
            <a:off x="7661672" y="537210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13" name="AutoShape 25"/>
          <p:cNvSpPr>
            <a:spLocks/>
          </p:cNvSpPr>
          <p:nvPr/>
        </p:nvSpPr>
        <p:spPr bwMode="auto">
          <a:xfrm>
            <a:off x="6959203" y="56971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14" name="AutoShape 26"/>
          <p:cNvSpPr>
            <a:spLocks/>
          </p:cNvSpPr>
          <p:nvPr/>
        </p:nvSpPr>
        <p:spPr bwMode="auto">
          <a:xfrm>
            <a:off x="6959203" y="537210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15" name="AutoShape 27"/>
          <p:cNvSpPr>
            <a:spLocks/>
          </p:cNvSpPr>
          <p:nvPr/>
        </p:nvSpPr>
        <p:spPr bwMode="auto">
          <a:xfrm>
            <a:off x="6527006" y="56971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16" name="AutoShape 28"/>
          <p:cNvSpPr>
            <a:spLocks/>
          </p:cNvSpPr>
          <p:nvPr/>
        </p:nvSpPr>
        <p:spPr bwMode="auto">
          <a:xfrm>
            <a:off x="6527006" y="537210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17" name="Oval 29"/>
          <p:cNvSpPr>
            <a:spLocks/>
          </p:cNvSpPr>
          <p:nvPr/>
        </p:nvSpPr>
        <p:spPr bwMode="auto">
          <a:xfrm>
            <a:off x="7283054" y="4724400"/>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18" name="Oval 30"/>
          <p:cNvSpPr>
            <a:spLocks/>
          </p:cNvSpPr>
          <p:nvPr/>
        </p:nvSpPr>
        <p:spPr bwMode="auto">
          <a:xfrm>
            <a:off x="7715250" y="4346973"/>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19" name="Oval 31"/>
          <p:cNvSpPr>
            <a:spLocks/>
          </p:cNvSpPr>
          <p:nvPr/>
        </p:nvSpPr>
        <p:spPr bwMode="auto">
          <a:xfrm>
            <a:off x="6905625" y="4346973"/>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20" name="Oval 32"/>
          <p:cNvSpPr>
            <a:spLocks/>
          </p:cNvSpPr>
          <p:nvPr/>
        </p:nvSpPr>
        <p:spPr bwMode="auto">
          <a:xfrm>
            <a:off x="7877175" y="5535216"/>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21" name="Oval 33"/>
          <p:cNvSpPr>
            <a:spLocks/>
          </p:cNvSpPr>
          <p:nvPr/>
        </p:nvSpPr>
        <p:spPr bwMode="auto">
          <a:xfrm>
            <a:off x="6743700" y="5535216"/>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22" name="Oval 34"/>
          <p:cNvSpPr>
            <a:spLocks/>
          </p:cNvSpPr>
          <p:nvPr/>
        </p:nvSpPr>
        <p:spPr bwMode="auto">
          <a:xfrm>
            <a:off x="7661673" y="4724400"/>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23" name="Oval 35"/>
          <p:cNvSpPr>
            <a:spLocks/>
          </p:cNvSpPr>
          <p:nvPr/>
        </p:nvSpPr>
        <p:spPr bwMode="auto">
          <a:xfrm>
            <a:off x="6959204" y="4777979"/>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24" name="Oval 36"/>
          <p:cNvSpPr>
            <a:spLocks/>
          </p:cNvSpPr>
          <p:nvPr/>
        </p:nvSpPr>
        <p:spPr bwMode="auto">
          <a:xfrm>
            <a:off x="7283054" y="4454129"/>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25" name="Oval 37"/>
          <p:cNvSpPr>
            <a:spLocks/>
          </p:cNvSpPr>
          <p:nvPr/>
        </p:nvSpPr>
        <p:spPr bwMode="auto">
          <a:xfrm>
            <a:off x="7823598" y="4185048"/>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26" name="Oval 38"/>
          <p:cNvSpPr>
            <a:spLocks/>
          </p:cNvSpPr>
          <p:nvPr/>
        </p:nvSpPr>
        <p:spPr bwMode="auto">
          <a:xfrm>
            <a:off x="6743700" y="4185048"/>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27" name="Oval 39"/>
          <p:cNvSpPr>
            <a:spLocks/>
          </p:cNvSpPr>
          <p:nvPr/>
        </p:nvSpPr>
        <p:spPr bwMode="auto">
          <a:xfrm>
            <a:off x="7608094" y="4724400"/>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grpSp>
        <p:nvGrpSpPr>
          <p:cNvPr id="12328" name="Group 40"/>
          <p:cNvGrpSpPr>
            <a:grpSpLocks/>
          </p:cNvGrpSpPr>
          <p:nvPr/>
        </p:nvGrpSpPr>
        <p:grpSpPr bwMode="auto">
          <a:xfrm>
            <a:off x="7229476" y="5407835"/>
            <a:ext cx="270272" cy="415498"/>
            <a:chOff x="0" y="-9535"/>
            <a:chExt cx="360040" cy="555008"/>
          </a:xfrm>
        </p:grpSpPr>
        <p:sp>
          <p:nvSpPr>
            <p:cNvPr id="12329" name="AutoShape 41"/>
            <p:cNvSpPr>
              <a:spLocks/>
            </p:cNvSpPr>
            <p:nvPr/>
          </p:nvSpPr>
          <p:spPr bwMode="auto">
            <a:xfrm>
              <a:off x="0" y="15941"/>
              <a:ext cx="360040" cy="504057"/>
            </a:xfrm>
            <a:prstGeom prst="diamond">
              <a:avLst/>
            </a:prstGeom>
            <a:solidFill>
              <a:srgbClr val="7030A0"/>
            </a:solidFill>
            <a:ln w="25400" cap="flat" cmpd="sng">
              <a:solidFill>
                <a:srgbClr val="3A5E8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2100">
                <a:solidFill>
                  <a:srgbClr val="FFFFFF"/>
                </a:solidFill>
              </a:endParaRPr>
            </a:p>
          </p:txBody>
        </p:sp>
        <p:sp>
          <p:nvSpPr>
            <p:cNvPr id="12330" name="Rectangle 42"/>
            <p:cNvSpPr>
              <a:spLocks/>
            </p:cNvSpPr>
            <p:nvPr/>
          </p:nvSpPr>
          <p:spPr bwMode="auto">
            <a:xfrm>
              <a:off x="90009" y="-9535"/>
              <a:ext cx="180023" cy="555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spAutoFit/>
            </a:bodyPr>
            <a:lstStyle/>
            <a:p>
              <a:pPr algn="ctr"/>
              <a:r>
                <a:rPr lang="it-IT" altLang="it-IT" sz="2100">
                  <a:solidFill>
                    <a:srgbClr val="FFFFFF"/>
                  </a:solidFill>
                </a:rPr>
                <a:t>C</a:t>
              </a:r>
            </a:p>
          </p:txBody>
        </p:sp>
      </p:grpSp>
      <p:sp>
        <p:nvSpPr>
          <p:cNvPr id="12331" name="Rectangle 43"/>
          <p:cNvSpPr>
            <a:spLocks/>
          </p:cNvSpPr>
          <p:nvPr/>
        </p:nvSpPr>
        <p:spPr bwMode="auto">
          <a:xfrm>
            <a:off x="3826669" y="3374232"/>
            <a:ext cx="2106216" cy="34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b="1">
                <a:latin typeface="Helvetica" charset="0"/>
                <a:ea typeface="Helvetica" charset="0"/>
                <a:cs typeface="Helvetica" charset="0"/>
                <a:sym typeface="Helvetica" charset="0"/>
              </a:rPr>
              <a:t>5 vs 3</a:t>
            </a:r>
          </a:p>
          <a:p>
            <a:r>
              <a:rPr lang="it-IT" altLang="it-IT" sz="1350" b="1">
                <a:latin typeface="Helvetica" charset="0"/>
                <a:ea typeface="Helvetica" charset="0"/>
                <a:cs typeface="Helvetica" charset="0"/>
                <a:sym typeface="Helvetica" charset="0"/>
              </a:rPr>
              <a:t> Development:</a:t>
            </a:r>
          </a:p>
          <a:p>
            <a:r>
              <a:rPr lang="it-IT" altLang="it-IT" sz="1350"/>
              <a:t> 5 vs 3 in the area . Objective of the blue and make goals after at least one passage between them. If the defenders ( yellow ) recovering the ball should pass the ball to one of their two comrades who are outside the box into two squares. If they can come into the two yellow and two blue area ranging in the square .</a:t>
            </a:r>
          </a:p>
        </p:txBody>
      </p:sp>
      <p:sp>
        <p:nvSpPr>
          <p:cNvPr id="12332" name="Rectangle 44"/>
          <p:cNvSpPr>
            <a:spLocks/>
          </p:cNvSpPr>
          <p:nvPr/>
        </p:nvSpPr>
        <p:spPr bwMode="auto">
          <a:xfrm>
            <a:off x="6149578" y="5750719"/>
            <a:ext cx="2518172" cy="715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a:t>If blues are goals the coach hands him a ball and continue to attack</a:t>
            </a:r>
          </a:p>
        </p:txBody>
      </p:sp>
      <p:grpSp>
        <p:nvGrpSpPr>
          <p:cNvPr id="12333" name="Group 45"/>
          <p:cNvGrpSpPr>
            <a:grpSpLocks/>
          </p:cNvGrpSpPr>
          <p:nvPr/>
        </p:nvGrpSpPr>
        <p:grpSpPr bwMode="auto">
          <a:xfrm>
            <a:off x="7762876" y="6504386"/>
            <a:ext cx="631694" cy="173124"/>
            <a:chOff x="0" y="0"/>
            <a:chExt cx="842225" cy="230123"/>
          </a:xfrm>
        </p:grpSpPr>
        <p:sp>
          <p:nvSpPr>
            <p:cNvPr id="12334" name="Rectangle 46"/>
            <p:cNvSpPr>
              <a:spLocks/>
            </p:cNvSpPr>
            <p:nvPr/>
          </p:nvSpPr>
          <p:spPr bwMode="auto">
            <a:xfrm>
              <a:off x="174974" y="0"/>
              <a:ext cx="667251" cy="230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12335" name="Picture 47"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605574498"/>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Group 1"/>
          <p:cNvGrpSpPr>
            <a:grpSpLocks/>
          </p:cNvGrpSpPr>
          <p:nvPr/>
        </p:nvGrpSpPr>
        <p:grpSpPr bwMode="auto">
          <a:xfrm>
            <a:off x="5879307" y="403623"/>
            <a:ext cx="2788444" cy="3025378"/>
            <a:chOff x="0" y="0"/>
            <a:chExt cx="3717033" cy="4032449"/>
          </a:xfrm>
        </p:grpSpPr>
        <p:sp>
          <p:nvSpPr>
            <p:cNvPr id="13314" name="Rectangle 2" descr="image6.jpg"/>
            <p:cNvSpPr>
              <a:spLocks/>
            </p:cNvSpPr>
            <p:nvPr/>
          </p:nvSpPr>
          <p:spPr bwMode="auto">
            <a:xfrm>
              <a:off x="0" y="0"/>
              <a:ext cx="3717033" cy="4032449"/>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endParaRPr lang="it-IT" altLang="it-IT" sz="1350"/>
            </a:p>
          </p:txBody>
        </p:sp>
        <p:pic>
          <p:nvPicPr>
            <p:cNvPr id="13315" name="Picture 3" descr="imag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17033" cy="4032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3316" name="AutoShape 4"/>
          <p:cNvSpPr>
            <a:spLocks/>
          </p:cNvSpPr>
          <p:nvPr/>
        </p:nvSpPr>
        <p:spPr bwMode="auto">
          <a:xfrm>
            <a:off x="7175897" y="137636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17" name="Oval 5"/>
          <p:cNvSpPr>
            <a:spLocks/>
          </p:cNvSpPr>
          <p:nvPr/>
        </p:nvSpPr>
        <p:spPr bwMode="auto">
          <a:xfrm>
            <a:off x="7608094" y="1862137"/>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18" name="Oval 6"/>
          <p:cNvSpPr>
            <a:spLocks/>
          </p:cNvSpPr>
          <p:nvPr/>
        </p:nvSpPr>
        <p:spPr bwMode="auto">
          <a:xfrm>
            <a:off x="7444979" y="1321594"/>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19" name="Oval 7"/>
          <p:cNvSpPr>
            <a:spLocks/>
          </p:cNvSpPr>
          <p:nvPr/>
        </p:nvSpPr>
        <p:spPr bwMode="auto">
          <a:xfrm>
            <a:off x="7608094" y="1429941"/>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20" name="AutoShape 8"/>
          <p:cNvSpPr>
            <a:spLocks/>
          </p:cNvSpPr>
          <p:nvPr/>
        </p:nvSpPr>
        <p:spPr bwMode="auto">
          <a:xfrm>
            <a:off x="6959203" y="202406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21" name="AutoShape 9"/>
          <p:cNvSpPr>
            <a:spLocks/>
          </p:cNvSpPr>
          <p:nvPr/>
        </p:nvSpPr>
        <p:spPr bwMode="auto">
          <a:xfrm>
            <a:off x="7067550" y="170021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22" name="AutoShape 10"/>
          <p:cNvSpPr>
            <a:spLocks/>
          </p:cNvSpPr>
          <p:nvPr/>
        </p:nvSpPr>
        <p:spPr bwMode="auto">
          <a:xfrm>
            <a:off x="6852047" y="240268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23" name="AutoShape 11"/>
          <p:cNvSpPr>
            <a:spLocks/>
          </p:cNvSpPr>
          <p:nvPr/>
        </p:nvSpPr>
        <p:spPr bwMode="auto">
          <a:xfrm>
            <a:off x="7283053" y="170021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24" name="AutoShape 12"/>
          <p:cNvSpPr>
            <a:spLocks/>
          </p:cNvSpPr>
          <p:nvPr/>
        </p:nvSpPr>
        <p:spPr bwMode="auto">
          <a:xfrm>
            <a:off x="6688931" y="278011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25" name="AutoShape 13"/>
          <p:cNvSpPr>
            <a:spLocks/>
          </p:cNvSpPr>
          <p:nvPr/>
        </p:nvSpPr>
        <p:spPr bwMode="auto">
          <a:xfrm>
            <a:off x="7391400" y="202406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26" name="AutoShape 14"/>
          <p:cNvSpPr>
            <a:spLocks/>
          </p:cNvSpPr>
          <p:nvPr/>
        </p:nvSpPr>
        <p:spPr bwMode="auto">
          <a:xfrm>
            <a:off x="7499747" y="240268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27" name="AutoShape 15"/>
          <p:cNvSpPr>
            <a:spLocks/>
          </p:cNvSpPr>
          <p:nvPr/>
        </p:nvSpPr>
        <p:spPr bwMode="auto">
          <a:xfrm>
            <a:off x="7661672" y="278011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28" name="Oval 16"/>
          <p:cNvSpPr>
            <a:spLocks/>
          </p:cNvSpPr>
          <p:nvPr/>
        </p:nvSpPr>
        <p:spPr bwMode="auto">
          <a:xfrm>
            <a:off x="7877175" y="2347912"/>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29" name="Oval 17"/>
          <p:cNvSpPr>
            <a:spLocks/>
          </p:cNvSpPr>
          <p:nvPr/>
        </p:nvSpPr>
        <p:spPr bwMode="auto">
          <a:xfrm>
            <a:off x="8093869" y="1970485"/>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30" name="Oval 18"/>
          <p:cNvSpPr>
            <a:spLocks/>
          </p:cNvSpPr>
          <p:nvPr/>
        </p:nvSpPr>
        <p:spPr bwMode="auto">
          <a:xfrm>
            <a:off x="8364141" y="2888456"/>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31" name="Oval 19"/>
          <p:cNvSpPr>
            <a:spLocks/>
          </p:cNvSpPr>
          <p:nvPr/>
        </p:nvSpPr>
        <p:spPr bwMode="auto">
          <a:xfrm>
            <a:off x="7823597" y="2888456"/>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32" name="Oval 20"/>
          <p:cNvSpPr>
            <a:spLocks/>
          </p:cNvSpPr>
          <p:nvPr/>
        </p:nvSpPr>
        <p:spPr bwMode="auto">
          <a:xfrm>
            <a:off x="7715250" y="2078831"/>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33" name="Oval 21"/>
          <p:cNvSpPr>
            <a:spLocks/>
          </p:cNvSpPr>
          <p:nvPr/>
        </p:nvSpPr>
        <p:spPr bwMode="auto">
          <a:xfrm>
            <a:off x="8255794" y="2509837"/>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34" name="Oval 22"/>
          <p:cNvSpPr>
            <a:spLocks/>
          </p:cNvSpPr>
          <p:nvPr/>
        </p:nvSpPr>
        <p:spPr bwMode="auto">
          <a:xfrm>
            <a:off x="8309373" y="1646635"/>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35" name="Rectangle 23" descr="image7.jpg"/>
          <p:cNvSpPr>
            <a:spLocks/>
          </p:cNvSpPr>
          <p:nvPr/>
        </p:nvSpPr>
        <p:spPr bwMode="auto">
          <a:xfrm>
            <a:off x="8093869" y="2942035"/>
            <a:ext cx="200025" cy="108347"/>
          </a:xfrm>
          <a:prstGeom prst="rect">
            <a:avLst/>
          </a:prstGeom>
          <a:blipFill dpi="0" rotWithShape="0">
            <a:blip r:embed="rId4"/>
            <a:srcRect/>
            <a:tile tx="0" ty="0" sx="100000" sy="100000" flip="none" algn="tl"/>
          </a:blip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solidFill>
                <a:srgbClr val="FFFFFF"/>
              </a:solidFill>
            </a:endParaRPr>
          </a:p>
        </p:txBody>
      </p:sp>
      <p:sp>
        <p:nvSpPr>
          <p:cNvPr id="13336" name="Rectangle 24" descr="image7.jpg"/>
          <p:cNvSpPr>
            <a:spLocks/>
          </p:cNvSpPr>
          <p:nvPr/>
        </p:nvSpPr>
        <p:spPr bwMode="auto">
          <a:xfrm>
            <a:off x="6257925" y="2942035"/>
            <a:ext cx="198835" cy="108347"/>
          </a:xfrm>
          <a:prstGeom prst="rect">
            <a:avLst/>
          </a:prstGeom>
          <a:blipFill dpi="0" rotWithShape="0">
            <a:blip r:embed="rId4"/>
            <a:srcRect/>
            <a:tile tx="0" ty="0" sx="100000" sy="100000" flip="none" algn="tl"/>
          </a:blip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solidFill>
                <a:srgbClr val="FFFFFF"/>
              </a:solidFill>
            </a:endParaRPr>
          </a:p>
        </p:txBody>
      </p:sp>
      <p:sp>
        <p:nvSpPr>
          <p:cNvPr id="13337" name="Oval 25"/>
          <p:cNvSpPr>
            <a:spLocks/>
          </p:cNvSpPr>
          <p:nvPr/>
        </p:nvSpPr>
        <p:spPr bwMode="auto">
          <a:xfrm>
            <a:off x="6527007" y="2888456"/>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38" name="Oval 26"/>
          <p:cNvSpPr>
            <a:spLocks/>
          </p:cNvSpPr>
          <p:nvPr/>
        </p:nvSpPr>
        <p:spPr bwMode="auto">
          <a:xfrm>
            <a:off x="5987654" y="2888456"/>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39" name="Oval 27"/>
          <p:cNvSpPr>
            <a:spLocks/>
          </p:cNvSpPr>
          <p:nvPr/>
        </p:nvSpPr>
        <p:spPr bwMode="auto">
          <a:xfrm>
            <a:off x="6688932" y="1862137"/>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40" name="Oval 28"/>
          <p:cNvSpPr>
            <a:spLocks/>
          </p:cNvSpPr>
          <p:nvPr/>
        </p:nvSpPr>
        <p:spPr bwMode="auto">
          <a:xfrm>
            <a:off x="6203157" y="2078831"/>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41" name="Oval 29"/>
          <p:cNvSpPr>
            <a:spLocks/>
          </p:cNvSpPr>
          <p:nvPr/>
        </p:nvSpPr>
        <p:spPr bwMode="auto">
          <a:xfrm>
            <a:off x="6581775" y="2347912"/>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42" name="Oval 30"/>
          <p:cNvSpPr>
            <a:spLocks/>
          </p:cNvSpPr>
          <p:nvPr/>
        </p:nvSpPr>
        <p:spPr bwMode="auto">
          <a:xfrm>
            <a:off x="6905625" y="1321594"/>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43" name="Oval 31"/>
          <p:cNvSpPr>
            <a:spLocks/>
          </p:cNvSpPr>
          <p:nvPr/>
        </p:nvSpPr>
        <p:spPr bwMode="auto">
          <a:xfrm>
            <a:off x="5987654" y="1753791"/>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44" name="Oval 32"/>
          <p:cNvSpPr>
            <a:spLocks/>
          </p:cNvSpPr>
          <p:nvPr/>
        </p:nvSpPr>
        <p:spPr bwMode="auto">
          <a:xfrm>
            <a:off x="6635354" y="2078831"/>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45" name="Oval 33"/>
          <p:cNvSpPr>
            <a:spLocks/>
          </p:cNvSpPr>
          <p:nvPr/>
        </p:nvSpPr>
        <p:spPr bwMode="auto">
          <a:xfrm>
            <a:off x="6096000" y="2564606"/>
            <a:ext cx="16192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46" name="Oval 34"/>
          <p:cNvSpPr>
            <a:spLocks/>
          </p:cNvSpPr>
          <p:nvPr/>
        </p:nvSpPr>
        <p:spPr bwMode="auto">
          <a:xfrm>
            <a:off x="7175898" y="565548"/>
            <a:ext cx="163115"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47" name="Oval 35"/>
          <p:cNvSpPr>
            <a:spLocks/>
          </p:cNvSpPr>
          <p:nvPr/>
        </p:nvSpPr>
        <p:spPr bwMode="auto">
          <a:xfrm>
            <a:off x="6852047" y="1429941"/>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48" name="Rectangle 36"/>
          <p:cNvSpPr>
            <a:spLocks/>
          </p:cNvSpPr>
          <p:nvPr/>
        </p:nvSpPr>
        <p:spPr bwMode="auto">
          <a:xfrm>
            <a:off x="4367212" y="0"/>
            <a:ext cx="350996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a:solidFill>
                  <a:srgbClr val="FF0000"/>
                </a:solidFill>
              </a:rPr>
              <a:t>GAME PHASE</a:t>
            </a:r>
          </a:p>
        </p:txBody>
      </p:sp>
      <p:sp>
        <p:nvSpPr>
          <p:cNvPr id="13349" name="Rectangle 37"/>
          <p:cNvSpPr>
            <a:spLocks/>
          </p:cNvSpPr>
          <p:nvPr/>
        </p:nvSpPr>
        <p:spPr bwMode="auto">
          <a:xfrm>
            <a:off x="3664744" y="241697"/>
            <a:ext cx="2214563" cy="320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b="1">
                <a:latin typeface="Helvetica" charset="0"/>
                <a:ea typeface="Helvetica" charset="0"/>
                <a:cs typeface="Helvetica" charset="0"/>
                <a:sym typeface="Helvetica" charset="0"/>
              </a:rPr>
              <a:t>5 vs 3/5 vs 4</a:t>
            </a:r>
          </a:p>
          <a:p>
            <a:r>
              <a:rPr lang="it-IT" altLang="it-IT" sz="1350" b="1">
                <a:latin typeface="Helvetica" charset="0"/>
                <a:ea typeface="Helvetica" charset="0"/>
                <a:cs typeface="Helvetica" charset="0"/>
                <a:sym typeface="Helvetica" charset="0"/>
              </a:rPr>
              <a:t>Development: </a:t>
            </a:r>
          </a:p>
          <a:p>
            <a:r>
              <a:rPr lang="it-IT" altLang="it-IT" sz="1350"/>
              <a:t>The game starts with a throw from the blue team (or left or right) with the target to score goals in the door at the center of the field against 3 yellow defenders . If the three defenders recover the ball enter the places companions on either side of the door and attack in 5 vs 4 in the door area . Carrying out the same from the opposite side.</a:t>
            </a:r>
          </a:p>
        </p:txBody>
      </p:sp>
      <p:sp>
        <p:nvSpPr>
          <p:cNvPr id="13350" name="Line 38"/>
          <p:cNvSpPr>
            <a:spLocks noChangeShapeType="1"/>
          </p:cNvSpPr>
          <p:nvPr/>
        </p:nvSpPr>
        <p:spPr bwMode="auto">
          <a:xfrm>
            <a:off x="7715250" y="1484710"/>
            <a:ext cx="600075" cy="1619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51" name="Line 39"/>
          <p:cNvSpPr>
            <a:spLocks noChangeShapeType="1"/>
          </p:cNvSpPr>
          <p:nvPr/>
        </p:nvSpPr>
        <p:spPr bwMode="auto">
          <a:xfrm flipH="1">
            <a:off x="6257925" y="1484710"/>
            <a:ext cx="539354" cy="21550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grpSp>
        <p:nvGrpSpPr>
          <p:cNvPr id="13352" name="Group 40"/>
          <p:cNvGrpSpPr>
            <a:grpSpLocks/>
          </p:cNvGrpSpPr>
          <p:nvPr/>
        </p:nvGrpSpPr>
        <p:grpSpPr bwMode="auto">
          <a:xfrm>
            <a:off x="5879307" y="3644503"/>
            <a:ext cx="2788444" cy="3024188"/>
            <a:chOff x="0" y="0"/>
            <a:chExt cx="3717033" cy="4032449"/>
          </a:xfrm>
        </p:grpSpPr>
        <p:sp>
          <p:nvSpPr>
            <p:cNvPr id="13353" name="Rectangle 41" descr="image6.jpg"/>
            <p:cNvSpPr>
              <a:spLocks/>
            </p:cNvSpPr>
            <p:nvPr/>
          </p:nvSpPr>
          <p:spPr bwMode="auto">
            <a:xfrm>
              <a:off x="0" y="0"/>
              <a:ext cx="3717033" cy="4032449"/>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endParaRPr lang="it-IT" altLang="it-IT" sz="1350"/>
            </a:p>
          </p:txBody>
        </p:sp>
        <p:pic>
          <p:nvPicPr>
            <p:cNvPr id="13354" name="Picture 42" descr="imag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17033" cy="4032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3355" name="AutoShape 43"/>
          <p:cNvSpPr>
            <a:spLocks/>
          </p:cNvSpPr>
          <p:nvPr/>
        </p:nvSpPr>
        <p:spPr bwMode="auto">
          <a:xfrm>
            <a:off x="7229475" y="596622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56" name="AutoShape 44"/>
          <p:cNvSpPr>
            <a:spLocks/>
          </p:cNvSpPr>
          <p:nvPr/>
        </p:nvSpPr>
        <p:spPr bwMode="auto">
          <a:xfrm>
            <a:off x="7229475" y="537210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57" name="AutoShape 45"/>
          <p:cNvSpPr>
            <a:spLocks/>
          </p:cNvSpPr>
          <p:nvPr/>
        </p:nvSpPr>
        <p:spPr bwMode="auto">
          <a:xfrm>
            <a:off x="7229475" y="4777978"/>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58" name="Oval 46"/>
          <p:cNvSpPr>
            <a:spLocks/>
          </p:cNvSpPr>
          <p:nvPr/>
        </p:nvSpPr>
        <p:spPr bwMode="auto">
          <a:xfrm>
            <a:off x="6852047" y="4346973"/>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59" name="Oval 47"/>
          <p:cNvSpPr>
            <a:spLocks/>
          </p:cNvSpPr>
          <p:nvPr/>
        </p:nvSpPr>
        <p:spPr bwMode="auto">
          <a:xfrm>
            <a:off x="7553325" y="4292204"/>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60" name="Oval 48"/>
          <p:cNvSpPr>
            <a:spLocks/>
          </p:cNvSpPr>
          <p:nvPr/>
        </p:nvSpPr>
        <p:spPr bwMode="auto">
          <a:xfrm>
            <a:off x="7175897" y="4076700"/>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61" name="Oval 49"/>
          <p:cNvSpPr>
            <a:spLocks/>
          </p:cNvSpPr>
          <p:nvPr/>
        </p:nvSpPr>
        <p:spPr bwMode="auto">
          <a:xfrm>
            <a:off x="7229475" y="5048250"/>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62" name="Oval 50"/>
          <p:cNvSpPr>
            <a:spLocks/>
          </p:cNvSpPr>
          <p:nvPr/>
        </p:nvSpPr>
        <p:spPr bwMode="auto">
          <a:xfrm>
            <a:off x="7229475" y="6344841"/>
            <a:ext cx="151210" cy="148828"/>
          </a:xfrm>
          <a:prstGeom prst="ellipse">
            <a:avLst/>
          </a:prstGeom>
          <a:solidFill>
            <a:srgbClr val="FFFF00"/>
          </a:solidFill>
          <a:ln w="57150" cap="flat" cmpd="sng">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63" name="Oval 51"/>
          <p:cNvSpPr>
            <a:spLocks/>
          </p:cNvSpPr>
          <p:nvPr/>
        </p:nvSpPr>
        <p:spPr bwMode="auto">
          <a:xfrm>
            <a:off x="6149579" y="5642373"/>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64" name="Oval 52"/>
          <p:cNvSpPr>
            <a:spLocks/>
          </p:cNvSpPr>
          <p:nvPr/>
        </p:nvSpPr>
        <p:spPr bwMode="auto">
          <a:xfrm>
            <a:off x="8202217" y="5697141"/>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65" name="Oval 53"/>
          <p:cNvSpPr>
            <a:spLocks/>
          </p:cNvSpPr>
          <p:nvPr/>
        </p:nvSpPr>
        <p:spPr bwMode="auto">
          <a:xfrm>
            <a:off x="7229475" y="4346973"/>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66" name="Oval 54"/>
          <p:cNvSpPr>
            <a:spLocks/>
          </p:cNvSpPr>
          <p:nvPr/>
        </p:nvSpPr>
        <p:spPr bwMode="auto">
          <a:xfrm>
            <a:off x="7661673" y="3860006"/>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67" name="Oval 55"/>
          <p:cNvSpPr>
            <a:spLocks/>
          </p:cNvSpPr>
          <p:nvPr/>
        </p:nvSpPr>
        <p:spPr bwMode="auto">
          <a:xfrm>
            <a:off x="6635354" y="3968354"/>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68" name="Line 56"/>
          <p:cNvSpPr>
            <a:spLocks noChangeShapeType="1"/>
          </p:cNvSpPr>
          <p:nvPr/>
        </p:nvSpPr>
        <p:spPr bwMode="auto">
          <a:xfrm flipV="1">
            <a:off x="7444978" y="5859066"/>
            <a:ext cx="757238" cy="43219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69" name="Line 57"/>
          <p:cNvSpPr>
            <a:spLocks noChangeShapeType="1"/>
          </p:cNvSpPr>
          <p:nvPr/>
        </p:nvSpPr>
        <p:spPr bwMode="auto">
          <a:xfrm flipH="1" flipV="1">
            <a:off x="6365081" y="5804298"/>
            <a:ext cx="810816" cy="540544"/>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70" name="Rectangle 58"/>
          <p:cNvSpPr>
            <a:spLocks/>
          </p:cNvSpPr>
          <p:nvPr/>
        </p:nvSpPr>
        <p:spPr bwMode="auto">
          <a:xfrm>
            <a:off x="3719513" y="3590925"/>
            <a:ext cx="2159794" cy="23775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b="1">
                <a:latin typeface="Helvetica" charset="0"/>
                <a:ea typeface="Helvetica" charset="0"/>
                <a:cs typeface="Helvetica" charset="0"/>
                <a:sym typeface="Helvetica" charset="0"/>
              </a:rPr>
              <a:t>4 vs 4 </a:t>
            </a:r>
          </a:p>
          <a:p>
            <a:r>
              <a:rPr lang="it-IT" altLang="it-IT" sz="1350" b="1">
                <a:latin typeface="Helvetica" charset="0"/>
                <a:ea typeface="Helvetica" charset="0"/>
                <a:cs typeface="Helvetica" charset="0"/>
                <a:sym typeface="Helvetica" charset="0"/>
              </a:rPr>
              <a:t>Development:</a:t>
            </a:r>
          </a:p>
          <a:p>
            <a:r>
              <a:rPr lang="it-IT" altLang="it-IT" sz="1350"/>
              <a:t> Player 1 has the sole task of turning the ball until one of the two attackers on the sides are a passage to their companions in the area. Who passes the ball joins three for 4 vs 4. If the defense recovers aims to pass it to the player 1.</a:t>
            </a:r>
          </a:p>
        </p:txBody>
      </p:sp>
      <p:sp>
        <p:nvSpPr>
          <p:cNvPr id="13371" name="Rectangle 59"/>
          <p:cNvSpPr>
            <a:spLocks/>
          </p:cNvSpPr>
          <p:nvPr/>
        </p:nvSpPr>
        <p:spPr bwMode="auto">
          <a:xfrm>
            <a:off x="7391400" y="6291262"/>
            <a:ext cx="485775"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1</a:t>
            </a:r>
          </a:p>
        </p:txBody>
      </p:sp>
      <p:sp>
        <p:nvSpPr>
          <p:cNvPr id="13372" name="Oval 60"/>
          <p:cNvSpPr>
            <a:spLocks/>
          </p:cNvSpPr>
          <p:nvPr/>
        </p:nvSpPr>
        <p:spPr bwMode="auto">
          <a:xfrm>
            <a:off x="7175897" y="3806429"/>
            <a:ext cx="151209"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grpSp>
        <p:nvGrpSpPr>
          <p:cNvPr id="13373" name="Group 61"/>
          <p:cNvGrpSpPr>
            <a:grpSpLocks/>
          </p:cNvGrpSpPr>
          <p:nvPr/>
        </p:nvGrpSpPr>
        <p:grpSpPr bwMode="auto">
          <a:xfrm>
            <a:off x="3800476" y="6494861"/>
            <a:ext cx="631694" cy="173124"/>
            <a:chOff x="0" y="0"/>
            <a:chExt cx="842225" cy="230123"/>
          </a:xfrm>
        </p:grpSpPr>
        <p:sp>
          <p:nvSpPr>
            <p:cNvPr id="13374" name="Rectangle 62"/>
            <p:cNvSpPr>
              <a:spLocks/>
            </p:cNvSpPr>
            <p:nvPr/>
          </p:nvSpPr>
          <p:spPr bwMode="auto">
            <a:xfrm>
              <a:off x="174974" y="0"/>
              <a:ext cx="667251" cy="230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13375" name="Picture 63"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965584753"/>
      </p:ext>
    </p:extLst>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9307" y="458391"/>
            <a:ext cx="2788444" cy="3294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38" name="AutoShape 2"/>
          <p:cNvSpPr>
            <a:spLocks/>
          </p:cNvSpPr>
          <p:nvPr/>
        </p:nvSpPr>
        <p:spPr bwMode="auto">
          <a:xfrm>
            <a:off x="5987653" y="261818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39" name="Oval 3"/>
          <p:cNvSpPr>
            <a:spLocks/>
          </p:cNvSpPr>
          <p:nvPr/>
        </p:nvSpPr>
        <p:spPr bwMode="auto">
          <a:xfrm>
            <a:off x="6527007" y="1321594"/>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40" name="Oval 4"/>
          <p:cNvSpPr>
            <a:spLocks/>
          </p:cNvSpPr>
          <p:nvPr/>
        </p:nvSpPr>
        <p:spPr bwMode="auto">
          <a:xfrm>
            <a:off x="6688931" y="1591866"/>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41" name="AutoShape 5"/>
          <p:cNvSpPr>
            <a:spLocks/>
          </p:cNvSpPr>
          <p:nvPr/>
        </p:nvSpPr>
        <p:spPr bwMode="auto">
          <a:xfrm>
            <a:off x="5987653" y="310396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42" name="AutoShape 6"/>
          <p:cNvSpPr>
            <a:spLocks/>
          </p:cNvSpPr>
          <p:nvPr/>
        </p:nvSpPr>
        <p:spPr bwMode="auto">
          <a:xfrm>
            <a:off x="6688931" y="261818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43" name="AutoShape 7"/>
          <p:cNvSpPr>
            <a:spLocks/>
          </p:cNvSpPr>
          <p:nvPr/>
        </p:nvSpPr>
        <p:spPr bwMode="auto">
          <a:xfrm>
            <a:off x="8417719" y="261818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44" name="AutoShape 8"/>
          <p:cNvSpPr>
            <a:spLocks/>
          </p:cNvSpPr>
          <p:nvPr/>
        </p:nvSpPr>
        <p:spPr bwMode="auto">
          <a:xfrm>
            <a:off x="7608094" y="261818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45" name="AutoShape 9"/>
          <p:cNvSpPr>
            <a:spLocks/>
          </p:cNvSpPr>
          <p:nvPr/>
        </p:nvSpPr>
        <p:spPr bwMode="auto">
          <a:xfrm>
            <a:off x="8417719" y="310396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46" name="AutoShape 10"/>
          <p:cNvSpPr>
            <a:spLocks/>
          </p:cNvSpPr>
          <p:nvPr/>
        </p:nvSpPr>
        <p:spPr bwMode="auto">
          <a:xfrm>
            <a:off x="6688931" y="310396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47" name="AutoShape 11"/>
          <p:cNvSpPr>
            <a:spLocks/>
          </p:cNvSpPr>
          <p:nvPr/>
        </p:nvSpPr>
        <p:spPr bwMode="auto">
          <a:xfrm>
            <a:off x="7608094" y="310396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48" name="Rectangle 12"/>
          <p:cNvSpPr>
            <a:spLocks/>
          </p:cNvSpPr>
          <p:nvPr/>
        </p:nvSpPr>
        <p:spPr bwMode="auto">
          <a:xfrm>
            <a:off x="6257926" y="2834878"/>
            <a:ext cx="431006"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2 pt</a:t>
            </a:r>
          </a:p>
        </p:txBody>
      </p:sp>
      <p:sp>
        <p:nvSpPr>
          <p:cNvPr id="14349" name="Rectangle 13"/>
          <p:cNvSpPr>
            <a:spLocks/>
          </p:cNvSpPr>
          <p:nvPr/>
        </p:nvSpPr>
        <p:spPr bwMode="auto">
          <a:xfrm>
            <a:off x="7013973" y="2834878"/>
            <a:ext cx="701278"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3 pt</a:t>
            </a:r>
          </a:p>
        </p:txBody>
      </p:sp>
      <p:sp>
        <p:nvSpPr>
          <p:cNvPr id="14350" name="Rectangle 14"/>
          <p:cNvSpPr>
            <a:spLocks/>
          </p:cNvSpPr>
          <p:nvPr/>
        </p:nvSpPr>
        <p:spPr bwMode="auto">
          <a:xfrm>
            <a:off x="7931944" y="2834878"/>
            <a:ext cx="647700"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1 pt</a:t>
            </a:r>
          </a:p>
        </p:txBody>
      </p:sp>
      <p:sp>
        <p:nvSpPr>
          <p:cNvPr id="14351" name="Oval 15"/>
          <p:cNvSpPr>
            <a:spLocks/>
          </p:cNvSpPr>
          <p:nvPr/>
        </p:nvSpPr>
        <p:spPr bwMode="auto">
          <a:xfrm>
            <a:off x="7770019" y="1376362"/>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52" name="Oval 16"/>
          <p:cNvSpPr>
            <a:spLocks/>
          </p:cNvSpPr>
          <p:nvPr/>
        </p:nvSpPr>
        <p:spPr bwMode="auto">
          <a:xfrm>
            <a:off x="6041232" y="1646635"/>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53" name="Oval 17"/>
          <p:cNvSpPr>
            <a:spLocks/>
          </p:cNvSpPr>
          <p:nvPr/>
        </p:nvSpPr>
        <p:spPr bwMode="auto">
          <a:xfrm>
            <a:off x="6473429" y="2132410"/>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54" name="Oval 18"/>
          <p:cNvSpPr>
            <a:spLocks/>
          </p:cNvSpPr>
          <p:nvPr/>
        </p:nvSpPr>
        <p:spPr bwMode="auto">
          <a:xfrm>
            <a:off x="7229475" y="1970485"/>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55" name="Oval 19"/>
          <p:cNvSpPr>
            <a:spLocks/>
          </p:cNvSpPr>
          <p:nvPr/>
        </p:nvSpPr>
        <p:spPr bwMode="auto">
          <a:xfrm>
            <a:off x="8309372" y="1700212"/>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56" name="Oval 20"/>
          <p:cNvSpPr>
            <a:spLocks/>
          </p:cNvSpPr>
          <p:nvPr/>
        </p:nvSpPr>
        <p:spPr bwMode="auto">
          <a:xfrm>
            <a:off x="7931944" y="2078831"/>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57" name="Oval 21"/>
          <p:cNvSpPr>
            <a:spLocks/>
          </p:cNvSpPr>
          <p:nvPr/>
        </p:nvSpPr>
        <p:spPr bwMode="auto">
          <a:xfrm>
            <a:off x="6365081" y="1808560"/>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58" name="Oval 22"/>
          <p:cNvSpPr>
            <a:spLocks/>
          </p:cNvSpPr>
          <p:nvPr/>
        </p:nvSpPr>
        <p:spPr bwMode="auto">
          <a:xfrm>
            <a:off x="7770019" y="1808560"/>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59" name="Oval 23"/>
          <p:cNvSpPr>
            <a:spLocks/>
          </p:cNvSpPr>
          <p:nvPr/>
        </p:nvSpPr>
        <p:spPr bwMode="auto">
          <a:xfrm>
            <a:off x="6797279" y="2294335"/>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60" name="Oval 24"/>
          <p:cNvSpPr>
            <a:spLocks/>
          </p:cNvSpPr>
          <p:nvPr/>
        </p:nvSpPr>
        <p:spPr bwMode="auto">
          <a:xfrm>
            <a:off x="7608094" y="2240756"/>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61" name="Oval 25"/>
          <p:cNvSpPr>
            <a:spLocks/>
          </p:cNvSpPr>
          <p:nvPr/>
        </p:nvSpPr>
        <p:spPr bwMode="auto">
          <a:xfrm>
            <a:off x="6688931" y="1429941"/>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62" name="Rectangle 26"/>
          <p:cNvSpPr>
            <a:spLocks/>
          </p:cNvSpPr>
          <p:nvPr/>
        </p:nvSpPr>
        <p:spPr bwMode="auto">
          <a:xfrm>
            <a:off x="4582717" y="0"/>
            <a:ext cx="3078956"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100">
                <a:solidFill>
                  <a:srgbClr val="FF0000"/>
                </a:solidFill>
              </a:rPr>
              <a:t>GAME PHASE</a:t>
            </a:r>
          </a:p>
        </p:txBody>
      </p:sp>
      <p:sp>
        <p:nvSpPr>
          <p:cNvPr id="14363" name="Rectangle 27"/>
          <p:cNvSpPr>
            <a:spLocks/>
          </p:cNvSpPr>
          <p:nvPr/>
        </p:nvSpPr>
        <p:spPr bwMode="auto">
          <a:xfrm>
            <a:off x="3719513" y="403622"/>
            <a:ext cx="2106216" cy="216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b="1">
                <a:latin typeface="Helvetica" charset="0"/>
                <a:ea typeface="Helvetica" charset="0"/>
                <a:cs typeface="Helvetica" charset="0"/>
                <a:sym typeface="Helvetica" charset="0"/>
              </a:rPr>
              <a:t>Goal kick</a:t>
            </a:r>
          </a:p>
          <a:p>
            <a:r>
              <a:rPr lang="it-IT" altLang="it-IT" sz="1350" b="1">
                <a:latin typeface="Helvetica" charset="0"/>
                <a:ea typeface="Helvetica" charset="0"/>
                <a:cs typeface="Helvetica" charset="0"/>
                <a:sym typeface="Helvetica" charset="0"/>
              </a:rPr>
              <a:t> 7 vs 5</a:t>
            </a:r>
          </a:p>
          <a:p>
            <a:r>
              <a:rPr lang="it-IT" altLang="it-IT" sz="1350" b="1">
                <a:latin typeface="Helvetica" charset="0"/>
                <a:ea typeface="Helvetica" charset="0"/>
                <a:cs typeface="Helvetica" charset="0"/>
                <a:sym typeface="Helvetica" charset="0"/>
              </a:rPr>
              <a:t> Development:</a:t>
            </a:r>
          </a:p>
          <a:p>
            <a:r>
              <a:rPr lang="it-IT" altLang="it-IT" sz="1350"/>
              <a:t> The yellow team starts with a goal-kick with 's goal to enter one of the three squares in midfield places. Each square has its own score.</a:t>
            </a:r>
          </a:p>
        </p:txBody>
      </p:sp>
      <p:sp>
        <p:nvSpPr>
          <p:cNvPr id="14364" name="Oval 28"/>
          <p:cNvSpPr>
            <a:spLocks/>
          </p:cNvSpPr>
          <p:nvPr/>
        </p:nvSpPr>
        <p:spPr bwMode="auto">
          <a:xfrm>
            <a:off x="7175897" y="620316"/>
            <a:ext cx="151209"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65" name="Rectangle 29"/>
          <p:cNvSpPr>
            <a:spLocks/>
          </p:cNvSpPr>
          <p:nvPr/>
        </p:nvSpPr>
        <p:spPr bwMode="auto">
          <a:xfrm>
            <a:off x="3719513" y="2240757"/>
            <a:ext cx="2051447" cy="715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a:t>If the blue recover the ball attacking the door.</a:t>
            </a:r>
          </a:p>
        </p:txBody>
      </p:sp>
      <p:pic>
        <p:nvPicPr>
          <p:cNvPr id="14366" name="Picture 30"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9307" y="3644503"/>
            <a:ext cx="2788444" cy="287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67" name="AutoShape 31"/>
          <p:cNvSpPr>
            <a:spLocks/>
          </p:cNvSpPr>
          <p:nvPr/>
        </p:nvSpPr>
        <p:spPr bwMode="auto">
          <a:xfrm>
            <a:off x="7337822" y="63448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68" name="AutoShape 32"/>
          <p:cNvSpPr>
            <a:spLocks/>
          </p:cNvSpPr>
          <p:nvPr/>
        </p:nvSpPr>
        <p:spPr bwMode="auto">
          <a:xfrm>
            <a:off x="7283053" y="5103019"/>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69" name="AutoShape 33"/>
          <p:cNvSpPr>
            <a:spLocks/>
          </p:cNvSpPr>
          <p:nvPr/>
        </p:nvSpPr>
        <p:spPr bwMode="auto">
          <a:xfrm>
            <a:off x="7661672" y="5750719"/>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70" name="AutoShape 34"/>
          <p:cNvSpPr>
            <a:spLocks/>
          </p:cNvSpPr>
          <p:nvPr/>
        </p:nvSpPr>
        <p:spPr bwMode="auto">
          <a:xfrm>
            <a:off x="6959203" y="5750719"/>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71" name="AutoShape 35"/>
          <p:cNvSpPr>
            <a:spLocks/>
          </p:cNvSpPr>
          <p:nvPr/>
        </p:nvSpPr>
        <p:spPr bwMode="auto">
          <a:xfrm>
            <a:off x="7283053" y="537210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72" name="AutoShape 36"/>
          <p:cNvSpPr>
            <a:spLocks/>
          </p:cNvSpPr>
          <p:nvPr/>
        </p:nvSpPr>
        <p:spPr bwMode="auto">
          <a:xfrm>
            <a:off x="7283053" y="488632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73" name="Oval 37"/>
          <p:cNvSpPr>
            <a:spLocks/>
          </p:cNvSpPr>
          <p:nvPr/>
        </p:nvSpPr>
        <p:spPr bwMode="auto">
          <a:xfrm>
            <a:off x="7553325" y="4130279"/>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74" name="Oval 38"/>
          <p:cNvSpPr>
            <a:spLocks/>
          </p:cNvSpPr>
          <p:nvPr/>
        </p:nvSpPr>
        <p:spPr bwMode="auto">
          <a:xfrm>
            <a:off x="6852048" y="4130279"/>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75" name="Oval 39"/>
          <p:cNvSpPr>
            <a:spLocks/>
          </p:cNvSpPr>
          <p:nvPr/>
        </p:nvSpPr>
        <p:spPr bwMode="auto">
          <a:xfrm>
            <a:off x="7175898" y="4346973"/>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76" name="Oval 40"/>
          <p:cNvSpPr>
            <a:spLocks/>
          </p:cNvSpPr>
          <p:nvPr/>
        </p:nvSpPr>
        <p:spPr bwMode="auto">
          <a:xfrm>
            <a:off x="6473429" y="4994673"/>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77" name="Oval 41"/>
          <p:cNvSpPr>
            <a:spLocks/>
          </p:cNvSpPr>
          <p:nvPr/>
        </p:nvSpPr>
        <p:spPr bwMode="auto">
          <a:xfrm>
            <a:off x="7931944" y="4941094"/>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78" name="Oval 42"/>
          <p:cNvSpPr>
            <a:spLocks/>
          </p:cNvSpPr>
          <p:nvPr/>
        </p:nvSpPr>
        <p:spPr bwMode="auto">
          <a:xfrm>
            <a:off x="7283054" y="5588794"/>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79" name="Oval 43"/>
          <p:cNvSpPr>
            <a:spLocks/>
          </p:cNvSpPr>
          <p:nvPr/>
        </p:nvSpPr>
        <p:spPr bwMode="auto">
          <a:xfrm>
            <a:off x="6635354" y="4076700"/>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80" name="Oval 44"/>
          <p:cNvSpPr>
            <a:spLocks/>
          </p:cNvSpPr>
          <p:nvPr/>
        </p:nvSpPr>
        <p:spPr bwMode="auto">
          <a:xfrm>
            <a:off x="7877175" y="4021931"/>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81" name="Oval 45"/>
          <p:cNvSpPr>
            <a:spLocks/>
          </p:cNvSpPr>
          <p:nvPr/>
        </p:nvSpPr>
        <p:spPr bwMode="auto">
          <a:xfrm>
            <a:off x="7229475" y="4185048"/>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82" name="Oval 46"/>
          <p:cNvSpPr>
            <a:spLocks/>
          </p:cNvSpPr>
          <p:nvPr/>
        </p:nvSpPr>
        <p:spPr bwMode="auto">
          <a:xfrm>
            <a:off x="6096000" y="5859066"/>
            <a:ext cx="15001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83" name="Oval 47"/>
          <p:cNvSpPr>
            <a:spLocks/>
          </p:cNvSpPr>
          <p:nvPr/>
        </p:nvSpPr>
        <p:spPr bwMode="auto">
          <a:xfrm>
            <a:off x="8364141" y="5859066"/>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84" name="Oval 48"/>
          <p:cNvSpPr>
            <a:spLocks/>
          </p:cNvSpPr>
          <p:nvPr/>
        </p:nvSpPr>
        <p:spPr bwMode="auto">
          <a:xfrm>
            <a:off x="7337822" y="6182916"/>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85" name="Oval 49"/>
          <p:cNvSpPr>
            <a:spLocks/>
          </p:cNvSpPr>
          <p:nvPr/>
        </p:nvSpPr>
        <p:spPr bwMode="auto">
          <a:xfrm>
            <a:off x="7391400" y="6128147"/>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86" name="Line 50"/>
          <p:cNvSpPr>
            <a:spLocks noChangeShapeType="1"/>
          </p:cNvSpPr>
          <p:nvPr/>
        </p:nvSpPr>
        <p:spPr bwMode="auto">
          <a:xfrm flipV="1">
            <a:off x="7391400" y="5912644"/>
            <a:ext cx="5954" cy="215504"/>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87" name="Line 51"/>
          <p:cNvSpPr>
            <a:spLocks noChangeShapeType="1"/>
          </p:cNvSpPr>
          <p:nvPr/>
        </p:nvSpPr>
        <p:spPr bwMode="auto">
          <a:xfrm>
            <a:off x="7391400" y="5750719"/>
            <a:ext cx="0" cy="1619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88" name="AutoShape 52"/>
          <p:cNvSpPr>
            <a:spLocks/>
          </p:cNvSpPr>
          <p:nvPr/>
        </p:nvSpPr>
        <p:spPr bwMode="auto">
          <a:xfrm>
            <a:off x="7439025" y="5866210"/>
            <a:ext cx="371475" cy="157163"/>
          </a:xfrm>
          <a:custGeom>
            <a:avLst/>
            <a:gdLst>
              <a:gd name="T0" fmla="*/ 10800 w 21600"/>
              <a:gd name="T1" fmla="+- 0 11011 996"/>
              <a:gd name="T2" fmla="*/ 11011 h 20031"/>
              <a:gd name="T3" fmla="*/ 10800 w 21600"/>
              <a:gd name="T4" fmla="+- 0 11011 996"/>
              <a:gd name="T5" fmla="*/ 11011 h 20031"/>
              <a:gd name="T6" fmla="*/ 10800 w 21600"/>
              <a:gd name="T7" fmla="+- 0 11011 996"/>
              <a:gd name="T8" fmla="*/ 11011 h 20031"/>
              <a:gd name="T9" fmla="*/ 10800 w 21600"/>
              <a:gd name="T10" fmla="+- 0 11011 996"/>
              <a:gd name="T11" fmla="*/ 11011 h 20031"/>
            </a:gdLst>
            <a:ahLst/>
            <a:cxnLst>
              <a:cxn ang="0">
                <a:pos x="T0" y="T2"/>
              </a:cxn>
              <a:cxn ang="0">
                <a:pos x="T3" y="T5"/>
              </a:cxn>
              <a:cxn ang="0">
                <a:pos x="T6" y="T8"/>
              </a:cxn>
              <a:cxn ang="0">
                <a:pos x="T9" y="T11"/>
              </a:cxn>
            </a:cxnLst>
            <a:rect l="0" t="0" r="r" b="b"/>
            <a:pathLst>
              <a:path w="21600" h="20031">
                <a:moveTo>
                  <a:pt x="0" y="4707"/>
                </a:moveTo>
                <a:cubicBezTo>
                  <a:pt x="2520" y="1856"/>
                  <a:pt x="5040" y="-996"/>
                  <a:pt x="5982" y="339"/>
                </a:cubicBezTo>
                <a:cubicBezTo>
                  <a:pt x="6923" y="1674"/>
                  <a:pt x="4486" y="11260"/>
                  <a:pt x="5649" y="12716"/>
                </a:cubicBezTo>
                <a:cubicBezTo>
                  <a:pt x="6812" y="14173"/>
                  <a:pt x="11686" y="7862"/>
                  <a:pt x="12960" y="9076"/>
                </a:cubicBezTo>
                <a:cubicBezTo>
                  <a:pt x="14234" y="10289"/>
                  <a:pt x="12406" y="19391"/>
                  <a:pt x="13292" y="19997"/>
                </a:cubicBezTo>
                <a:cubicBezTo>
                  <a:pt x="14178" y="20604"/>
                  <a:pt x="16892" y="12838"/>
                  <a:pt x="18277" y="12716"/>
                </a:cubicBezTo>
                <a:cubicBezTo>
                  <a:pt x="19662" y="12595"/>
                  <a:pt x="20631" y="15932"/>
                  <a:pt x="21600" y="19269"/>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14389" name="AutoShape 53"/>
          <p:cNvSpPr>
            <a:spLocks/>
          </p:cNvSpPr>
          <p:nvPr/>
        </p:nvSpPr>
        <p:spPr bwMode="auto">
          <a:xfrm>
            <a:off x="6912769" y="5891212"/>
            <a:ext cx="434579" cy="109538"/>
          </a:xfrm>
          <a:custGeom>
            <a:avLst/>
            <a:gdLst>
              <a:gd name="T0" fmla="*/ 10800 w 21600"/>
              <a:gd name="T1" fmla="*/ 10708 h 21417"/>
              <a:gd name="T2" fmla="*/ 10800 w 21600"/>
              <a:gd name="T3" fmla="*/ 10708 h 21417"/>
              <a:gd name="T4" fmla="*/ 10800 w 21600"/>
              <a:gd name="T5" fmla="*/ 10708 h 21417"/>
              <a:gd name="T6" fmla="*/ 10800 w 21600"/>
              <a:gd name="T7" fmla="*/ 10708 h 21417"/>
            </a:gdLst>
            <a:ahLst/>
            <a:cxnLst>
              <a:cxn ang="0">
                <a:pos x="T0" y="T1"/>
              </a:cxn>
              <a:cxn ang="0">
                <a:pos x="T2" y="T3"/>
              </a:cxn>
              <a:cxn ang="0">
                <a:pos x="T4" y="T5"/>
              </a:cxn>
              <a:cxn ang="0">
                <a:pos x="T6" y="T7"/>
              </a:cxn>
            </a:cxnLst>
            <a:rect l="0" t="0" r="r" b="b"/>
            <a:pathLst>
              <a:path w="21600" h="21417">
                <a:moveTo>
                  <a:pt x="21600" y="0"/>
                </a:moveTo>
                <a:cubicBezTo>
                  <a:pt x="20511" y="8264"/>
                  <a:pt x="19421" y="16529"/>
                  <a:pt x="18189" y="16904"/>
                </a:cubicBezTo>
                <a:cubicBezTo>
                  <a:pt x="16958" y="17280"/>
                  <a:pt x="15063" y="2254"/>
                  <a:pt x="14211" y="2254"/>
                </a:cubicBezTo>
                <a:cubicBezTo>
                  <a:pt x="13358" y="2254"/>
                  <a:pt x="14258" y="15590"/>
                  <a:pt x="13074" y="16904"/>
                </a:cubicBezTo>
                <a:cubicBezTo>
                  <a:pt x="11889" y="18219"/>
                  <a:pt x="8384" y="9391"/>
                  <a:pt x="7105" y="10143"/>
                </a:cubicBezTo>
                <a:cubicBezTo>
                  <a:pt x="5826" y="10894"/>
                  <a:pt x="6584" y="21224"/>
                  <a:pt x="5400" y="21412"/>
                </a:cubicBezTo>
                <a:cubicBezTo>
                  <a:pt x="4216" y="21600"/>
                  <a:pt x="2108" y="16435"/>
                  <a:pt x="0" y="1127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14390" name="Line 54"/>
          <p:cNvSpPr>
            <a:spLocks noChangeShapeType="1"/>
          </p:cNvSpPr>
          <p:nvPr/>
        </p:nvSpPr>
        <p:spPr bwMode="auto">
          <a:xfrm flipH="1" flipV="1">
            <a:off x="6257925" y="5859066"/>
            <a:ext cx="586979" cy="5357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91" name="Line 55"/>
          <p:cNvSpPr>
            <a:spLocks noChangeShapeType="1"/>
          </p:cNvSpPr>
          <p:nvPr/>
        </p:nvSpPr>
        <p:spPr bwMode="auto">
          <a:xfrm flipV="1">
            <a:off x="7823598" y="5912644"/>
            <a:ext cx="473869" cy="120254"/>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92" name="AutoShape 56"/>
          <p:cNvSpPr>
            <a:spLocks/>
          </p:cNvSpPr>
          <p:nvPr/>
        </p:nvSpPr>
        <p:spPr bwMode="auto">
          <a:xfrm>
            <a:off x="5987653" y="4941094"/>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93" name="AutoShape 57"/>
          <p:cNvSpPr>
            <a:spLocks/>
          </p:cNvSpPr>
          <p:nvPr/>
        </p:nvSpPr>
        <p:spPr bwMode="auto">
          <a:xfrm>
            <a:off x="5987653" y="4616053"/>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94" name="AutoShape 58"/>
          <p:cNvSpPr>
            <a:spLocks/>
          </p:cNvSpPr>
          <p:nvPr/>
        </p:nvSpPr>
        <p:spPr bwMode="auto">
          <a:xfrm>
            <a:off x="8417719" y="4616053"/>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95" name="AutoShape 59"/>
          <p:cNvSpPr>
            <a:spLocks/>
          </p:cNvSpPr>
          <p:nvPr/>
        </p:nvSpPr>
        <p:spPr bwMode="auto">
          <a:xfrm>
            <a:off x="8417719" y="4941094"/>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96" name="Rectangle 60"/>
          <p:cNvSpPr>
            <a:spLocks/>
          </p:cNvSpPr>
          <p:nvPr/>
        </p:nvSpPr>
        <p:spPr bwMode="auto">
          <a:xfrm>
            <a:off x="3664744" y="3374232"/>
            <a:ext cx="2160985" cy="320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b="1">
                <a:latin typeface="Helvetica" charset="0"/>
                <a:ea typeface="Helvetica" charset="0"/>
                <a:cs typeface="Helvetica" charset="0"/>
                <a:sym typeface="Helvetica" charset="0"/>
              </a:rPr>
              <a:t>4 vs 4</a:t>
            </a:r>
          </a:p>
          <a:p>
            <a:r>
              <a:rPr lang="it-IT" altLang="it-IT" sz="1350" b="1">
                <a:latin typeface="Helvetica" charset="0"/>
                <a:ea typeface="Helvetica" charset="0"/>
                <a:cs typeface="Helvetica" charset="0"/>
                <a:sym typeface="Helvetica" charset="0"/>
              </a:rPr>
              <a:t> Development:</a:t>
            </a:r>
          </a:p>
          <a:p>
            <a:r>
              <a:rPr lang="it-IT" altLang="it-IT" sz="1350"/>
              <a:t> l ' exercise starts with a central player passing that after a stop in a cap and a fake on the opposite side passing the ball or to the right or left at the lateral players and here the 4 vs 4 in the area where the ball was headed. If the defenders recover goals are in conduction in one of the two side doors. </a:t>
            </a:r>
          </a:p>
        </p:txBody>
      </p:sp>
      <p:sp>
        <p:nvSpPr>
          <p:cNvPr id="14397" name="Oval 61"/>
          <p:cNvSpPr>
            <a:spLocks/>
          </p:cNvSpPr>
          <p:nvPr/>
        </p:nvSpPr>
        <p:spPr bwMode="auto">
          <a:xfrm>
            <a:off x="7175897" y="3806429"/>
            <a:ext cx="151209"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grpSp>
        <p:nvGrpSpPr>
          <p:cNvPr id="14398" name="Group 62"/>
          <p:cNvGrpSpPr>
            <a:grpSpLocks/>
          </p:cNvGrpSpPr>
          <p:nvPr/>
        </p:nvGrpSpPr>
        <p:grpSpPr bwMode="auto">
          <a:xfrm>
            <a:off x="7762876" y="6504386"/>
            <a:ext cx="631694" cy="173124"/>
            <a:chOff x="0" y="0"/>
            <a:chExt cx="842225" cy="230123"/>
          </a:xfrm>
        </p:grpSpPr>
        <p:sp>
          <p:nvSpPr>
            <p:cNvPr id="14399" name="Rectangle 63"/>
            <p:cNvSpPr>
              <a:spLocks/>
            </p:cNvSpPr>
            <p:nvPr/>
          </p:nvSpPr>
          <p:spPr bwMode="auto">
            <a:xfrm>
              <a:off x="174974" y="0"/>
              <a:ext cx="667251" cy="230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14400" name="Picture 64"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49023292"/>
      </p:ext>
    </p:extLst>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25728" y="403622"/>
            <a:ext cx="2842022" cy="3132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62" name="Picture 2"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25728" y="3482579"/>
            <a:ext cx="2842022" cy="3132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3" name="AutoShape 3"/>
          <p:cNvSpPr>
            <a:spLocks/>
          </p:cNvSpPr>
          <p:nvPr/>
        </p:nvSpPr>
        <p:spPr bwMode="auto">
          <a:xfrm>
            <a:off x="7229475" y="164663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64" name="Oval 4"/>
          <p:cNvSpPr>
            <a:spLocks/>
          </p:cNvSpPr>
          <p:nvPr/>
        </p:nvSpPr>
        <p:spPr bwMode="auto">
          <a:xfrm>
            <a:off x="6581775" y="782241"/>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65" name="Oval 5"/>
          <p:cNvSpPr>
            <a:spLocks/>
          </p:cNvSpPr>
          <p:nvPr/>
        </p:nvSpPr>
        <p:spPr bwMode="auto">
          <a:xfrm>
            <a:off x="7283054" y="1159669"/>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66" name="Line 6"/>
          <p:cNvSpPr>
            <a:spLocks noChangeShapeType="1"/>
          </p:cNvSpPr>
          <p:nvPr/>
        </p:nvSpPr>
        <p:spPr bwMode="auto">
          <a:xfrm>
            <a:off x="6797279" y="3265885"/>
            <a:ext cx="864394" cy="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67" name="Line 7"/>
          <p:cNvSpPr>
            <a:spLocks noChangeShapeType="1"/>
          </p:cNvSpPr>
          <p:nvPr/>
        </p:nvSpPr>
        <p:spPr bwMode="auto">
          <a:xfrm flipH="1">
            <a:off x="8202216" y="2942035"/>
            <a:ext cx="161925" cy="3238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68" name="AutoShape 8"/>
          <p:cNvSpPr>
            <a:spLocks/>
          </p:cNvSpPr>
          <p:nvPr/>
        </p:nvSpPr>
        <p:spPr bwMode="auto">
          <a:xfrm>
            <a:off x="7229475" y="207883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69" name="AutoShape 9"/>
          <p:cNvSpPr>
            <a:spLocks/>
          </p:cNvSpPr>
          <p:nvPr/>
        </p:nvSpPr>
        <p:spPr bwMode="auto">
          <a:xfrm>
            <a:off x="7229475" y="245626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70" name="AutoShape 10"/>
          <p:cNvSpPr>
            <a:spLocks/>
          </p:cNvSpPr>
          <p:nvPr/>
        </p:nvSpPr>
        <p:spPr bwMode="auto">
          <a:xfrm>
            <a:off x="7229475" y="288845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71" name="Oval 11"/>
          <p:cNvSpPr>
            <a:spLocks/>
          </p:cNvSpPr>
          <p:nvPr/>
        </p:nvSpPr>
        <p:spPr bwMode="auto">
          <a:xfrm>
            <a:off x="7823598" y="2347912"/>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72" name="Oval 12"/>
          <p:cNvSpPr>
            <a:spLocks/>
          </p:cNvSpPr>
          <p:nvPr/>
        </p:nvSpPr>
        <p:spPr bwMode="auto">
          <a:xfrm>
            <a:off x="6905625" y="782241"/>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73" name="Oval 13"/>
          <p:cNvSpPr>
            <a:spLocks/>
          </p:cNvSpPr>
          <p:nvPr/>
        </p:nvSpPr>
        <p:spPr bwMode="auto">
          <a:xfrm>
            <a:off x="7499748" y="890587"/>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74" name="Oval 14"/>
          <p:cNvSpPr>
            <a:spLocks/>
          </p:cNvSpPr>
          <p:nvPr/>
        </p:nvSpPr>
        <p:spPr bwMode="auto">
          <a:xfrm>
            <a:off x="7661672" y="728662"/>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75" name="Oval 15"/>
          <p:cNvSpPr>
            <a:spLocks/>
          </p:cNvSpPr>
          <p:nvPr/>
        </p:nvSpPr>
        <p:spPr bwMode="auto">
          <a:xfrm>
            <a:off x="7121129" y="997744"/>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76" name="Oval 16"/>
          <p:cNvSpPr>
            <a:spLocks/>
          </p:cNvSpPr>
          <p:nvPr/>
        </p:nvSpPr>
        <p:spPr bwMode="auto">
          <a:xfrm>
            <a:off x="5987654" y="2834879"/>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77" name="Oval 17"/>
          <p:cNvSpPr>
            <a:spLocks/>
          </p:cNvSpPr>
          <p:nvPr/>
        </p:nvSpPr>
        <p:spPr bwMode="auto">
          <a:xfrm>
            <a:off x="6635354" y="3265885"/>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78" name="Oval 18"/>
          <p:cNvSpPr>
            <a:spLocks/>
          </p:cNvSpPr>
          <p:nvPr/>
        </p:nvSpPr>
        <p:spPr bwMode="auto">
          <a:xfrm>
            <a:off x="8417719" y="2888456"/>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79" name="Oval 19"/>
          <p:cNvSpPr>
            <a:spLocks/>
          </p:cNvSpPr>
          <p:nvPr/>
        </p:nvSpPr>
        <p:spPr bwMode="auto">
          <a:xfrm>
            <a:off x="8039100" y="3265885"/>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80" name="Rectangle 20"/>
          <p:cNvSpPr>
            <a:spLocks/>
          </p:cNvSpPr>
          <p:nvPr/>
        </p:nvSpPr>
        <p:spPr bwMode="auto">
          <a:xfrm>
            <a:off x="7823598" y="2996804"/>
            <a:ext cx="307181" cy="107156"/>
          </a:xfrm>
          <a:prstGeom prst="rect">
            <a:avLst/>
          </a:prstGeom>
          <a:solidFill>
            <a:srgbClr val="1F497D"/>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solidFill>
                <a:srgbClr val="FFFFFF"/>
              </a:solidFill>
            </a:endParaRPr>
          </a:p>
        </p:txBody>
      </p:sp>
      <p:sp>
        <p:nvSpPr>
          <p:cNvPr id="15381" name="Oval 21"/>
          <p:cNvSpPr>
            <a:spLocks/>
          </p:cNvSpPr>
          <p:nvPr/>
        </p:nvSpPr>
        <p:spPr bwMode="auto">
          <a:xfrm>
            <a:off x="8364141" y="2888456"/>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82" name="Line 22"/>
          <p:cNvSpPr>
            <a:spLocks noChangeShapeType="1"/>
          </p:cNvSpPr>
          <p:nvPr/>
        </p:nvSpPr>
        <p:spPr bwMode="auto">
          <a:xfrm flipH="1">
            <a:off x="6905626" y="3320654"/>
            <a:ext cx="1079897"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83" name="Line 23"/>
          <p:cNvSpPr>
            <a:spLocks noChangeShapeType="1"/>
          </p:cNvSpPr>
          <p:nvPr/>
        </p:nvSpPr>
        <p:spPr bwMode="auto">
          <a:xfrm flipH="1" flipV="1">
            <a:off x="6149579" y="2942035"/>
            <a:ext cx="485775" cy="3238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84" name="Line 24"/>
          <p:cNvSpPr>
            <a:spLocks noChangeShapeType="1"/>
          </p:cNvSpPr>
          <p:nvPr/>
        </p:nvSpPr>
        <p:spPr bwMode="auto">
          <a:xfrm flipV="1">
            <a:off x="8309373" y="3103960"/>
            <a:ext cx="216694" cy="216694"/>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85" name="Line 25"/>
          <p:cNvSpPr>
            <a:spLocks noChangeShapeType="1"/>
          </p:cNvSpPr>
          <p:nvPr/>
        </p:nvSpPr>
        <p:spPr bwMode="auto">
          <a:xfrm flipV="1">
            <a:off x="8471297" y="2185988"/>
            <a:ext cx="0" cy="59412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86" name="Line 26"/>
          <p:cNvSpPr>
            <a:spLocks noChangeShapeType="1"/>
          </p:cNvSpPr>
          <p:nvPr/>
        </p:nvSpPr>
        <p:spPr bwMode="auto">
          <a:xfrm>
            <a:off x="6203157" y="2942035"/>
            <a:ext cx="1350169" cy="27027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87" name="Line 27"/>
          <p:cNvSpPr>
            <a:spLocks noChangeShapeType="1"/>
          </p:cNvSpPr>
          <p:nvPr/>
        </p:nvSpPr>
        <p:spPr bwMode="auto">
          <a:xfrm flipV="1">
            <a:off x="7608094" y="3103960"/>
            <a:ext cx="863204" cy="10834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88" name="Line 28"/>
          <p:cNvSpPr>
            <a:spLocks noChangeShapeType="1"/>
          </p:cNvSpPr>
          <p:nvPr/>
        </p:nvSpPr>
        <p:spPr bwMode="auto">
          <a:xfrm flipV="1">
            <a:off x="8417719" y="2185988"/>
            <a:ext cx="0" cy="864394"/>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89" name="AutoShape 29"/>
          <p:cNvSpPr>
            <a:spLocks/>
          </p:cNvSpPr>
          <p:nvPr/>
        </p:nvSpPr>
        <p:spPr bwMode="auto">
          <a:xfrm>
            <a:off x="8170069" y="1610916"/>
            <a:ext cx="328613" cy="522684"/>
          </a:xfrm>
          <a:custGeom>
            <a:avLst/>
            <a:gdLst>
              <a:gd name="T0" fmla="+- 0 11261 923"/>
              <a:gd name="T1" fmla="*/ T0 w 20677"/>
              <a:gd name="T2" fmla="*/ 10800 h 21600"/>
              <a:gd name="T3" fmla="+- 0 11261 923"/>
              <a:gd name="T4" fmla="*/ T3 w 20677"/>
              <a:gd name="T5" fmla="*/ 10800 h 21600"/>
              <a:gd name="T6" fmla="+- 0 11261 923"/>
              <a:gd name="T7" fmla="*/ T6 w 20677"/>
              <a:gd name="T8" fmla="*/ 10800 h 21600"/>
              <a:gd name="T9" fmla="+- 0 11261 923"/>
              <a:gd name="T10" fmla="*/ T9 w 20677"/>
              <a:gd name="T11" fmla="*/ 10800 h 21600"/>
            </a:gdLst>
            <a:ahLst/>
            <a:cxnLst>
              <a:cxn ang="0">
                <a:pos x="T1" y="T2"/>
              </a:cxn>
              <a:cxn ang="0">
                <a:pos x="T4" y="T5"/>
              </a:cxn>
              <a:cxn ang="0">
                <a:pos x="T7" y="T8"/>
              </a:cxn>
              <a:cxn ang="0">
                <a:pos x="T10" y="T11"/>
              </a:cxn>
            </a:cxnLst>
            <a:rect l="0" t="0" r="r" b="b"/>
            <a:pathLst>
              <a:path w="20677" h="21600">
                <a:moveTo>
                  <a:pt x="20677" y="21600"/>
                </a:moveTo>
                <a:cubicBezTo>
                  <a:pt x="14677" y="20100"/>
                  <a:pt x="8677" y="18600"/>
                  <a:pt x="8334" y="17100"/>
                </a:cubicBezTo>
                <a:cubicBezTo>
                  <a:pt x="7991" y="15600"/>
                  <a:pt x="19991" y="13725"/>
                  <a:pt x="18620" y="12600"/>
                </a:cubicBezTo>
                <a:cubicBezTo>
                  <a:pt x="17248" y="11475"/>
                  <a:pt x="1134" y="12450"/>
                  <a:pt x="106" y="10350"/>
                </a:cubicBezTo>
                <a:cubicBezTo>
                  <a:pt x="-923" y="8250"/>
                  <a:pt x="5763" y="4125"/>
                  <a:pt x="12448"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15390" name="Line 30"/>
          <p:cNvSpPr>
            <a:spLocks noChangeShapeType="1"/>
          </p:cNvSpPr>
          <p:nvPr/>
        </p:nvSpPr>
        <p:spPr bwMode="auto">
          <a:xfrm flipV="1">
            <a:off x="7931944" y="1591866"/>
            <a:ext cx="161925" cy="702469"/>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91" name="Rectangle 31"/>
          <p:cNvSpPr>
            <a:spLocks/>
          </p:cNvSpPr>
          <p:nvPr/>
        </p:nvSpPr>
        <p:spPr bwMode="auto">
          <a:xfrm>
            <a:off x="4475560" y="0"/>
            <a:ext cx="3024188"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100">
                <a:solidFill>
                  <a:srgbClr val="FF0000"/>
                </a:solidFill>
              </a:rPr>
              <a:t>GAME PHASE</a:t>
            </a:r>
          </a:p>
        </p:txBody>
      </p:sp>
      <p:sp>
        <p:nvSpPr>
          <p:cNvPr id="15392" name="Rectangle 32"/>
          <p:cNvSpPr>
            <a:spLocks/>
          </p:cNvSpPr>
          <p:nvPr/>
        </p:nvSpPr>
        <p:spPr bwMode="auto">
          <a:xfrm>
            <a:off x="3664744" y="188119"/>
            <a:ext cx="2160985" cy="34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b="1">
                <a:latin typeface="Helvetica" charset="0"/>
                <a:ea typeface="Helvetica" charset="0"/>
                <a:cs typeface="Helvetica" charset="0"/>
                <a:sym typeface="Helvetica" charset="0"/>
              </a:rPr>
              <a:t/>
            </a:r>
            <a:br>
              <a:rPr lang="it-IT" altLang="it-IT" sz="1350" b="1">
                <a:latin typeface="Helvetica" charset="0"/>
                <a:ea typeface="Helvetica" charset="0"/>
                <a:cs typeface="Helvetica" charset="0"/>
                <a:sym typeface="Helvetica" charset="0"/>
              </a:rPr>
            </a:br>
            <a:r>
              <a:rPr lang="it-IT" altLang="it-IT" sz="1350" b="1">
                <a:latin typeface="Helvetica" charset="0"/>
                <a:ea typeface="Helvetica" charset="0"/>
                <a:cs typeface="Helvetica" charset="0"/>
                <a:sym typeface="Helvetica" charset="0"/>
              </a:rPr>
              <a:t>Remittance from 4 to 3 </a:t>
            </a:r>
          </a:p>
          <a:p>
            <a:r>
              <a:rPr lang="it-IT" altLang="it-IT" sz="1350" b="1">
                <a:latin typeface="Helvetica" charset="0"/>
                <a:ea typeface="Helvetica" charset="0"/>
                <a:cs typeface="Helvetica" charset="0"/>
                <a:sym typeface="Helvetica" charset="0"/>
              </a:rPr>
              <a:t>4/3</a:t>
            </a:r>
          </a:p>
          <a:p>
            <a:r>
              <a:rPr lang="it-IT" altLang="it-IT" sz="1350" b="1">
                <a:latin typeface="Helvetica" charset="0"/>
                <a:ea typeface="Helvetica" charset="0"/>
                <a:cs typeface="Helvetica" charset="0"/>
                <a:sym typeface="Helvetica" charset="0"/>
              </a:rPr>
              <a:t> Development:</a:t>
            </a:r>
          </a:p>
          <a:p>
            <a:r>
              <a:rPr lang="it-IT" altLang="it-IT" sz="1350"/>
              <a:t> The exercise includes a goal-kick but starting from midfield to make the quick exercise. After a first ball rotation to 4 switches 3 , the full-back on the right side rooms and attaches 4 vs 4. The defender outside the box comes into play when right-back takes the ball. If the defense recovers attacks the door to midfield</a:t>
            </a:r>
          </a:p>
        </p:txBody>
      </p:sp>
      <p:sp>
        <p:nvSpPr>
          <p:cNvPr id="15393" name="AutoShape 33"/>
          <p:cNvSpPr>
            <a:spLocks/>
          </p:cNvSpPr>
          <p:nvPr/>
        </p:nvSpPr>
        <p:spPr bwMode="auto">
          <a:xfrm>
            <a:off x="7608094" y="596622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94" name="AutoShape 34"/>
          <p:cNvSpPr>
            <a:spLocks/>
          </p:cNvSpPr>
          <p:nvPr/>
        </p:nvSpPr>
        <p:spPr bwMode="auto">
          <a:xfrm>
            <a:off x="6905625" y="596622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95" name="AutoShape 35"/>
          <p:cNvSpPr>
            <a:spLocks/>
          </p:cNvSpPr>
          <p:nvPr/>
        </p:nvSpPr>
        <p:spPr bwMode="auto">
          <a:xfrm>
            <a:off x="7553325" y="553521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96" name="AutoShape 36"/>
          <p:cNvSpPr>
            <a:spLocks/>
          </p:cNvSpPr>
          <p:nvPr/>
        </p:nvSpPr>
        <p:spPr bwMode="auto">
          <a:xfrm>
            <a:off x="6905625" y="553521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97" name="Oval 37"/>
          <p:cNvSpPr>
            <a:spLocks/>
          </p:cNvSpPr>
          <p:nvPr/>
        </p:nvSpPr>
        <p:spPr bwMode="auto">
          <a:xfrm>
            <a:off x="6635354" y="3914775"/>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98" name="Oval 38"/>
          <p:cNvSpPr>
            <a:spLocks/>
          </p:cNvSpPr>
          <p:nvPr/>
        </p:nvSpPr>
        <p:spPr bwMode="auto">
          <a:xfrm>
            <a:off x="7661672" y="3806429"/>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99" name="Oval 39"/>
          <p:cNvSpPr>
            <a:spLocks/>
          </p:cNvSpPr>
          <p:nvPr/>
        </p:nvSpPr>
        <p:spPr bwMode="auto">
          <a:xfrm>
            <a:off x="7229475" y="4185048"/>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00" name="Oval 40"/>
          <p:cNvSpPr>
            <a:spLocks/>
          </p:cNvSpPr>
          <p:nvPr/>
        </p:nvSpPr>
        <p:spPr bwMode="auto">
          <a:xfrm>
            <a:off x="6096000" y="5750719"/>
            <a:ext cx="15001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01" name="Oval 41"/>
          <p:cNvSpPr>
            <a:spLocks/>
          </p:cNvSpPr>
          <p:nvPr/>
        </p:nvSpPr>
        <p:spPr bwMode="auto">
          <a:xfrm>
            <a:off x="8364141" y="5697141"/>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02" name="Oval 42"/>
          <p:cNvSpPr>
            <a:spLocks/>
          </p:cNvSpPr>
          <p:nvPr/>
        </p:nvSpPr>
        <p:spPr bwMode="auto">
          <a:xfrm>
            <a:off x="7283054" y="6344841"/>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03" name="Oval 43"/>
          <p:cNvSpPr>
            <a:spLocks/>
          </p:cNvSpPr>
          <p:nvPr/>
        </p:nvSpPr>
        <p:spPr bwMode="auto">
          <a:xfrm>
            <a:off x="7283054" y="5750719"/>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04" name="Oval 44"/>
          <p:cNvSpPr>
            <a:spLocks/>
          </p:cNvSpPr>
          <p:nvPr/>
        </p:nvSpPr>
        <p:spPr bwMode="auto">
          <a:xfrm>
            <a:off x="7608094" y="5750719"/>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05" name="Oval 45"/>
          <p:cNvSpPr>
            <a:spLocks/>
          </p:cNvSpPr>
          <p:nvPr/>
        </p:nvSpPr>
        <p:spPr bwMode="auto">
          <a:xfrm>
            <a:off x="6905625" y="5750719"/>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06" name="Oval 46"/>
          <p:cNvSpPr>
            <a:spLocks/>
          </p:cNvSpPr>
          <p:nvPr/>
        </p:nvSpPr>
        <p:spPr bwMode="auto">
          <a:xfrm>
            <a:off x="7229475" y="5535216"/>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07" name="Oval 47"/>
          <p:cNvSpPr>
            <a:spLocks/>
          </p:cNvSpPr>
          <p:nvPr/>
        </p:nvSpPr>
        <p:spPr bwMode="auto">
          <a:xfrm>
            <a:off x="7444979" y="3806429"/>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08" name="Oval 48"/>
          <p:cNvSpPr>
            <a:spLocks/>
          </p:cNvSpPr>
          <p:nvPr/>
        </p:nvSpPr>
        <p:spPr bwMode="auto">
          <a:xfrm>
            <a:off x="6852048" y="3860006"/>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09" name="Oval 49"/>
          <p:cNvSpPr>
            <a:spLocks/>
          </p:cNvSpPr>
          <p:nvPr/>
        </p:nvSpPr>
        <p:spPr bwMode="auto">
          <a:xfrm>
            <a:off x="7391400" y="4130279"/>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10" name="Oval 50"/>
          <p:cNvSpPr>
            <a:spLocks/>
          </p:cNvSpPr>
          <p:nvPr/>
        </p:nvSpPr>
        <p:spPr bwMode="auto">
          <a:xfrm>
            <a:off x="7391400" y="6291263"/>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11" name="Line 51"/>
          <p:cNvSpPr>
            <a:spLocks noChangeShapeType="1"/>
          </p:cNvSpPr>
          <p:nvPr/>
        </p:nvSpPr>
        <p:spPr bwMode="auto">
          <a:xfrm flipV="1">
            <a:off x="7391400" y="5912644"/>
            <a:ext cx="0" cy="378619"/>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12" name="Rectangle 52"/>
          <p:cNvSpPr>
            <a:spLocks/>
          </p:cNvSpPr>
          <p:nvPr/>
        </p:nvSpPr>
        <p:spPr bwMode="auto">
          <a:xfrm>
            <a:off x="3611167" y="3752850"/>
            <a:ext cx="2268140" cy="2793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b="1">
                <a:latin typeface="Helvetica" charset="0"/>
                <a:ea typeface="Helvetica" charset="0"/>
                <a:cs typeface="Helvetica" charset="0"/>
                <a:sym typeface="Helvetica" charset="0"/>
              </a:rPr>
              <a:t>Receipt in the box under pressure</a:t>
            </a:r>
          </a:p>
          <a:p>
            <a:r>
              <a:rPr lang="it-IT" altLang="it-IT" sz="1350" b="1">
                <a:latin typeface="Helvetica" charset="0"/>
                <a:ea typeface="Helvetica" charset="0"/>
                <a:cs typeface="Helvetica" charset="0"/>
                <a:sym typeface="Helvetica" charset="0"/>
              </a:rPr>
              <a:t> Development:</a:t>
            </a:r>
          </a:p>
          <a:p>
            <a:r>
              <a:rPr lang="it-IT" altLang="it-IT" sz="1350"/>
              <a:t> The exercise starts with a passage for a player located in the central box that after receiving 3 is pressed by defenders . If you can make a transition to the companions of a 6 vs 6. If the defenders recovered the ball in the box start to turn in 6 vs 6.</a:t>
            </a:r>
          </a:p>
        </p:txBody>
      </p:sp>
      <p:sp>
        <p:nvSpPr>
          <p:cNvPr id="15413" name="Oval 53"/>
          <p:cNvSpPr>
            <a:spLocks/>
          </p:cNvSpPr>
          <p:nvPr/>
        </p:nvSpPr>
        <p:spPr bwMode="auto">
          <a:xfrm>
            <a:off x="7175898" y="3644504"/>
            <a:ext cx="163115"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14" name="Oval 54"/>
          <p:cNvSpPr>
            <a:spLocks/>
          </p:cNvSpPr>
          <p:nvPr/>
        </p:nvSpPr>
        <p:spPr bwMode="auto">
          <a:xfrm>
            <a:off x="7175898" y="565548"/>
            <a:ext cx="163115"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grpSp>
        <p:nvGrpSpPr>
          <p:cNvPr id="15415" name="Group 55"/>
          <p:cNvGrpSpPr>
            <a:grpSpLocks/>
          </p:cNvGrpSpPr>
          <p:nvPr/>
        </p:nvGrpSpPr>
        <p:grpSpPr bwMode="auto">
          <a:xfrm>
            <a:off x="7774782" y="6580586"/>
            <a:ext cx="631694" cy="173124"/>
            <a:chOff x="0" y="0"/>
            <a:chExt cx="842225" cy="230123"/>
          </a:xfrm>
        </p:grpSpPr>
        <p:sp>
          <p:nvSpPr>
            <p:cNvPr id="15416" name="Rectangle 56"/>
            <p:cNvSpPr>
              <a:spLocks/>
            </p:cNvSpPr>
            <p:nvPr/>
          </p:nvSpPr>
          <p:spPr bwMode="auto">
            <a:xfrm>
              <a:off x="174974" y="0"/>
              <a:ext cx="667251" cy="230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15417" name="Picture 57"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448231843"/>
      </p:ext>
    </p:extLst>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7653" y="458392"/>
            <a:ext cx="2680097" cy="3077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86" name="Oval 2"/>
          <p:cNvSpPr>
            <a:spLocks/>
          </p:cNvSpPr>
          <p:nvPr/>
        </p:nvSpPr>
        <p:spPr bwMode="auto">
          <a:xfrm>
            <a:off x="6905625" y="782241"/>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87" name="Oval 3"/>
          <p:cNvSpPr>
            <a:spLocks/>
          </p:cNvSpPr>
          <p:nvPr/>
        </p:nvSpPr>
        <p:spPr bwMode="auto">
          <a:xfrm>
            <a:off x="7229475" y="1808560"/>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88" name="Oval 4"/>
          <p:cNvSpPr>
            <a:spLocks/>
          </p:cNvSpPr>
          <p:nvPr/>
        </p:nvSpPr>
        <p:spPr bwMode="auto">
          <a:xfrm>
            <a:off x="6365081" y="1538287"/>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89" name="AutoShape 5"/>
          <p:cNvSpPr>
            <a:spLocks/>
          </p:cNvSpPr>
          <p:nvPr/>
        </p:nvSpPr>
        <p:spPr bwMode="auto">
          <a:xfrm>
            <a:off x="7931944" y="175379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90" name="AutoShape 6"/>
          <p:cNvSpPr>
            <a:spLocks/>
          </p:cNvSpPr>
          <p:nvPr/>
        </p:nvSpPr>
        <p:spPr bwMode="auto">
          <a:xfrm>
            <a:off x="8364141" y="14299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91" name="AutoShape 7"/>
          <p:cNvSpPr>
            <a:spLocks/>
          </p:cNvSpPr>
          <p:nvPr/>
        </p:nvSpPr>
        <p:spPr bwMode="auto">
          <a:xfrm>
            <a:off x="7608094" y="180856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92" name="AutoShape 8"/>
          <p:cNvSpPr>
            <a:spLocks/>
          </p:cNvSpPr>
          <p:nvPr/>
        </p:nvSpPr>
        <p:spPr bwMode="auto">
          <a:xfrm>
            <a:off x="6959203" y="180856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93" name="AutoShape 9"/>
          <p:cNvSpPr>
            <a:spLocks/>
          </p:cNvSpPr>
          <p:nvPr/>
        </p:nvSpPr>
        <p:spPr bwMode="auto">
          <a:xfrm>
            <a:off x="6527006" y="175379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94" name="AutoShape 10"/>
          <p:cNvSpPr>
            <a:spLocks/>
          </p:cNvSpPr>
          <p:nvPr/>
        </p:nvSpPr>
        <p:spPr bwMode="auto">
          <a:xfrm>
            <a:off x="6149578" y="14299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95" name="Oval 11"/>
          <p:cNvSpPr>
            <a:spLocks/>
          </p:cNvSpPr>
          <p:nvPr/>
        </p:nvSpPr>
        <p:spPr bwMode="auto">
          <a:xfrm>
            <a:off x="8147448" y="1591866"/>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96" name="Oval 12"/>
          <p:cNvSpPr>
            <a:spLocks/>
          </p:cNvSpPr>
          <p:nvPr/>
        </p:nvSpPr>
        <p:spPr bwMode="auto">
          <a:xfrm>
            <a:off x="7553325" y="944166"/>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97" name="Oval 13"/>
          <p:cNvSpPr>
            <a:spLocks/>
          </p:cNvSpPr>
          <p:nvPr/>
        </p:nvSpPr>
        <p:spPr bwMode="auto">
          <a:xfrm>
            <a:off x="7175897" y="1214437"/>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98" name="Oval 14"/>
          <p:cNvSpPr>
            <a:spLocks/>
          </p:cNvSpPr>
          <p:nvPr/>
        </p:nvSpPr>
        <p:spPr bwMode="auto">
          <a:xfrm>
            <a:off x="7444979" y="1159669"/>
            <a:ext cx="151209" cy="14882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99" name="Oval 15"/>
          <p:cNvSpPr>
            <a:spLocks/>
          </p:cNvSpPr>
          <p:nvPr/>
        </p:nvSpPr>
        <p:spPr bwMode="auto">
          <a:xfrm>
            <a:off x="7715250" y="782241"/>
            <a:ext cx="151210" cy="14882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00" name="Oval 16"/>
          <p:cNvSpPr>
            <a:spLocks/>
          </p:cNvSpPr>
          <p:nvPr/>
        </p:nvSpPr>
        <p:spPr bwMode="auto">
          <a:xfrm>
            <a:off x="7121129" y="835819"/>
            <a:ext cx="151209" cy="14882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01" name="Oval 17"/>
          <p:cNvSpPr>
            <a:spLocks/>
          </p:cNvSpPr>
          <p:nvPr/>
        </p:nvSpPr>
        <p:spPr bwMode="auto">
          <a:xfrm>
            <a:off x="7229475" y="620316"/>
            <a:ext cx="151210"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02" name="Rectangle 18"/>
          <p:cNvSpPr>
            <a:spLocks/>
          </p:cNvSpPr>
          <p:nvPr/>
        </p:nvSpPr>
        <p:spPr bwMode="auto">
          <a:xfrm>
            <a:off x="4043363" y="0"/>
            <a:ext cx="4050506"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100">
                <a:solidFill>
                  <a:srgbClr val="FF0000"/>
                </a:solidFill>
              </a:rPr>
              <a:t>GAME FORM</a:t>
            </a:r>
          </a:p>
        </p:txBody>
      </p:sp>
      <p:sp>
        <p:nvSpPr>
          <p:cNvPr id="16403" name="Rectangle 19"/>
          <p:cNvSpPr>
            <a:spLocks/>
          </p:cNvSpPr>
          <p:nvPr/>
        </p:nvSpPr>
        <p:spPr bwMode="auto">
          <a:xfrm>
            <a:off x="3664744" y="565547"/>
            <a:ext cx="2268141" cy="2793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b="1">
                <a:latin typeface="Helvetica" charset="0"/>
                <a:ea typeface="Helvetica" charset="0"/>
                <a:cs typeface="Helvetica" charset="0"/>
                <a:sym typeface="Helvetica" charset="0"/>
              </a:rPr>
              <a:t>3 vs 3</a:t>
            </a:r>
          </a:p>
          <a:p>
            <a:r>
              <a:rPr lang="it-IT" altLang="it-IT" sz="1350" b="1">
                <a:latin typeface="Helvetica" charset="0"/>
                <a:ea typeface="Helvetica" charset="0"/>
                <a:cs typeface="Helvetica" charset="0"/>
                <a:sym typeface="Helvetica" charset="0"/>
              </a:rPr>
              <a:t> Development:</a:t>
            </a:r>
          </a:p>
          <a:p>
            <a:r>
              <a:rPr lang="it-IT" altLang="it-IT" sz="1350"/>
              <a:t> 3 teams of 3 players. A team starts to attack a defense. If the defending team recovers the ball, he passes it to a player of the third team that is placed in the outside doors. The team that received the ball attacking, attacking those who defend and those who previously defended exits.</a:t>
            </a:r>
          </a:p>
        </p:txBody>
      </p:sp>
      <p:sp>
        <p:nvSpPr>
          <p:cNvPr id="16404" name="Rectangle 20"/>
          <p:cNvSpPr>
            <a:spLocks/>
          </p:cNvSpPr>
          <p:nvPr/>
        </p:nvSpPr>
        <p:spPr bwMode="auto">
          <a:xfrm>
            <a:off x="3773092" y="3752850"/>
            <a:ext cx="2268140" cy="23775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b="1">
                <a:latin typeface="Helvetica" charset="0"/>
                <a:ea typeface="Helvetica" charset="0"/>
                <a:cs typeface="Helvetica" charset="0"/>
                <a:sym typeface="Helvetica" charset="0"/>
              </a:rPr>
              <a:t>5 vs 5</a:t>
            </a:r>
          </a:p>
          <a:p>
            <a:r>
              <a:rPr lang="it-IT" altLang="it-IT" sz="1350" b="1">
                <a:latin typeface="Helvetica" charset="0"/>
                <a:ea typeface="Helvetica" charset="0"/>
                <a:cs typeface="Helvetica" charset="0"/>
                <a:sym typeface="Helvetica" charset="0"/>
              </a:rPr>
              <a:t> Development:</a:t>
            </a:r>
          </a:p>
          <a:p>
            <a:r>
              <a:rPr lang="it-IT" altLang="it-IT" sz="1350"/>
              <a:t> 3 teams of 5 players in a narrow area between the baseline and the line of 23 m. You can shoot from anywhere on the course to hit sweep. Who will score remains in the field, those who have suffered the goal comes.</a:t>
            </a:r>
          </a:p>
        </p:txBody>
      </p:sp>
      <p:pic>
        <p:nvPicPr>
          <p:cNvPr id="16405" name="Picture 21" descr="C:\Users\gabriele\Desktop\campi hockey\23 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7653" y="3860007"/>
            <a:ext cx="2680097" cy="2160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406" name="AutoShape 22"/>
          <p:cNvSpPr>
            <a:spLocks/>
          </p:cNvSpPr>
          <p:nvPr/>
        </p:nvSpPr>
        <p:spPr bwMode="auto">
          <a:xfrm>
            <a:off x="8147447" y="585906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07" name="AutoShape 23"/>
          <p:cNvSpPr>
            <a:spLocks/>
          </p:cNvSpPr>
          <p:nvPr/>
        </p:nvSpPr>
        <p:spPr bwMode="auto">
          <a:xfrm>
            <a:off x="8147447" y="515659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08" name="AutoShape 24"/>
          <p:cNvSpPr>
            <a:spLocks/>
          </p:cNvSpPr>
          <p:nvPr/>
        </p:nvSpPr>
        <p:spPr bwMode="auto">
          <a:xfrm>
            <a:off x="8147447" y="456247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09" name="AutoShape 25"/>
          <p:cNvSpPr>
            <a:spLocks/>
          </p:cNvSpPr>
          <p:nvPr/>
        </p:nvSpPr>
        <p:spPr bwMode="auto">
          <a:xfrm>
            <a:off x="8147447" y="4130278"/>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10" name="AutoShape 26"/>
          <p:cNvSpPr>
            <a:spLocks/>
          </p:cNvSpPr>
          <p:nvPr/>
        </p:nvSpPr>
        <p:spPr bwMode="auto">
          <a:xfrm>
            <a:off x="6365081" y="585906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11" name="AutoShape 27"/>
          <p:cNvSpPr>
            <a:spLocks/>
          </p:cNvSpPr>
          <p:nvPr/>
        </p:nvSpPr>
        <p:spPr bwMode="auto">
          <a:xfrm>
            <a:off x="6365081" y="515659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12" name="AutoShape 28"/>
          <p:cNvSpPr>
            <a:spLocks/>
          </p:cNvSpPr>
          <p:nvPr/>
        </p:nvSpPr>
        <p:spPr bwMode="auto">
          <a:xfrm>
            <a:off x="6365081" y="467082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13" name="AutoShape 29"/>
          <p:cNvSpPr>
            <a:spLocks/>
          </p:cNvSpPr>
          <p:nvPr/>
        </p:nvSpPr>
        <p:spPr bwMode="auto">
          <a:xfrm>
            <a:off x="6365081" y="4130278"/>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14" name="Oval 30"/>
          <p:cNvSpPr>
            <a:spLocks/>
          </p:cNvSpPr>
          <p:nvPr/>
        </p:nvSpPr>
        <p:spPr bwMode="auto">
          <a:xfrm>
            <a:off x="7770019" y="5480448"/>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15" name="Oval 31"/>
          <p:cNvSpPr>
            <a:spLocks/>
          </p:cNvSpPr>
          <p:nvPr/>
        </p:nvSpPr>
        <p:spPr bwMode="auto">
          <a:xfrm>
            <a:off x="6635354" y="5480448"/>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16" name="Oval 32"/>
          <p:cNvSpPr>
            <a:spLocks/>
          </p:cNvSpPr>
          <p:nvPr/>
        </p:nvSpPr>
        <p:spPr bwMode="auto">
          <a:xfrm>
            <a:off x="7770019" y="4508898"/>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17" name="Oval 33"/>
          <p:cNvSpPr>
            <a:spLocks/>
          </p:cNvSpPr>
          <p:nvPr/>
        </p:nvSpPr>
        <p:spPr bwMode="auto">
          <a:xfrm>
            <a:off x="7229475" y="4994673"/>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18" name="Oval 34"/>
          <p:cNvSpPr>
            <a:spLocks/>
          </p:cNvSpPr>
          <p:nvPr/>
        </p:nvSpPr>
        <p:spPr bwMode="auto">
          <a:xfrm>
            <a:off x="6688931" y="4616054"/>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19" name="Oval 35"/>
          <p:cNvSpPr>
            <a:spLocks/>
          </p:cNvSpPr>
          <p:nvPr/>
        </p:nvSpPr>
        <p:spPr bwMode="auto">
          <a:xfrm>
            <a:off x="7553325" y="5426869"/>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20" name="Oval 36"/>
          <p:cNvSpPr>
            <a:spLocks/>
          </p:cNvSpPr>
          <p:nvPr/>
        </p:nvSpPr>
        <p:spPr bwMode="auto">
          <a:xfrm>
            <a:off x="6797279" y="5480448"/>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21" name="Oval 37"/>
          <p:cNvSpPr>
            <a:spLocks/>
          </p:cNvSpPr>
          <p:nvPr/>
        </p:nvSpPr>
        <p:spPr bwMode="auto">
          <a:xfrm>
            <a:off x="7337822" y="4886325"/>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22" name="Oval 38"/>
          <p:cNvSpPr>
            <a:spLocks/>
          </p:cNvSpPr>
          <p:nvPr/>
        </p:nvSpPr>
        <p:spPr bwMode="auto">
          <a:xfrm>
            <a:off x="7553325" y="4508898"/>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23" name="Oval 39"/>
          <p:cNvSpPr>
            <a:spLocks/>
          </p:cNvSpPr>
          <p:nvPr/>
        </p:nvSpPr>
        <p:spPr bwMode="auto">
          <a:xfrm>
            <a:off x="6905625" y="4616054"/>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24" name="Oval 40"/>
          <p:cNvSpPr>
            <a:spLocks/>
          </p:cNvSpPr>
          <p:nvPr/>
        </p:nvSpPr>
        <p:spPr bwMode="auto">
          <a:xfrm>
            <a:off x="6149579" y="5048250"/>
            <a:ext cx="151209" cy="14882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25" name="Oval 41"/>
          <p:cNvSpPr>
            <a:spLocks/>
          </p:cNvSpPr>
          <p:nvPr/>
        </p:nvSpPr>
        <p:spPr bwMode="auto">
          <a:xfrm>
            <a:off x="6203157" y="4454129"/>
            <a:ext cx="151210" cy="14882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26" name="Oval 42"/>
          <p:cNvSpPr>
            <a:spLocks/>
          </p:cNvSpPr>
          <p:nvPr/>
        </p:nvSpPr>
        <p:spPr bwMode="auto">
          <a:xfrm>
            <a:off x="8364141" y="5480448"/>
            <a:ext cx="151209" cy="14882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27" name="Oval 43"/>
          <p:cNvSpPr>
            <a:spLocks/>
          </p:cNvSpPr>
          <p:nvPr/>
        </p:nvSpPr>
        <p:spPr bwMode="auto">
          <a:xfrm>
            <a:off x="8309372" y="4886325"/>
            <a:ext cx="151209" cy="14882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28" name="Oval 44"/>
          <p:cNvSpPr>
            <a:spLocks/>
          </p:cNvSpPr>
          <p:nvPr/>
        </p:nvSpPr>
        <p:spPr bwMode="auto">
          <a:xfrm>
            <a:off x="8364141" y="4400550"/>
            <a:ext cx="151209" cy="14882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29" name="Oval 45"/>
          <p:cNvSpPr>
            <a:spLocks/>
          </p:cNvSpPr>
          <p:nvPr/>
        </p:nvSpPr>
        <p:spPr bwMode="auto">
          <a:xfrm>
            <a:off x="7283054" y="5804298"/>
            <a:ext cx="151209"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30" name="Oval 46"/>
          <p:cNvSpPr>
            <a:spLocks/>
          </p:cNvSpPr>
          <p:nvPr/>
        </p:nvSpPr>
        <p:spPr bwMode="auto">
          <a:xfrm>
            <a:off x="7283054" y="4130279"/>
            <a:ext cx="151209"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31" name="Rectangle 47"/>
          <p:cNvSpPr>
            <a:spLocks/>
          </p:cNvSpPr>
          <p:nvPr/>
        </p:nvSpPr>
        <p:spPr bwMode="auto">
          <a:xfrm>
            <a:off x="7229475" y="6020992"/>
            <a:ext cx="253604" cy="107156"/>
          </a:xfrm>
          <a:prstGeom prst="rect">
            <a:avLst/>
          </a:prstGeom>
          <a:solidFill>
            <a:srgbClr val="000000"/>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solidFill>
                <a:srgbClr val="FFFFFF"/>
              </a:solidFill>
            </a:endParaRPr>
          </a:p>
        </p:txBody>
      </p:sp>
      <p:grpSp>
        <p:nvGrpSpPr>
          <p:cNvPr id="16432" name="Group 48"/>
          <p:cNvGrpSpPr>
            <a:grpSpLocks/>
          </p:cNvGrpSpPr>
          <p:nvPr/>
        </p:nvGrpSpPr>
        <p:grpSpPr bwMode="auto">
          <a:xfrm>
            <a:off x="7762876" y="6504386"/>
            <a:ext cx="631694" cy="173124"/>
            <a:chOff x="0" y="0"/>
            <a:chExt cx="842225" cy="230123"/>
          </a:xfrm>
        </p:grpSpPr>
        <p:sp>
          <p:nvSpPr>
            <p:cNvPr id="16433" name="Rectangle 49"/>
            <p:cNvSpPr>
              <a:spLocks/>
            </p:cNvSpPr>
            <p:nvPr/>
          </p:nvSpPr>
          <p:spPr bwMode="auto">
            <a:xfrm>
              <a:off x="174974" y="0"/>
              <a:ext cx="667251" cy="230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16434" name="Picture 50"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852930203"/>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1"/>
          <p:cNvSpPr>
            <a:spLocks/>
          </p:cNvSpPr>
          <p:nvPr/>
        </p:nvSpPr>
        <p:spPr bwMode="auto">
          <a:xfrm>
            <a:off x="6365081" y="350044"/>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10" name="Oval 2"/>
          <p:cNvSpPr>
            <a:spLocks/>
          </p:cNvSpPr>
          <p:nvPr/>
        </p:nvSpPr>
        <p:spPr bwMode="auto">
          <a:xfrm>
            <a:off x="7499747" y="1268016"/>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11" name="Oval 3"/>
          <p:cNvSpPr>
            <a:spLocks/>
          </p:cNvSpPr>
          <p:nvPr/>
        </p:nvSpPr>
        <p:spPr bwMode="auto">
          <a:xfrm>
            <a:off x="6743700" y="835819"/>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12" name="AutoShape 4"/>
          <p:cNvSpPr>
            <a:spLocks/>
          </p:cNvSpPr>
          <p:nvPr/>
        </p:nvSpPr>
        <p:spPr bwMode="auto">
          <a:xfrm>
            <a:off x="8255794" y="29646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13" name="AutoShape 5"/>
          <p:cNvSpPr>
            <a:spLocks/>
          </p:cNvSpPr>
          <p:nvPr/>
        </p:nvSpPr>
        <p:spPr bwMode="auto">
          <a:xfrm>
            <a:off x="6365081" y="14299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14" name="AutoShape 6"/>
          <p:cNvSpPr>
            <a:spLocks/>
          </p:cNvSpPr>
          <p:nvPr/>
        </p:nvSpPr>
        <p:spPr bwMode="auto">
          <a:xfrm>
            <a:off x="8309372" y="175379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15" name="AutoShape 7"/>
          <p:cNvSpPr>
            <a:spLocks/>
          </p:cNvSpPr>
          <p:nvPr/>
        </p:nvSpPr>
        <p:spPr bwMode="auto">
          <a:xfrm>
            <a:off x="6365081" y="175379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16" name="AutoShape 8"/>
          <p:cNvSpPr>
            <a:spLocks/>
          </p:cNvSpPr>
          <p:nvPr/>
        </p:nvSpPr>
        <p:spPr bwMode="auto">
          <a:xfrm>
            <a:off x="8309372" y="14299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17" name="AutoShape 9"/>
          <p:cNvSpPr>
            <a:spLocks/>
          </p:cNvSpPr>
          <p:nvPr/>
        </p:nvSpPr>
        <p:spPr bwMode="auto">
          <a:xfrm>
            <a:off x="8364141" y="294203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18" name="AutoShape 10"/>
          <p:cNvSpPr>
            <a:spLocks/>
          </p:cNvSpPr>
          <p:nvPr/>
        </p:nvSpPr>
        <p:spPr bwMode="auto">
          <a:xfrm>
            <a:off x="6365081" y="294203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19" name="Oval 11"/>
          <p:cNvSpPr>
            <a:spLocks/>
          </p:cNvSpPr>
          <p:nvPr/>
        </p:nvSpPr>
        <p:spPr bwMode="auto">
          <a:xfrm>
            <a:off x="7283054" y="997744"/>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20" name="Oval 12"/>
          <p:cNvSpPr>
            <a:spLocks/>
          </p:cNvSpPr>
          <p:nvPr/>
        </p:nvSpPr>
        <p:spPr bwMode="auto">
          <a:xfrm>
            <a:off x="6635354" y="1268016"/>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21" name="Oval 13"/>
          <p:cNvSpPr>
            <a:spLocks/>
          </p:cNvSpPr>
          <p:nvPr/>
        </p:nvSpPr>
        <p:spPr bwMode="auto">
          <a:xfrm>
            <a:off x="7715250" y="1159669"/>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22" name="Oval 14"/>
          <p:cNvSpPr>
            <a:spLocks/>
          </p:cNvSpPr>
          <p:nvPr/>
        </p:nvSpPr>
        <p:spPr bwMode="auto">
          <a:xfrm>
            <a:off x="7553325" y="511969"/>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23" name="Oval 15"/>
          <p:cNvSpPr>
            <a:spLocks/>
          </p:cNvSpPr>
          <p:nvPr/>
        </p:nvSpPr>
        <p:spPr bwMode="auto">
          <a:xfrm>
            <a:off x="7067550" y="997744"/>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24" name="Oval 16"/>
          <p:cNvSpPr>
            <a:spLocks/>
          </p:cNvSpPr>
          <p:nvPr/>
        </p:nvSpPr>
        <p:spPr bwMode="auto">
          <a:xfrm>
            <a:off x="6852047" y="1268016"/>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25" name="Oval 17"/>
          <p:cNvSpPr>
            <a:spLocks/>
          </p:cNvSpPr>
          <p:nvPr/>
        </p:nvSpPr>
        <p:spPr bwMode="auto">
          <a:xfrm>
            <a:off x="7337822" y="565548"/>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26" name="Oval 18"/>
          <p:cNvSpPr>
            <a:spLocks/>
          </p:cNvSpPr>
          <p:nvPr/>
        </p:nvSpPr>
        <p:spPr bwMode="auto">
          <a:xfrm>
            <a:off x="6688932" y="673894"/>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27" name="Rectangle 19"/>
          <p:cNvSpPr>
            <a:spLocks/>
          </p:cNvSpPr>
          <p:nvPr/>
        </p:nvSpPr>
        <p:spPr bwMode="auto">
          <a:xfrm>
            <a:off x="7229475" y="673894"/>
            <a:ext cx="400050"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2100"/>
              <a:t>A</a:t>
            </a:r>
          </a:p>
        </p:txBody>
      </p:sp>
      <p:sp>
        <p:nvSpPr>
          <p:cNvPr id="17428" name="Rectangle 20"/>
          <p:cNvSpPr>
            <a:spLocks/>
          </p:cNvSpPr>
          <p:nvPr/>
        </p:nvSpPr>
        <p:spPr bwMode="auto">
          <a:xfrm>
            <a:off x="7229475" y="2347913"/>
            <a:ext cx="5357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2400"/>
              <a:t>B</a:t>
            </a:r>
          </a:p>
        </p:txBody>
      </p:sp>
      <p:sp>
        <p:nvSpPr>
          <p:cNvPr id="17429" name="Rectangle 21"/>
          <p:cNvSpPr>
            <a:spLocks/>
          </p:cNvSpPr>
          <p:nvPr/>
        </p:nvSpPr>
        <p:spPr bwMode="auto">
          <a:xfrm>
            <a:off x="4205288" y="0"/>
            <a:ext cx="3888581"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100">
                <a:solidFill>
                  <a:srgbClr val="FF0000"/>
                </a:solidFill>
              </a:rPr>
              <a:t>GAME FORM</a:t>
            </a:r>
          </a:p>
        </p:txBody>
      </p:sp>
      <p:sp>
        <p:nvSpPr>
          <p:cNvPr id="17430" name="Rectangle 22"/>
          <p:cNvSpPr>
            <a:spLocks/>
          </p:cNvSpPr>
          <p:nvPr/>
        </p:nvSpPr>
        <p:spPr bwMode="auto">
          <a:xfrm>
            <a:off x="3719513" y="350044"/>
            <a:ext cx="2483644" cy="2585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b="1">
                <a:latin typeface="Helvetica" charset="0"/>
                <a:ea typeface="Helvetica" charset="0"/>
                <a:cs typeface="Helvetica" charset="0"/>
                <a:sym typeface="Helvetica" charset="0"/>
              </a:rPr>
              <a:t>5 vs 5</a:t>
            </a:r>
          </a:p>
          <a:p>
            <a:r>
              <a:rPr lang="it-IT" altLang="it-IT" sz="1350" b="1">
                <a:latin typeface="Helvetica" charset="0"/>
                <a:ea typeface="Helvetica" charset="0"/>
                <a:cs typeface="Helvetica" charset="0"/>
                <a:sym typeface="Helvetica" charset="0"/>
              </a:rPr>
              <a:t>Development:</a:t>
            </a:r>
          </a:p>
          <a:p>
            <a:r>
              <a:rPr lang="it-IT" altLang="it-IT" sz="1350"/>
              <a:t> each one of the two teams has its own area in which to do five consecutive passes to gain 1 point ( es. yellow team field, blue field B team). The blue team , in this case, if the ball conquest must bring in her field and then begin to try to make 5 consecutive passes to gain 1 point.</a:t>
            </a:r>
          </a:p>
        </p:txBody>
      </p:sp>
      <p:sp>
        <p:nvSpPr>
          <p:cNvPr id="17431" name="Oval 23"/>
          <p:cNvSpPr>
            <a:spLocks/>
          </p:cNvSpPr>
          <p:nvPr/>
        </p:nvSpPr>
        <p:spPr bwMode="auto">
          <a:xfrm>
            <a:off x="7013972" y="1268016"/>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pic>
        <p:nvPicPr>
          <p:cNvPr id="17432" name="Picture 24"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7882" y="3320653"/>
            <a:ext cx="2759869" cy="334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33" name="AutoShape 25"/>
          <p:cNvSpPr>
            <a:spLocks/>
          </p:cNvSpPr>
          <p:nvPr/>
        </p:nvSpPr>
        <p:spPr bwMode="auto">
          <a:xfrm>
            <a:off x="8364141" y="499467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34" name="AutoShape 26"/>
          <p:cNvSpPr>
            <a:spLocks/>
          </p:cNvSpPr>
          <p:nvPr/>
        </p:nvSpPr>
        <p:spPr bwMode="auto">
          <a:xfrm>
            <a:off x="7823597" y="499467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35" name="AutoShape 27"/>
          <p:cNvSpPr>
            <a:spLocks/>
          </p:cNvSpPr>
          <p:nvPr/>
        </p:nvSpPr>
        <p:spPr bwMode="auto">
          <a:xfrm>
            <a:off x="6581775" y="499467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36" name="AutoShape 28"/>
          <p:cNvSpPr>
            <a:spLocks/>
          </p:cNvSpPr>
          <p:nvPr/>
        </p:nvSpPr>
        <p:spPr bwMode="auto">
          <a:xfrm>
            <a:off x="6041231" y="499467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37" name="Oval 29"/>
          <p:cNvSpPr>
            <a:spLocks/>
          </p:cNvSpPr>
          <p:nvPr/>
        </p:nvSpPr>
        <p:spPr bwMode="auto">
          <a:xfrm>
            <a:off x="7229475" y="4994673"/>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38" name="Oval 30"/>
          <p:cNvSpPr>
            <a:spLocks/>
          </p:cNvSpPr>
          <p:nvPr/>
        </p:nvSpPr>
        <p:spPr bwMode="auto">
          <a:xfrm>
            <a:off x="8093869" y="5318523"/>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39" name="Oval 31"/>
          <p:cNvSpPr>
            <a:spLocks/>
          </p:cNvSpPr>
          <p:nvPr/>
        </p:nvSpPr>
        <p:spPr bwMode="auto">
          <a:xfrm>
            <a:off x="7121129" y="5318523"/>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40" name="Oval 32"/>
          <p:cNvSpPr>
            <a:spLocks/>
          </p:cNvSpPr>
          <p:nvPr/>
        </p:nvSpPr>
        <p:spPr bwMode="auto">
          <a:xfrm>
            <a:off x="6419850" y="5264944"/>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41" name="Oval 33"/>
          <p:cNvSpPr>
            <a:spLocks/>
          </p:cNvSpPr>
          <p:nvPr/>
        </p:nvSpPr>
        <p:spPr bwMode="auto">
          <a:xfrm>
            <a:off x="7229475" y="4562475"/>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42" name="Oval 34"/>
          <p:cNvSpPr>
            <a:spLocks/>
          </p:cNvSpPr>
          <p:nvPr/>
        </p:nvSpPr>
        <p:spPr bwMode="auto">
          <a:xfrm>
            <a:off x="8147447" y="4130279"/>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43" name="Oval 35"/>
          <p:cNvSpPr>
            <a:spLocks/>
          </p:cNvSpPr>
          <p:nvPr/>
        </p:nvSpPr>
        <p:spPr bwMode="auto">
          <a:xfrm>
            <a:off x="7229475" y="3968354"/>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44" name="Oval 36"/>
          <p:cNvSpPr>
            <a:spLocks/>
          </p:cNvSpPr>
          <p:nvPr/>
        </p:nvSpPr>
        <p:spPr bwMode="auto">
          <a:xfrm>
            <a:off x="6257925" y="4185048"/>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45" name="Oval 37"/>
          <p:cNvSpPr>
            <a:spLocks/>
          </p:cNvSpPr>
          <p:nvPr/>
        </p:nvSpPr>
        <p:spPr bwMode="auto">
          <a:xfrm>
            <a:off x="7931944" y="5426869"/>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46" name="Oval 38"/>
          <p:cNvSpPr>
            <a:spLocks/>
          </p:cNvSpPr>
          <p:nvPr/>
        </p:nvSpPr>
        <p:spPr bwMode="auto">
          <a:xfrm>
            <a:off x="7499748" y="5642373"/>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47" name="Oval 39"/>
          <p:cNvSpPr>
            <a:spLocks/>
          </p:cNvSpPr>
          <p:nvPr/>
        </p:nvSpPr>
        <p:spPr bwMode="auto">
          <a:xfrm>
            <a:off x="7391400" y="4886325"/>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48" name="Oval 40"/>
          <p:cNvSpPr>
            <a:spLocks/>
          </p:cNvSpPr>
          <p:nvPr/>
        </p:nvSpPr>
        <p:spPr bwMode="auto">
          <a:xfrm>
            <a:off x="7013973" y="4670823"/>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49" name="Oval 41"/>
          <p:cNvSpPr>
            <a:spLocks/>
          </p:cNvSpPr>
          <p:nvPr/>
        </p:nvSpPr>
        <p:spPr bwMode="auto">
          <a:xfrm>
            <a:off x="7931944" y="4346973"/>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50" name="Oval 42"/>
          <p:cNvSpPr>
            <a:spLocks/>
          </p:cNvSpPr>
          <p:nvPr/>
        </p:nvSpPr>
        <p:spPr bwMode="auto">
          <a:xfrm>
            <a:off x="7229475" y="4185048"/>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51" name="Oval 43"/>
          <p:cNvSpPr>
            <a:spLocks/>
          </p:cNvSpPr>
          <p:nvPr/>
        </p:nvSpPr>
        <p:spPr bwMode="auto">
          <a:xfrm>
            <a:off x="6581775" y="4292204"/>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52" name="Oval 44"/>
          <p:cNvSpPr>
            <a:spLocks/>
          </p:cNvSpPr>
          <p:nvPr/>
        </p:nvSpPr>
        <p:spPr bwMode="auto">
          <a:xfrm>
            <a:off x="6581775" y="5372100"/>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53" name="Oval 45"/>
          <p:cNvSpPr>
            <a:spLocks/>
          </p:cNvSpPr>
          <p:nvPr/>
        </p:nvSpPr>
        <p:spPr bwMode="auto">
          <a:xfrm>
            <a:off x="7229475" y="5912644"/>
            <a:ext cx="151210" cy="148829"/>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54" name="Oval 46"/>
          <p:cNvSpPr>
            <a:spLocks/>
          </p:cNvSpPr>
          <p:nvPr/>
        </p:nvSpPr>
        <p:spPr bwMode="auto">
          <a:xfrm>
            <a:off x="7175897" y="3536156"/>
            <a:ext cx="151209" cy="148829"/>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55" name="Rectangle 47"/>
          <p:cNvSpPr>
            <a:spLocks/>
          </p:cNvSpPr>
          <p:nvPr/>
        </p:nvSpPr>
        <p:spPr bwMode="auto">
          <a:xfrm>
            <a:off x="7121128" y="6128147"/>
            <a:ext cx="308372" cy="108347"/>
          </a:xfrm>
          <a:prstGeom prst="rect">
            <a:avLst/>
          </a:prstGeom>
          <a:solidFill>
            <a:srgbClr val="000000"/>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solidFill>
                <a:srgbClr val="FFFFFF"/>
              </a:solidFill>
            </a:endParaRPr>
          </a:p>
        </p:txBody>
      </p:sp>
      <p:sp>
        <p:nvSpPr>
          <p:cNvPr id="17456" name="AutoShape 48"/>
          <p:cNvSpPr>
            <a:spLocks/>
          </p:cNvSpPr>
          <p:nvPr/>
        </p:nvSpPr>
        <p:spPr bwMode="auto">
          <a:xfrm rot="6720000">
            <a:off x="6810376" y="5183982"/>
            <a:ext cx="1078706" cy="1371600"/>
          </a:xfrm>
          <a:custGeom>
            <a:avLst/>
            <a:gdLst>
              <a:gd name="T0" fmla="+- 0 11569 1538"/>
              <a:gd name="T1" fmla="*/ T0 w 20062"/>
              <a:gd name="T2" fmla="*/ 10163 h 20326"/>
              <a:gd name="T3" fmla="+- 0 11569 1538"/>
              <a:gd name="T4" fmla="*/ T3 w 20062"/>
              <a:gd name="T5" fmla="*/ 10163 h 20326"/>
              <a:gd name="T6" fmla="+- 0 11569 1538"/>
              <a:gd name="T7" fmla="*/ T6 w 20062"/>
              <a:gd name="T8" fmla="*/ 10163 h 20326"/>
              <a:gd name="T9" fmla="+- 0 11569 1538"/>
              <a:gd name="T10" fmla="*/ T9 w 20062"/>
              <a:gd name="T11" fmla="*/ 10163 h 20326"/>
            </a:gdLst>
            <a:ahLst/>
            <a:cxnLst>
              <a:cxn ang="0">
                <a:pos x="T1" y="T2"/>
              </a:cxn>
              <a:cxn ang="0">
                <a:pos x="T4" y="T5"/>
              </a:cxn>
              <a:cxn ang="0">
                <a:pos x="T7" y="T8"/>
              </a:cxn>
              <a:cxn ang="0">
                <a:pos x="T10" y="T11"/>
              </a:cxn>
            </a:cxnLst>
            <a:rect l="0" t="0" r="r" b="b"/>
            <a:pathLst>
              <a:path w="20062" h="20326">
                <a:moveTo>
                  <a:pt x="20062" y="18057"/>
                </a:moveTo>
                <a:cubicBezTo>
                  <a:pt x="14771" y="21600"/>
                  <a:pt x="7015" y="20919"/>
                  <a:pt x="2739" y="16536"/>
                </a:cubicBezTo>
                <a:cubicBezTo>
                  <a:pt x="-1538" y="12153"/>
                  <a:pt x="-716" y="5728"/>
                  <a:pt x="4575" y="2186"/>
                </a:cubicBezTo>
                <a:cubicBezTo>
                  <a:pt x="6351" y="997"/>
                  <a:pt x="8491" y="240"/>
                  <a:pt x="10756" y="0"/>
                </a:cubicBezTo>
                <a:close/>
              </a:path>
            </a:pathLst>
          </a:custGeom>
          <a:solidFill>
            <a:schemeClr val="accent1">
              <a:alpha val="0"/>
            </a:schemeClr>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solidFill>
                <a:srgbClr val="FFFFFF"/>
              </a:solidFill>
            </a:endParaRPr>
          </a:p>
        </p:txBody>
      </p:sp>
      <p:sp>
        <p:nvSpPr>
          <p:cNvPr id="17457" name="Rectangle 49"/>
          <p:cNvSpPr>
            <a:spLocks/>
          </p:cNvSpPr>
          <p:nvPr/>
        </p:nvSpPr>
        <p:spPr bwMode="auto">
          <a:xfrm>
            <a:off x="3719513" y="3429000"/>
            <a:ext cx="2106216" cy="2793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a:t>8 vs 8</a:t>
            </a:r>
          </a:p>
          <a:p>
            <a:r>
              <a:rPr lang="it-IT" altLang="it-IT" sz="1350"/>
              <a:t> Development:</a:t>
            </a:r>
          </a:p>
          <a:p>
            <a:r>
              <a:rPr lang="it-IT" altLang="it-IT" sz="1350"/>
              <a:t> 8 vs 8 in midfield. To attack you have to pass in one of the two side doors. variants: </a:t>
            </a:r>
          </a:p>
          <a:p>
            <a:r>
              <a:rPr lang="it-IT" altLang="it-IT" sz="1350"/>
              <a:t>you can not go in the 2 side doors so only from the central part; if you retrieve the ball in the right door area, to attack you have to enter the left door and conversely.</a:t>
            </a:r>
          </a:p>
        </p:txBody>
      </p:sp>
      <p:grpSp>
        <p:nvGrpSpPr>
          <p:cNvPr id="17458" name="Group 50"/>
          <p:cNvGrpSpPr>
            <a:grpSpLocks/>
          </p:cNvGrpSpPr>
          <p:nvPr/>
        </p:nvGrpSpPr>
        <p:grpSpPr bwMode="auto">
          <a:xfrm>
            <a:off x="3781426" y="6542486"/>
            <a:ext cx="631694" cy="173124"/>
            <a:chOff x="0" y="0"/>
            <a:chExt cx="842225" cy="230123"/>
          </a:xfrm>
        </p:grpSpPr>
        <p:sp>
          <p:nvSpPr>
            <p:cNvPr id="17459" name="Rectangle 51"/>
            <p:cNvSpPr>
              <a:spLocks/>
            </p:cNvSpPr>
            <p:nvPr/>
          </p:nvSpPr>
          <p:spPr bwMode="auto">
            <a:xfrm>
              <a:off x="174974" y="0"/>
              <a:ext cx="667251" cy="230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17460" name="Picture 52"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744578096"/>
      </p:ext>
    </p:extLst>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5037" y="403622"/>
            <a:ext cx="2652713" cy="2970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34" name="Picture 2"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5037" y="3644503"/>
            <a:ext cx="2652713" cy="302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35" name="Rectangle 3"/>
          <p:cNvSpPr>
            <a:spLocks/>
          </p:cNvSpPr>
          <p:nvPr/>
        </p:nvSpPr>
        <p:spPr bwMode="auto">
          <a:xfrm>
            <a:off x="4367213" y="0"/>
            <a:ext cx="361831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400">
                <a:solidFill>
                  <a:srgbClr val="FF0000"/>
                </a:solidFill>
              </a:rPr>
              <a:t>GAME FORM</a:t>
            </a:r>
          </a:p>
        </p:txBody>
      </p:sp>
      <p:sp>
        <p:nvSpPr>
          <p:cNvPr id="18436" name="Oval 4"/>
          <p:cNvSpPr>
            <a:spLocks/>
          </p:cNvSpPr>
          <p:nvPr/>
        </p:nvSpPr>
        <p:spPr bwMode="auto">
          <a:xfrm>
            <a:off x="6797279" y="1159669"/>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37" name="Oval 5"/>
          <p:cNvSpPr>
            <a:spLocks/>
          </p:cNvSpPr>
          <p:nvPr/>
        </p:nvSpPr>
        <p:spPr bwMode="auto">
          <a:xfrm>
            <a:off x="6852048" y="2996804"/>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38" name="AutoShape 6"/>
          <p:cNvSpPr>
            <a:spLocks/>
          </p:cNvSpPr>
          <p:nvPr/>
        </p:nvSpPr>
        <p:spPr bwMode="auto">
          <a:xfrm>
            <a:off x="6149578" y="224075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39" name="AutoShape 7"/>
          <p:cNvSpPr>
            <a:spLocks/>
          </p:cNvSpPr>
          <p:nvPr/>
        </p:nvSpPr>
        <p:spPr bwMode="auto">
          <a:xfrm>
            <a:off x="6852047" y="224075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40" name="AutoShape 8"/>
          <p:cNvSpPr>
            <a:spLocks/>
          </p:cNvSpPr>
          <p:nvPr/>
        </p:nvSpPr>
        <p:spPr bwMode="auto">
          <a:xfrm>
            <a:off x="7770019" y="224075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41" name="AutoShape 9"/>
          <p:cNvSpPr>
            <a:spLocks/>
          </p:cNvSpPr>
          <p:nvPr/>
        </p:nvSpPr>
        <p:spPr bwMode="auto">
          <a:xfrm>
            <a:off x="8417719" y="224075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42" name="Oval 10"/>
          <p:cNvSpPr>
            <a:spLocks/>
          </p:cNvSpPr>
          <p:nvPr/>
        </p:nvSpPr>
        <p:spPr bwMode="auto">
          <a:xfrm>
            <a:off x="6419850" y="2726531"/>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43" name="Oval 11"/>
          <p:cNvSpPr>
            <a:spLocks/>
          </p:cNvSpPr>
          <p:nvPr/>
        </p:nvSpPr>
        <p:spPr bwMode="auto">
          <a:xfrm>
            <a:off x="8147448" y="2726531"/>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44" name="Oval 12"/>
          <p:cNvSpPr>
            <a:spLocks/>
          </p:cNvSpPr>
          <p:nvPr/>
        </p:nvSpPr>
        <p:spPr bwMode="auto">
          <a:xfrm>
            <a:off x="7283054" y="2402681"/>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45" name="Oval 13"/>
          <p:cNvSpPr>
            <a:spLocks/>
          </p:cNvSpPr>
          <p:nvPr/>
        </p:nvSpPr>
        <p:spPr bwMode="auto">
          <a:xfrm>
            <a:off x="7391400" y="1159669"/>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46" name="Oval 14"/>
          <p:cNvSpPr>
            <a:spLocks/>
          </p:cNvSpPr>
          <p:nvPr/>
        </p:nvSpPr>
        <p:spPr bwMode="auto">
          <a:xfrm>
            <a:off x="7770019" y="1214437"/>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47" name="Oval 15"/>
          <p:cNvSpPr>
            <a:spLocks/>
          </p:cNvSpPr>
          <p:nvPr/>
        </p:nvSpPr>
        <p:spPr bwMode="auto">
          <a:xfrm>
            <a:off x="7391400" y="1538287"/>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48" name="Oval 16"/>
          <p:cNvSpPr>
            <a:spLocks/>
          </p:cNvSpPr>
          <p:nvPr/>
        </p:nvSpPr>
        <p:spPr bwMode="auto">
          <a:xfrm>
            <a:off x="7444979" y="997744"/>
            <a:ext cx="151209" cy="14882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49" name="Oval 17"/>
          <p:cNvSpPr>
            <a:spLocks/>
          </p:cNvSpPr>
          <p:nvPr/>
        </p:nvSpPr>
        <p:spPr bwMode="auto">
          <a:xfrm>
            <a:off x="7770019" y="1808560"/>
            <a:ext cx="151210" cy="14882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50" name="Oval 18"/>
          <p:cNvSpPr>
            <a:spLocks/>
          </p:cNvSpPr>
          <p:nvPr/>
        </p:nvSpPr>
        <p:spPr bwMode="auto">
          <a:xfrm>
            <a:off x="6473429" y="1106091"/>
            <a:ext cx="151209" cy="14882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51" name="Oval 19"/>
          <p:cNvSpPr>
            <a:spLocks/>
          </p:cNvSpPr>
          <p:nvPr/>
        </p:nvSpPr>
        <p:spPr bwMode="auto">
          <a:xfrm>
            <a:off x="7985522" y="1321594"/>
            <a:ext cx="151209" cy="14882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52" name="Oval 20"/>
          <p:cNvSpPr>
            <a:spLocks/>
          </p:cNvSpPr>
          <p:nvPr/>
        </p:nvSpPr>
        <p:spPr bwMode="auto">
          <a:xfrm>
            <a:off x="7283054" y="565548"/>
            <a:ext cx="151209"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53" name="Oval 21"/>
          <p:cNvSpPr>
            <a:spLocks/>
          </p:cNvSpPr>
          <p:nvPr/>
        </p:nvSpPr>
        <p:spPr bwMode="auto">
          <a:xfrm>
            <a:off x="7823598" y="3050381"/>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54" name="Oval 22"/>
          <p:cNvSpPr>
            <a:spLocks/>
          </p:cNvSpPr>
          <p:nvPr/>
        </p:nvSpPr>
        <p:spPr bwMode="auto">
          <a:xfrm>
            <a:off x="6635354" y="1862137"/>
            <a:ext cx="151209" cy="14882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55" name="Oval 23"/>
          <p:cNvSpPr>
            <a:spLocks/>
          </p:cNvSpPr>
          <p:nvPr/>
        </p:nvSpPr>
        <p:spPr bwMode="auto">
          <a:xfrm>
            <a:off x="6797279" y="1646635"/>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56" name="Oval 24"/>
          <p:cNvSpPr>
            <a:spLocks/>
          </p:cNvSpPr>
          <p:nvPr/>
        </p:nvSpPr>
        <p:spPr bwMode="auto">
          <a:xfrm>
            <a:off x="6743700" y="1808560"/>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57" name="Rectangle 25"/>
          <p:cNvSpPr>
            <a:spLocks/>
          </p:cNvSpPr>
          <p:nvPr/>
        </p:nvSpPr>
        <p:spPr bwMode="auto">
          <a:xfrm>
            <a:off x="3664744" y="188119"/>
            <a:ext cx="2376488" cy="320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b="1">
                <a:latin typeface="Helvetica" charset="0"/>
                <a:ea typeface="Helvetica" charset="0"/>
                <a:cs typeface="Helvetica" charset="0"/>
                <a:sym typeface="Helvetica" charset="0"/>
              </a:rPr>
              <a:t/>
            </a:r>
            <a:br>
              <a:rPr lang="it-IT" altLang="it-IT" sz="1350" b="1">
                <a:latin typeface="Helvetica" charset="0"/>
                <a:ea typeface="Helvetica" charset="0"/>
                <a:cs typeface="Helvetica" charset="0"/>
                <a:sym typeface="Helvetica" charset="0"/>
              </a:rPr>
            </a:br>
            <a:r>
              <a:rPr lang="it-IT" altLang="it-IT" sz="1350" b="1">
                <a:latin typeface="Helvetica" charset="0"/>
                <a:ea typeface="Helvetica" charset="0"/>
                <a:cs typeface="Helvetica" charset="0"/>
                <a:sym typeface="Helvetica" charset="0"/>
              </a:rPr>
              <a:t>5 vs 5</a:t>
            </a:r>
          </a:p>
          <a:p>
            <a:r>
              <a:rPr lang="it-IT" altLang="it-IT" sz="1350" b="1">
                <a:latin typeface="Helvetica" charset="0"/>
                <a:ea typeface="Helvetica" charset="0"/>
                <a:cs typeface="Helvetica" charset="0"/>
                <a:sym typeface="Helvetica" charset="0"/>
              </a:rPr>
              <a:t> Development:</a:t>
            </a:r>
          </a:p>
          <a:p>
            <a:r>
              <a:rPr lang="it-IT" altLang="it-IT" sz="1350"/>
              <a:t> 3 teams of 5 players.</a:t>
            </a:r>
          </a:p>
          <a:p>
            <a:r>
              <a:rPr lang="it-IT" altLang="it-IT" sz="1350"/>
              <a:t> L' exercise begins with an attacking team, one that defends and one behind the two doors put to the sides of the field. If the defending team recovers the ball has to go to the third team in one of the two side doors. The team receiving the ball before attacking has to jars the ball the other way. The team that was attacking now defends. </a:t>
            </a:r>
          </a:p>
        </p:txBody>
      </p:sp>
      <p:sp>
        <p:nvSpPr>
          <p:cNvPr id="18458" name="AutoShape 26"/>
          <p:cNvSpPr>
            <a:spLocks/>
          </p:cNvSpPr>
          <p:nvPr/>
        </p:nvSpPr>
        <p:spPr bwMode="auto">
          <a:xfrm>
            <a:off x="7770019" y="5750719"/>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59" name="AutoShape 27"/>
          <p:cNvSpPr>
            <a:spLocks/>
          </p:cNvSpPr>
          <p:nvPr/>
        </p:nvSpPr>
        <p:spPr bwMode="auto">
          <a:xfrm>
            <a:off x="6852047" y="5750719"/>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60" name="AutoShape 28"/>
          <p:cNvSpPr>
            <a:spLocks/>
          </p:cNvSpPr>
          <p:nvPr/>
        </p:nvSpPr>
        <p:spPr bwMode="auto">
          <a:xfrm>
            <a:off x="7715250" y="499467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61" name="AutoShape 29"/>
          <p:cNvSpPr>
            <a:spLocks/>
          </p:cNvSpPr>
          <p:nvPr/>
        </p:nvSpPr>
        <p:spPr bwMode="auto">
          <a:xfrm>
            <a:off x="6852047" y="499467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62" name="Oval 30"/>
          <p:cNvSpPr>
            <a:spLocks/>
          </p:cNvSpPr>
          <p:nvPr/>
        </p:nvSpPr>
        <p:spPr bwMode="auto">
          <a:xfrm>
            <a:off x="7661673" y="5480448"/>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63" name="Oval 31"/>
          <p:cNvSpPr>
            <a:spLocks/>
          </p:cNvSpPr>
          <p:nvPr/>
        </p:nvSpPr>
        <p:spPr bwMode="auto">
          <a:xfrm>
            <a:off x="7067550" y="5588794"/>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64" name="Oval 32"/>
          <p:cNvSpPr>
            <a:spLocks/>
          </p:cNvSpPr>
          <p:nvPr/>
        </p:nvSpPr>
        <p:spPr bwMode="auto">
          <a:xfrm>
            <a:off x="7121129" y="5210175"/>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65" name="Oval 33"/>
          <p:cNvSpPr>
            <a:spLocks/>
          </p:cNvSpPr>
          <p:nvPr/>
        </p:nvSpPr>
        <p:spPr bwMode="auto">
          <a:xfrm>
            <a:off x="7553325" y="5210175"/>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66" name="Oval 34"/>
          <p:cNvSpPr>
            <a:spLocks/>
          </p:cNvSpPr>
          <p:nvPr/>
        </p:nvSpPr>
        <p:spPr bwMode="auto">
          <a:xfrm>
            <a:off x="7283054" y="5372100"/>
            <a:ext cx="163115"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67" name="Oval 35"/>
          <p:cNvSpPr>
            <a:spLocks/>
          </p:cNvSpPr>
          <p:nvPr/>
        </p:nvSpPr>
        <p:spPr bwMode="auto">
          <a:xfrm>
            <a:off x="6959204" y="5318523"/>
            <a:ext cx="163115"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68" name="Oval 36"/>
          <p:cNvSpPr>
            <a:spLocks/>
          </p:cNvSpPr>
          <p:nvPr/>
        </p:nvSpPr>
        <p:spPr bwMode="auto">
          <a:xfrm>
            <a:off x="7229475" y="5750719"/>
            <a:ext cx="163116"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69" name="Oval 37"/>
          <p:cNvSpPr>
            <a:spLocks/>
          </p:cNvSpPr>
          <p:nvPr/>
        </p:nvSpPr>
        <p:spPr bwMode="auto">
          <a:xfrm>
            <a:off x="7553325" y="5642373"/>
            <a:ext cx="163116"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70" name="Oval 38"/>
          <p:cNvSpPr>
            <a:spLocks/>
          </p:cNvSpPr>
          <p:nvPr/>
        </p:nvSpPr>
        <p:spPr bwMode="auto">
          <a:xfrm>
            <a:off x="7283054" y="3860006"/>
            <a:ext cx="163115" cy="148829"/>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71" name="Oval 39"/>
          <p:cNvSpPr>
            <a:spLocks/>
          </p:cNvSpPr>
          <p:nvPr/>
        </p:nvSpPr>
        <p:spPr bwMode="auto">
          <a:xfrm>
            <a:off x="7553325" y="4238625"/>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72" name="Oval 40"/>
          <p:cNvSpPr>
            <a:spLocks/>
          </p:cNvSpPr>
          <p:nvPr/>
        </p:nvSpPr>
        <p:spPr bwMode="auto">
          <a:xfrm>
            <a:off x="7013973" y="4238625"/>
            <a:ext cx="163115"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73" name="Line 41"/>
          <p:cNvSpPr>
            <a:spLocks noChangeShapeType="1"/>
          </p:cNvSpPr>
          <p:nvPr/>
        </p:nvSpPr>
        <p:spPr bwMode="auto">
          <a:xfrm>
            <a:off x="7499748" y="5426869"/>
            <a:ext cx="620315" cy="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74" name="Line 42"/>
          <p:cNvSpPr>
            <a:spLocks noChangeShapeType="1"/>
          </p:cNvSpPr>
          <p:nvPr/>
        </p:nvSpPr>
        <p:spPr bwMode="auto">
          <a:xfrm flipV="1">
            <a:off x="7770019" y="5480448"/>
            <a:ext cx="432197" cy="216694"/>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75" name="Oval 43"/>
          <p:cNvSpPr>
            <a:spLocks/>
          </p:cNvSpPr>
          <p:nvPr/>
        </p:nvSpPr>
        <p:spPr bwMode="auto">
          <a:xfrm>
            <a:off x="7715250" y="5697141"/>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76" name="Rectangle 44"/>
          <p:cNvSpPr>
            <a:spLocks/>
          </p:cNvSpPr>
          <p:nvPr/>
        </p:nvSpPr>
        <p:spPr bwMode="auto">
          <a:xfrm>
            <a:off x="3719513" y="3320654"/>
            <a:ext cx="2213372" cy="320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
            </a:r>
            <a:br>
              <a:rPr lang="it-IT" altLang="it-IT" sz="1350"/>
            </a:br>
            <a:r>
              <a:rPr lang="it-IT" altLang="it-IT" sz="1350" b="1">
                <a:latin typeface="Helvetica" charset="0"/>
                <a:ea typeface="Helvetica" charset="0"/>
                <a:cs typeface="Helvetica" charset="0"/>
                <a:sym typeface="Helvetica" charset="0"/>
              </a:rPr>
              <a:t>5 vs 5 </a:t>
            </a:r>
          </a:p>
          <a:p>
            <a:r>
              <a:rPr lang="it-IT" altLang="it-IT" sz="1350" b="1">
                <a:latin typeface="Helvetica" charset="0"/>
                <a:ea typeface="Helvetica" charset="0"/>
                <a:cs typeface="Helvetica" charset="0"/>
                <a:sym typeface="Helvetica" charset="0"/>
              </a:rPr>
              <a:t>Development:</a:t>
            </a:r>
          </a:p>
          <a:p>
            <a:r>
              <a:rPr lang="it-IT" altLang="it-IT" sz="1350"/>
              <a:t> 4 vs 4 in a central square between the 23 m line and the midfield, plus one player per team in the area. After 3 consecutive passes inside the square, the team in possession may attack the door exiting the side areas with a passage. At this point we add 2 players in the area and become a 5 vs 5 at the door.</a:t>
            </a:r>
          </a:p>
        </p:txBody>
      </p:sp>
      <p:sp>
        <p:nvSpPr>
          <p:cNvPr id="18477" name="AutoShape 45"/>
          <p:cNvSpPr>
            <a:spLocks/>
          </p:cNvSpPr>
          <p:nvPr/>
        </p:nvSpPr>
        <p:spPr bwMode="auto">
          <a:xfrm>
            <a:off x="7444978" y="499467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78" name="AutoShape 46"/>
          <p:cNvSpPr>
            <a:spLocks/>
          </p:cNvSpPr>
          <p:nvPr/>
        </p:nvSpPr>
        <p:spPr bwMode="auto">
          <a:xfrm>
            <a:off x="7121128" y="499467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grpSp>
        <p:nvGrpSpPr>
          <p:cNvPr id="18479" name="Group 47"/>
          <p:cNvGrpSpPr>
            <a:grpSpLocks/>
          </p:cNvGrpSpPr>
          <p:nvPr/>
        </p:nvGrpSpPr>
        <p:grpSpPr bwMode="auto">
          <a:xfrm>
            <a:off x="3781426" y="6542486"/>
            <a:ext cx="631694" cy="173124"/>
            <a:chOff x="0" y="0"/>
            <a:chExt cx="842225" cy="230123"/>
          </a:xfrm>
        </p:grpSpPr>
        <p:sp>
          <p:nvSpPr>
            <p:cNvPr id="18480" name="Rectangle 48"/>
            <p:cNvSpPr>
              <a:spLocks/>
            </p:cNvSpPr>
            <p:nvPr/>
          </p:nvSpPr>
          <p:spPr bwMode="auto">
            <a:xfrm>
              <a:off x="174974" y="0"/>
              <a:ext cx="667251" cy="230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18481" name="Picture 49"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736848403"/>
      </p:ext>
    </p:extLst>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215152" y="1909483"/>
            <a:ext cx="1896035" cy="646331"/>
          </a:xfrm>
          <a:prstGeom prst="rect">
            <a:avLst/>
          </a:prstGeom>
          <a:noFill/>
        </p:spPr>
        <p:txBody>
          <a:bodyPr wrap="square" rtlCol="0">
            <a:spAutoFit/>
          </a:bodyPr>
          <a:lstStyle/>
          <a:p>
            <a:pPr algn="ctr"/>
            <a:r>
              <a:rPr lang="it-IT" dirty="0" smtClean="0"/>
              <a:t>Tecnico Federale</a:t>
            </a:r>
          </a:p>
          <a:p>
            <a:pPr algn="ctr"/>
            <a:r>
              <a:rPr lang="it-IT" dirty="0" smtClean="0"/>
              <a:t>Roberta </a:t>
            </a:r>
            <a:r>
              <a:rPr lang="it-IT" dirty="0" err="1" smtClean="0"/>
              <a:t>Lilliu</a:t>
            </a:r>
            <a:endParaRPr lang="it-IT" dirty="0"/>
          </a:p>
        </p:txBody>
      </p:sp>
    </p:spTree>
    <p:extLst>
      <p:ext uri="{BB962C8B-B14F-4D97-AF65-F5344CB8AC3E}">
        <p14:creationId xmlns:p14="http://schemas.microsoft.com/office/powerpoint/2010/main" val="107561076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11810</Words>
  <Application>Microsoft Macintosh PowerPoint</Application>
  <PresentationFormat>Widescreen</PresentationFormat>
  <Paragraphs>1880</Paragraphs>
  <Slides>179</Slides>
  <Notes>1</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179</vt:i4>
      </vt:variant>
    </vt:vector>
  </HeadingPairs>
  <TitlesOfParts>
    <vt:vector size="189" baseType="lpstr">
      <vt:lpstr>Cambria</vt:lpstr>
      <vt:lpstr>Marker Felt</vt:lpstr>
      <vt:lpstr>Times</vt:lpstr>
      <vt:lpstr>Arial</vt:lpstr>
      <vt:lpstr>Calibri</vt:lpstr>
      <vt:lpstr>Calibri Light</vt:lpstr>
      <vt:lpstr>Helvetica</vt:lpstr>
      <vt:lpstr>Helvetica Light</vt:lpstr>
      <vt:lpstr>inherit</vt: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EXERCISE  :  technique </vt:lpstr>
      <vt:lpstr>EXERCISE  :  technique </vt:lpstr>
      <vt:lpstr>EXERCISE  :  technique </vt:lpstr>
      <vt:lpstr>EXERCISE  :  technique </vt:lpstr>
      <vt:lpstr>EXERCISE  :  technique </vt:lpstr>
      <vt:lpstr>EXERCISE  :  technique </vt:lpstr>
      <vt:lpstr>EXERCISE  :  technique </vt:lpstr>
      <vt:lpstr>EXERCISE  :  technique </vt:lpstr>
      <vt:lpstr>Presentazione di PowerPoint</vt:lpstr>
      <vt:lpstr>EXERCISE  :  Game phases</vt:lpstr>
      <vt:lpstr>EXERCISE  :  Game phases</vt:lpstr>
      <vt:lpstr>EXERCISE  :  Game phases</vt:lpstr>
      <vt:lpstr>EXERCISE  :  Game phases</vt:lpstr>
      <vt:lpstr>EXERCISE  :  Game form</vt:lpstr>
      <vt:lpstr>EXERCISE  :  Game form</vt:lpstr>
      <vt:lpstr>EXERCISE  :  Game form</vt:lpstr>
      <vt:lpstr>EXERCISE  :  Game form</vt:lpstr>
      <vt:lpstr>EXERCISE  :  Game form</vt:lpstr>
      <vt:lpstr>EXERCISE  :  Game form</vt:lpstr>
      <vt:lpstr>EXERCISE  :  Game form</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Technique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Technical Skill</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Game form</vt:lpstr>
      <vt:lpstr>Presentazione di PowerPoint</vt:lpstr>
      <vt:lpstr>Presentazione di PowerPoint</vt:lpstr>
      <vt:lpstr>Presentazione di PowerPoint</vt:lpstr>
      <vt:lpstr>Presentazione di PowerPoint</vt:lpstr>
      <vt:lpstr>Presentazione di PowerPoint</vt:lpstr>
      <vt:lpstr>Presentazione di PowerPoint</vt:lpstr>
      <vt:lpstr>Game phase</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Pierpaolo Giuliani</dc:creator>
  <cp:lastModifiedBy>Pierpaolo Giuliani</cp:lastModifiedBy>
  <cp:revision>12</cp:revision>
  <dcterms:created xsi:type="dcterms:W3CDTF">2016-12-01T19:28:01Z</dcterms:created>
  <dcterms:modified xsi:type="dcterms:W3CDTF">2016-12-01T20:54:16Z</dcterms:modified>
</cp:coreProperties>
</file>